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1" r:id="rId4"/>
    <p:sldId id="262" r:id="rId5"/>
    <p:sldId id="256" r:id="rId6"/>
    <p:sldId id="260" r:id="rId7"/>
    <p:sldId id="25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447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797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8511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50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115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21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667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2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7291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353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48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5660-D4A0-4D98-A560-0D20C2F0A4EB}" type="datetimeFigureOut">
              <a:rPr lang="it-IT" smtClean="0"/>
              <a:pPr/>
              <a:t>07/05/2012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28E3-F48F-48FC-B0E6-545C784575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04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532" y="1268760"/>
            <a:ext cx="75898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Deflecting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cavity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kicker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SPS 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it-IT" sz="36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bunch</a:t>
            </a:r>
            <a:r>
              <a:rPr lang="it-IT" sz="36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feedback system</a:t>
            </a:r>
            <a:endParaRPr lang="en-US" sz="3600" dirty="0" smtClean="0"/>
          </a:p>
          <a:p>
            <a:endParaRPr lang="it-IT" sz="3600" b="1" cap="al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600" b="1" cap="all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it-IT" sz="28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Gallo, f. </a:t>
            </a:r>
            <a:r>
              <a:rPr lang="it-IT" sz="28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marcellini</a:t>
            </a:r>
            <a:r>
              <a:rPr lang="it-IT" sz="28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it-IT" sz="28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infn</a:t>
            </a:r>
            <a:r>
              <a:rPr lang="it-IT" sz="28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it-IT" sz="2800" b="1" cap="al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lnf</a:t>
            </a:r>
            <a:endParaRPr lang="it-IT" sz="2800" b="1" cap="all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4581128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"The research leading to these results has received funding from the European Commission under the FP7 project </a:t>
            </a:r>
            <a:r>
              <a:rPr lang="en-US" dirty="0" err="1" smtClean="0"/>
              <a:t>HiLumi</a:t>
            </a:r>
            <a:r>
              <a:rPr lang="en-US" dirty="0" smtClean="0"/>
              <a:t> LHC, GA no. 284404, co-funded by the </a:t>
            </a:r>
            <a:r>
              <a:rPr lang="en-US" dirty="0" err="1" smtClean="0"/>
              <a:t>DoE</a:t>
            </a:r>
            <a:r>
              <a:rPr lang="en-US" dirty="0" smtClean="0"/>
              <a:t>, USA and KEK, Japan." </a:t>
            </a:r>
            <a:endParaRPr lang="en-US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6300028"/>
            <a:ext cx="8352928" cy="0"/>
          </a:xfrm>
          <a:prstGeom prst="line">
            <a:avLst/>
          </a:prstGeom>
          <a:ln w="1270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5652120" y="6084004"/>
            <a:ext cx="244971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LARP CM 18 - FERMILAB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467544" y="548680"/>
            <a:ext cx="8352928" cy="0"/>
          </a:xfrm>
          <a:prstGeom prst="line">
            <a:avLst/>
          </a:prstGeom>
          <a:ln w="1270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283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908720"/>
            <a:ext cx="541904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  <a:p>
            <a:endParaRPr 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Consideration on the system bandwidth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First simulations of the cavity kicker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467544" y="2492896"/>
            <a:ext cx="4066061" cy="3051604"/>
            <a:chOff x="2538969" y="1903198"/>
            <a:chExt cx="4066061" cy="3051604"/>
          </a:xfrm>
        </p:grpSpPr>
        <p:pic>
          <p:nvPicPr>
            <p:cNvPr id="4" name="Immagine 3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38969" y="1903198"/>
              <a:ext cx="4066061" cy="3051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" name="Oval 2"/>
            <p:cNvSpPr>
              <a:spLocks noChangeArrowheads="1"/>
            </p:cNvSpPr>
            <p:nvPr/>
          </p:nvSpPr>
          <p:spPr bwMode="auto">
            <a:xfrm>
              <a:off x="3133576" y="4546773"/>
              <a:ext cx="325438" cy="106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5832326" y="4546773"/>
              <a:ext cx="323850" cy="106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7544" y="152927"/>
            <a:ext cx="8136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High </a:t>
            </a:r>
            <a:r>
              <a:rPr lang="en-US" dirty="0" smtClean="0"/>
              <a:t>order beam instabilities </a:t>
            </a:r>
            <a:r>
              <a:rPr lang="en-US" dirty="0" smtClean="0"/>
              <a:t>in SPS can be damped with a system kicking </a:t>
            </a:r>
            <a:r>
              <a:rPr lang="en-US" dirty="0" smtClean="0"/>
              <a:t>different portions of each </a:t>
            </a:r>
            <a:r>
              <a:rPr lang="en-US" dirty="0" smtClean="0"/>
              <a:t>bunch.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From a first analysis of these instabilities a system with </a:t>
            </a:r>
            <a:r>
              <a:rPr lang="en-US" dirty="0" smtClean="0"/>
              <a:t>a continuous frequency response </a:t>
            </a:r>
            <a:r>
              <a:rPr lang="en-US" b="1" dirty="0" smtClean="0">
                <a:solidFill>
                  <a:srgbClr val="00B050"/>
                </a:solidFill>
              </a:rPr>
              <a:t>from DC to about 1 </a:t>
            </a:r>
            <a:r>
              <a:rPr lang="en-US" b="1" dirty="0" smtClean="0">
                <a:solidFill>
                  <a:srgbClr val="00B050"/>
                </a:solidFill>
              </a:rPr>
              <a:t>GHz seems to be necessary</a:t>
            </a:r>
            <a:r>
              <a:rPr lang="en-US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We propose to use narrower bandwidth kickers on the base of the following considerations.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877272"/>
            <a:ext cx="3762298" cy="846162"/>
          </a:xfrm>
          <a:prstGeom prst="rect">
            <a:avLst/>
          </a:prstGeom>
          <a:noFill/>
        </p:spPr>
      </p:pic>
      <p:sp>
        <p:nvSpPr>
          <p:cNvPr id="18" name="CasellaDiTesto 17"/>
          <p:cNvSpPr txBox="1"/>
          <p:nvPr/>
        </p:nvSpPr>
        <p:spPr>
          <a:xfrm>
            <a:off x="4860032" y="2276872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deflecting voltage to be applied to the beam to kick portions of a bunch without interfering with the following bunches could be a function composed of two terms: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periodic term with fundamental angular frequency </a:t>
            </a:r>
            <a:r>
              <a:rPr lang="el-GR" dirty="0" smtClean="0"/>
              <a:t>ω</a:t>
            </a:r>
            <a:r>
              <a:rPr lang="it-IT" baseline="-25000" dirty="0" smtClean="0"/>
              <a:t>0</a:t>
            </a:r>
            <a:r>
              <a:rPr lang="it-IT" dirty="0" smtClean="0"/>
              <a:t>=2</a:t>
            </a:r>
            <a:r>
              <a:rPr lang="el-GR" dirty="0" smtClean="0"/>
              <a:t>π</a:t>
            </a:r>
            <a:r>
              <a:rPr lang="it-IT" dirty="0" smtClean="0"/>
              <a:t>/</a:t>
            </a:r>
            <a:r>
              <a:rPr lang="el-GR" dirty="0" smtClean="0"/>
              <a:t> τ</a:t>
            </a:r>
            <a:r>
              <a:rPr lang="it-IT" baseline="-25000" dirty="0" smtClean="0"/>
              <a:t>b </a:t>
            </a:r>
            <a:r>
              <a:rPr lang="en-US" dirty="0" smtClean="0"/>
              <a:t>(</a:t>
            </a:r>
            <a:r>
              <a:rPr lang="el-GR" dirty="0" smtClean="0"/>
              <a:t>τ</a:t>
            </a:r>
            <a:r>
              <a:rPr lang="it-IT" baseline="-25000" dirty="0" smtClean="0"/>
              <a:t>b </a:t>
            </a:r>
            <a:r>
              <a:rPr lang="en-US" dirty="0" smtClean="0"/>
              <a:t>≈ </a:t>
            </a:r>
            <a:r>
              <a:rPr lang="en-US" dirty="0" smtClean="0"/>
              <a:t>2.5 ns in the </a:t>
            </a:r>
            <a:r>
              <a:rPr lang="en-US" dirty="0" smtClean="0"/>
              <a:t>SPS, </a:t>
            </a:r>
            <a:r>
              <a:rPr lang="en-US" dirty="0" smtClean="0"/>
              <a:t>bunch total duration</a:t>
            </a:r>
            <a:r>
              <a:rPr lang="en-US" dirty="0" smtClean="0"/>
              <a:t>),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damping term, </a:t>
            </a:r>
            <a:r>
              <a:rPr lang="en-US" dirty="0" smtClean="0"/>
              <a:t>with a decay time  sufficiently shorter than the bunch separation</a:t>
            </a:r>
            <a:r>
              <a:rPr lang="en-US" dirty="0" smtClean="0"/>
              <a:t> </a:t>
            </a:r>
            <a:r>
              <a:rPr lang="en-US" dirty="0" smtClean="0"/>
              <a:t>(25 ns in the SPS).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6"/>
            <a:ext cx="3861834" cy="289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512" y="383759"/>
            <a:ext cx="46085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Fourier transform of the previous signal </a:t>
            </a: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frequency response </a:t>
            </a:r>
            <a:r>
              <a:rPr lang="en-US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is a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sequence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of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harmonics of </a:t>
            </a:r>
            <a:r>
              <a:rPr lang="el-GR" sz="1600" dirty="0" smtClean="0"/>
              <a:t>ω</a:t>
            </a:r>
            <a:r>
              <a:rPr lang="it-IT" sz="1600" baseline="-25000" dirty="0" smtClean="0"/>
              <a:t>0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confined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by a Gaussian form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factor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much </a:t>
            </a:r>
            <a:r>
              <a:rPr lang="en-US" sz="1600" dirty="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lower spectrum occupancy </a:t>
            </a:r>
            <a:r>
              <a:rPr lang="en-US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compared to the continuous one, </a:t>
            </a:r>
            <a:r>
              <a:rPr lang="en-US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but </a:t>
            </a:r>
            <a:r>
              <a:rPr lang="en-US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many </a:t>
            </a:r>
            <a:r>
              <a:rPr lang="en-US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resonances.</a:t>
            </a:r>
            <a:endParaRPr kumimoji="0" lang="it-IT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7544" y="4251285"/>
            <a:ext cx="31683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For practical reasons one should limit a real system to few of them.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For instance if we consider only the first 3 resonances the response in time domain is slightly deformed.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3923928" y="3717032"/>
            <a:ext cx="3744416" cy="2852936"/>
            <a:chOff x="0" y="3356992"/>
            <a:chExt cx="4487113" cy="3366670"/>
          </a:xfrm>
        </p:grpSpPr>
        <p:pic>
          <p:nvPicPr>
            <p:cNvPr id="11" name="Immagine 10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356992"/>
              <a:ext cx="4487113" cy="3366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611560" y="5499526"/>
              <a:ext cx="374650" cy="1079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613523" y="5499526"/>
              <a:ext cx="374650" cy="1079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4893181"/>
              </p:ext>
            </p:extLst>
          </p:nvPr>
        </p:nvGraphicFramePr>
        <p:xfrm>
          <a:off x="2123728" y="1956816"/>
          <a:ext cx="6209030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4925"/>
                <a:gridCol w="1259840"/>
                <a:gridCol w="1800225"/>
                <a:gridCol w="184404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Kicker #1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Kicker #2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Kicker #3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Type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Stripline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Cavity, TM110 defl. mode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Cavity, TM110 defl. mode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3-dB bandwidth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DC – 400 MHz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800 ± 16 MHz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1200 ± 16 MHz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Length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17 cm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15 cm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10 cm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Filling time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0.6 ns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10 ns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10 ns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Q</a:t>
                      </a:r>
                      <a:r>
                        <a:rPr lang="en-US" sz="1200" baseline="-25000">
                          <a:effectLst/>
                        </a:rPr>
                        <a:t>L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---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Shunt Impedance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≈ 1.5 kΩ (@ DC)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>
                          <a:effectLst/>
                        </a:rPr>
                        <a:t>≈ 1.5 kΩ (@ 800 MHz)</a:t>
                      </a:r>
                      <a:endParaRPr lang="it-I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200" dirty="0">
                          <a:effectLst/>
                        </a:rPr>
                        <a:t>≈ 2.2 </a:t>
                      </a:r>
                      <a:r>
                        <a:rPr lang="en-US" sz="1200" dirty="0" err="1">
                          <a:effectLst/>
                        </a:rPr>
                        <a:t>kΩ</a:t>
                      </a:r>
                      <a:r>
                        <a:rPr lang="en-US" sz="1200" dirty="0">
                          <a:effectLst/>
                        </a:rPr>
                        <a:t> (@ 1200 MHz)</a:t>
                      </a:r>
                      <a:endParaRPr lang="it-I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195736" y="5085184"/>
            <a:ext cx="28083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62225" algn="l"/>
              </a:tabLst>
            </a:pPr>
            <a:r>
              <a:rPr lang="en-US" sz="1600" dirty="0" smtClean="0">
                <a:ea typeface="Times New Roman" pitchFamily="18" charset="0"/>
                <a:cs typeface="Times New Roman" pitchFamily="18" charset="0"/>
              </a:rPr>
              <a:t>Resulting </a:t>
            </a:r>
            <a:r>
              <a:rPr lang="en-US" sz="1600" dirty="0" smtClean="0">
                <a:ea typeface="Times New Roman" pitchFamily="18" charset="0"/>
                <a:cs typeface="Times New Roman" pitchFamily="18" charset="0"/>
              </a:rPr>
              <a:t>transverse voltage transferred  to the beam as a function of the </a:t>
            </a:r>
            <a:r>
              <a:rPr lang="en-US" sz="1600" dirty="0" smtClean="0">
                <a:ea typeface="Times New Roman" pitchFamily="18" charset="0"/>
                <a:cs typeface="Times New Roman" pitchFamily="18" charset="0"/>
              </a:rPr>
              <a:t>frequency, 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ssuming </a:t>
            </a:r>
            <a:r>
              <a:rPr lang="it-IT" sz="1600" dirty="0" smtClean="0"/>
              <a:t>the</a:t>
            </a:r>
            <a:r>
              <a:rPr lang="it-IT" sz="1600" dirty="0" smtClean="0"/>
              <a:t> </a:t>
            </a:r>
            <a:r>
              <a:rPr lang="it-IT" sz="1600" dirty="0" smtClean="0"/>
              <a:t>system </a:t>
            </a:r>
            <a:r>
              <a:rPr lang="it-IT" sz="1600" dirty="0" err="1" smtClean="0"/>
              <a:t>of</a:t>
            </a:r>
            <a:r>
              <a:rPr lang="it-IT" sz="1600" dirty="0" smtClean="0"/>
              <a:t> </a:t>
            </a:r>
            <a:r>
              <a:rPr lang="it-IT" sz="1600" dirty="0" err="1" smtClean="0"/>
              <a:t>kickers</a:t>
            </a:r>
            <a:r>
              <a:rPr lang="it-IT" sz="1600" dirty="0" smtClean="0"/>
              <a:t> </a:t>
            </a:r>
            <a:r>
              <a:rPr lang="it-IT" sz="1600" dirty="0" err="1" smtClean="0"/>
              <a:t>driven</a:t>
            </a:r>
            <a:r>
              <a:rPr lang="it-IT" sz="1600" dirty="0" smtClean="0"/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by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 1 kW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source.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466850" y="358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6850" y="6842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52400" y="3867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3717032"/>
            <a:ext cx="3763449" cy="2843613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251520" y="11663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damp </a:t>
            </a:r>
            <a:r>
              <a:rPr lang="en-US" sz="1600" dirty="0" smtClean="0"/>
              <a:t>rigid coupled bunch instabilities, the system must provide adequate frequency response also at DC and in a low frequency band.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/>
              <a:t>overall required system bandwidth could be built by </a:t>
            </a:r>
            <a:r>
              <a:rPr lang="en-US" sz="1600" dirty="0" smtClean="0"/>
              <a:t>combining: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dirty="0" err="1" smtClean="0"/>
              <a:t>stripline</a:t>
            </a:r>
            <a:r>
              <a:rPr lang="en-US" sz="1600" dirty="0" smtClean="0"/>
              <a:t> kicker, covering the range from DC to the fundamental frequency </a:t>
            </a:r>
            <a:r>
              <a:rPr lang="el-GR" sz="1600" dirty="0" smtClean="0"/>
              <a:t>ω</a:t>
            </a:r>
            <a:r>
              <a:rPr lang="it-IT" sz="1600" baseline="-25000" dirty="0" smtClean="0"/>
              <a:t>0</a:t>
            </a:r>
            <a:r>
              <a:rPr lang="it-IT" sz="1600" dirty="0" smtClean="0"/>
              <a:t>=2</a:t>
            </a:r>
            <a:r>
              <a:rPr lang="el-GR" sz="1600" dirty="0" smtClean="0"/>
              <a:t>π</a:t>
            </a:r>
            <a:r>
              <a:rPr lang="it-IT" sz="1600" dirty="0" smtClean="0"/>
              <a:t>/</a:t>
            </a:r>
            <a:r>
              <a:rPr lang="el-GR" sz="1600" dirty="0" smtClean="0"/>
              <a:t> </a:t>
            </a:r>
            <a:r>
              <a:rPr lang="el-GR" sz="1600" dirty="0" smtClean="0"/>
              <a:t>τ</a:t>
            </a:r>
            <a:r>
              <a:rPr lang="it-IT" sz="1600" baseline="-25000" dirty="0" smtClean="0"/>
              <a:t>b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2 </a:t>
            </a:r>
            <a:r>
              <a:rPr lang="en-US" sz="1600" dirty="0" smtClean="0"/>
              <a:t>transverse cavities centered at the 2nd and 3rd harmonics with bandwidths of the order of the bunch repetition frequency.</a:t>
            </a:r>
            <a:endParaRPr lang="en-US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51520" y="2132856"/>
            <a:ext cx="180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Proposed system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29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336119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accent1"/>
                </a:solidFill>
              </a:rPr>
              <a:t>Verify with simulations that the wanted cavity </a:t>
            </a:r>
            <a:r>
              <a:rPr lang="it-IT" sz="1600" b="1" dirty="0" err="1" smtClean="0">
                <a:solidFill>
                  <a:schemeClr val="accent1"/>
                </a:solidFill>
              </a:rPr>
              <a:t>parameters</a:t>
            </a:r>
            <a:r>
              <a:rPr lang="it-IT" sz="1600" b="1" dirty="0" smtClean="0">
                <a:solidFill>
                  <a:schemeClr val="accent1"/>
                </a:solidFill>
              </a:rPr>
              <a:t> </a:t>
            </a:r>
            <a:r>
              <a:rPr lang="it-IT" sz="1600" b="1" dirty="0" smtClean="0">
                <a:solidFill>
                  <a:schemeClr val="accent1"/>
                </a:solidFill>
              </a:rPr>
              <a:t> (</a:t>
            </a:r>
            <a:r>
              <a:rPr lang="it-IT" sz="1600" b="1" dirty="0" smtClean="0">
                <a:solidFill>
                  <a:schemeClr val="accent1"/>
                </a:solidFill>
              </a:rPr>
              <a:t>frequency, Q and shunt impedance) are </a:t>
            </a:r>
            <a:r>
              <a:rPr lang="it-IT" sz="1600" b="1" dirty="0" err="1" smtClean="0">
                <a:solidFill>
                  <a:schemeClr val="accent1"/>
                </a:solidFill>
              </a:rPr>
              <a:t>feasible</a:t>
            </a:r>
            <a:r>
              <a:rPr lang="it-IT" sz="1600" b="1" dirty="0" smtClean="0">
                <a:solidFill>
                  <a:schemeClr val="accent1"/>
                </a:solidFill>
              </a:rPr>
              <a:t>.</a:t>
            </a:r>
            <a:endParaRPr lang="it-IT" sz="1600" b="1" dirty="0" smtClean="0">
              <a:solidFill>
                <a:schemeClr val="accent1"/>
              </a:solidFill>
            </a:endParaRPr>
          </a:p>
          <a:p>
            <a:r>
              <a:rPr lang="it-IT" sz="1600" dirty="0" smtClean="0"/>
              <a:t>Simple geometry considered: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/>
              <a:t>single cell cavities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input/output </a:t>
            </a:r>
            <a:r>
              <a:rPr lang="en-US" sz="1600" dirty="0" err="1" smtClean="0"/>
              <a:t>wgs</a:t>
            </a:r>
            <a:r>
              <a:rPr lang="en-US" sz="1600" dirty="0" smtClean="0"/>
              <a:t> coupled by means of 2 identical and large apertures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working mode: TM110</a:t>
            </a:r>
          </a:p>
          <a:p>
            <a:endParaRPr lang="it-IT" sz="1600" dirty="0" smtClean="0"/>
          </a:p>
          <a:p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060" y="2996952"/>
            <a:ext cx="312380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604522" y="2996952"/>
            <a:ext cx="4347300" cy="3321660"/>
            <a:chOff x="4604522" y="3356992"/>
            <a:chExt cx="4347300" cy="3321660"/>
          </a:xfrm>
        </p:grpSpPr>
        <p:pic>
          <p:nvPicPr>
            <p:cNvPr id="6" name="Picture 5" descr="apertu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2408" y="3861048"/>
              <a:ext cx="3139664" cy="236294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824027" y="3429000"/>
              <a:ext cx="39964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rgbClr val="7030A0"/>
                  </a:solidFill>
                </a:rPr>
                <a:t>Rectangular beam pipe (100x36 mm^2) assumed.</a:t>
              </a:r>
              <a:endParaRPr lang="it-IT" sz="1400" dirty="0">
                <a:solidFill>
                  <a:srgbClr val="7030A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04522" y="3356992"/>
              <a:ext cx="4320480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2240" y="6309320"/>
              <a:ext cx="2219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i="1" dirty="0" err="1" smtClean="0">
                  <a:latin typeface="Times New Roman" pitchFamily="18" charset="0"/>
                  <a:cs typeface="Times New Roman" pitchFamily="18" charset="0"/>
                </a:rPr>
                <a:t>from</a:t>
              </a:r>
              <a:r>
                <a:rPr lang="it-IT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i="1" dirty="0" smtClean="0">
                  <a:latin typeface="Times New Roman" pitchFamily="18" charset="0"/>
                  <a:cs typeface="Times New Roman" pitchFamily="18" charset="0"/>
                </a:rPr>
                <a:t>Wolfgang </a:t>
              </a:r>
              <a:r>
                <a:rPr lang="it-IT" i="1" dirty="0" err="1" smtClean="0">
                  <a:latin typeface="Times New Roman" pitchFamily="18" charset="0"/>
                  <a:cs typeface="Times New Roman" pitchFamily="18" charset="0"/>
                </a:rPr>
                <a:t>Hoefle</a:t>
              </a:r>
              <a:endParaRPr lang="it-IT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1023"/>
          <p:cNvSpPr/>
          <p:nvPr/>
        </p:nvSpPr>
        <p:spPr>
          <a:xfrm>
            <a:off x="611560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 smtClean="0">
                <a:solidFill>
                  <a:prstClr val="black"/>
                </a:solidFill>
              </a:rPr>
              <a:t>Supposing to adopt this solution, </a:t>
            </a:r>
            <a:r>
              <a:rPr lang="it-IT" sz="1600" dirty="0">
                <a:solidFill>
                  <a:prstClr val="black"/>
                </a:solidFill>
              </a:rPr>
              <a:t>it </a:t>
            </a:r>
            <a:r>
              <a:rPr lang="it-IT" sz="1600" dirty="0" smtClean="0">
                <a:solidFill>
                  <a:prstClr val="black"/>
                </a:solidFill>
              </a:rPr>
              <a:t>would be </a:t>
            </a:r>
            <a:r>
              <a:rPr lang="it-IT" sz="1600" dirty="0">
                <a:solidFill>
                  <a:prstClr val="black"/>
                </a:solidFill>
              </a:rPr>
              <a:t>possible to use deflecting cavities with higher loaded </a:t>
            </a:r>
            <a:r>
              <a:rPr lang="it-IT" sz="1600" dirty="0" smtClean="0">
                <a:solidFill>
                  <a:prstClr val="black"/>
                </a:solidFill>
              </a:rPr>
              <a:t>Q, </a:t>
            </a:r>
            <a:r>
              <a:rPr lang="it-IT" sz="1600" dirty="0">
                <a:solidFill>
                  <a:prstClr val="black"/>
                </a:solidFill>
              </a:rPr>
              <a:t>easier to design and more efficient as they need less RF power to get the same deflecting voltage.</a:t>
            </a:r>
          </a:p>
          <a:p>
            <a:pPr lvl="0"/>
            <a:r>
              <a:rPr lang="it-IT" sz="16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6422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5636512"/>
              </p:ext>
            </p:extLst>
          </p:nvPr>
        </p:nvGraphicFramePr>
        <p:xfrm>
          <a:off x="3307009" y="332656"/>
          <a:ext cx="3888432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296144"/>
                <a:gridCol w="1224136"/>
              </a:tblGrid>
              <a:tr h="109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Kicker #2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62225" algn="l"/>
                        </a:tabLst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Kicker #3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Frequency 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0.8 GHz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1.2 GHz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>
                          <a:effectLst/>
                        </a:rPr>
                        <a:t>Q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38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Shunt imp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>
                          <a:effectLst/>
                        </a:rPr>
                        <a:t>2.1 kΩ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>
                          <a:effectLst/>
                        </a:rPr>
                        <a:t>3.3 kΩ</a:t>
                      </a:r>
                      <a:endParaRPr lang="it-IT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H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≈ 100 cm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1400" dirty="0">
                          <a:effectLst/>
                        </a:rPr>
                        <a:t>≈ 60 cm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Pipe dimensions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100x36mm^2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100x36mm^2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it-IT" sz="14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standard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WR-1150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it-IT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WR-650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3038" y="3443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59832" y="2446905"/>
            <a:ext cx="4904136" cy="1990207"/>
            <a:chOff x="4067945" y="4285994"/>
            <a:chExt cx="4904136" cy="1990207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9881" r="7310"/>
            <a:stretch/>
          </p:blipFill>
          <p:spPr bwMode="auto">
            <a:xfrm>
              <a:off x="4067945" y="4593771"/>
              <a:ext cx="2321970" cy="1682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1200" r="4836"/>
            <a:stretch/>
          </p:blipFill>
          <p:spPr bwMode="auto">
            <a:xfrm>
              <a:off x="6588224" y="4634019"/>
              <a:ext cx="2361466" cy="1642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204366" y="4285994"/>
              <a:ext cx="47677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Transmission between input and output ports for the 2 cavities</a:t>
              </a:r>
              <a:endParaRPr lang="it-IT" sz="1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21969" y="188640"/>
            <a:ext cx="2483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results</a:t>
            </a:r>
            <a:endParaRPr lang="it-IT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87190" y="4663296"/>
            <a:ext cx="614221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cs typeface="Arial" pitchFamily="34" charset="0"/>
              </a:rPr>
              <a:t>Considerations</a:t>
            </a:r>
            <a:endParaRPr kumimoji="0" lang="it-IT" sz="1400" b="1" i="0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it-IT" sz="1400" dirty="0" smtClean="0">
                <a:latin typeface="Arial Unicode MS" pitchFamily="34" charset="-128"/>
                <a:cs typeface="Arial" pitchFamily="34" charset="0"/>
              </a:rPr>
              <a:t>In the simulations both the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waveguides are ideally matched. </a:t>
            </a:r>
            <a:r>
              <a:rPr lang="it-IT" sz="1400" dirty="0" smtClean="0">
                <a:latin typeface="Arial Unicode MS" pitchFamily="34" charset="-128"/>
                <a:cs typeface="Arial" pitchFamily="34" charset="0"/>
              </a:rPr>
              <a:t>Possible mismatchings should be taken into account and the coupling aperture size re-adjusted in order to get the desired Q.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dirty="0" smtClean="0">
                <a:latin typeface="Arial Unicode MS" pitchFamily="34" charset="-128"/>
                <a:cs typeface="Arial" pitchFamily="34" charset="0"/>
              </a:rPr>
              <a:t>Design optimizaton to increase the cavity performances still to be done.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This</a:t>
            </a:r>
            <a:r>
              <a:rPr kumimoji="0" 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is just one possible geometry to realize the cavity kicker. Different shapes and criteria would be certainly possible and should be considered.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1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669</Words>
  <Application>Microsoft Office PowerPoint</Application>
  <PresentationFormat>Presentazione su schermo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Marcellini Fabio</dc:creator>
  <cp:lastModifiedBy>Fabio</cp:lastModifiedBy>
  <cp:revision>46</cp:revision>
  <dcterms:created xsi:type="dcterms:W3CDTF">2012-04-17T08:45:50Z</dcterms:created>
  <dcterms:modified xsi:type="dcterms:W3CDTF">2012-05-07T17:35:18Z</dcterms:modified>
</cp:coreProperties>
</file>