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6" r:id="rId4"/>
    <p:sldId id="265" r:id="rId5"/>
    <p:sldId id="262" r:id="rId6"/>
    <p:sldId id="263" r:id="rId7"/>
    <p:sldId id="267" r:id="rId8"/>
    <p:sldId id="268" r:id="rId9"/>
    <p:sldId id="269" r:id="rId10"/>
    <p:sldId id="270" r:id="rId11"/>
    <p:sldId id="271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47" autoAdjust="0"/>
    <p:restoredTop sz="94660"/>
  </p:normalViewPr>
  <p:slideViewPr>
    <p:cSldViewPr>
      <p:cViewPr varScale="1">
        <p:scale>
          <a:sx n="79" d="100"/>
          <a:sy n="79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BBE9-E381-46B4-8358-EFA561D47BDE}" type="datetimeFigureOut">
              <a:rPr lang="en-US" smtClean="0"/>
              <a:pPr/>
              <a:t>5/6/2012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0196D-659F-41CA-AEE2-BE0677030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349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LARP Rotatable Collimator Prototype</a:t>
            </a:r>
            <a:endParaRPr lang="en-US" sz="280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3962400"/>
            <a:ext cx="9144000" cy="27432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Assembly completed and all mechanical tests successful:</a:t>
            </a:r>
          </a:p>
          <a:p>
            <a:pPr marL="742950" lvl="2" indent="-342900"/>
            <a:r>
              <a:rPr lang="en-US" sz="1900" dirty="0" smtClean="0"/>
              <a:t>Cooling tubes twist, under vacuum, as jaws turn, with R~1 m</a:t>
            </a:r>
            <a:r>
              <a:rPr lang="en-US" sz="1900" dirty="0" smtClean="0">
                <a:sym typeface="Symbol" pitchFamily="18" charset="2"/>
              </a:rPr>
              <a:t> &amp; align well</a:t>
            </a:r>
          </a:p>
          <a:p>
            <a:r>
              <a:rPr lang="en-US" sz="2000" dirty="0" smtClean="0">
                <a:sym typeface="Symbol" pitchFamily="18" charset="2"/>
              </a:rPr>
              <a:t>In April 2011, discovered after tank welded that the cooling tube of each of the two jaws had been damaged</a:t>
            </a:r>
          </a:p>
          <a:p>
            <a:r>
              <a:rPr lang="en-US" sz="2000" dirty="0" smtClean="0">
                <a:sym typeface="Symbol" pitchFamily="18" charset="2"/>
              </a:rPr>
              <a:t>First jaw, the thermal performance prototype, was wound with non-OFE Cu magnet conductor, 3/8” square with ¼” round cooling channel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Failed after multiple braze cycles</a:t>
            </a:r>
          </a:p>
          <a:p>
            <a:r>
              <a:rPr lang="en-US" sz="2000" dirty="0" smtClean="0">
                <a:sym typeface="Symbol" pitchFamily="18" charset="2"/>
              </a:rPr>
              <a:t>Second jaw was wound with 10mm square, 1.5mm wall OFE Cu tubing</a:t>
            </a:r>
          </a:p>
          <a:p>
            <a:pPr lvl="1"/>
            <a:r>
              <a:rPr lang="en-US" sz="1300" dirty="0" smtClean="0">
                <a:sym typeface="Symbol" pitchFamily="18" charset="2"/>
              </a:rPr>
              <a:t>Thinner wall damaged by tack welds to mandrel and perhaps when assembly machined for concentricity</a:t>
            </a:r>
            <a:endParaRPr lang="en-US" sz="1300" dirty="0" smtClean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3505200" cy="31114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5400000">
            <a:off x="3429000" y="2133600"/>
            <a:ext cx="609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6600" y="1535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BPM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895600" y="83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Rotation Drives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609600"/>
            <a:ext cx="3505200" cy="296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4495800" y="1143000"/>
            <a:ext cx="13716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95800" y="1143000"/>
            <a:ext cx="29718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Post Braze and Machining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606800"/>
            <a:ext cx="24384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7719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733800" y="1143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 of the furnace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28956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Machine outer diameter to be concentric with axis of test mandrel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200400" y="3505200"/>
            <a:ext cx="762000" cy="990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962400" y="3505200"/>
            <a:ext cx="2057400" cy="1066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EDM Joints to test Braze Quality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8200" t="4000" r="15600" b="8800"/>
          <a:stretch>
            <a:fillRect/>
          </a:stretch>
        </p:blipFill>
        <p:spPr bwMode="auto">
          <a:xfrm rot="-5400000">
            <a:off x="2740390" y="-993409"/>
            <a:ext cx="3663219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7620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Corners need more braze wire (no problem)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9906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Braze at </a:t>
            </a:r>
            <a:r>
              <a:rPr lang="en-US" b="1" dirty="0" smtClean="0">
                <a:solidFill>
                  <a:srgbClr val="0070C0"/>
                </a:solidFill>
              </a:rPr>
              <a:t>INNER DIAMETER </a:t>
            </a:r>
            <a:r>
              <a:rPr lang="en-US" dirty="0" smtClean="0"/>
              <a:t>of mandrel groove is incomplete but not an issue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5791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Good braze at </a:t>
            </a:r>
            <a:r>
              <a:rPr lang="en-US" b="1" dirty="0" smtClean="0">
                <a:solidFill>
                  <a:srgbClr val="FF0000"/>
                </a:solidFill>
              </a:rPr>
              <a:t>OUTER SURFACE</a:t>
            </a:r>
            <a:r>
              <a:rPr lang="en-US" dirty="0" smtClean="0"/>
              <a:t> where jaw will be brazed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429000" y="1371600"/>
            <a:ext cx="1295400" cy="1752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724400" y="1295400"/>
            <a:ext cx="76200" cy="1752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876800" y="1371600"/>
            <a:ext cx="1295400" cy="1828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3400" y="1447800"/>
            <a:ext cx="1066800" cy="1828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3400" y="1447800"/>
            <a:ext cx="1676400" cy="1752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905000" y="4038600"/>
            <a:ext cx="2590800" cy="1752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7" idx="0"/>
          </p:cNvCxnSpPr>
          <p:nvPr/>
        </p:nvCxnSpPr>
        <p:spPr>
          <a:xfrm flipH="1" flipV="1">
            <a:off x="3429000" y="4114800"/>
            <a:ext cx="1295400" cy="1676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0"/>
          </p:cNvCxnSpPr>
          <p:nvPr/>
        </p:nvCxnSpPr>
        <p:spPr>
          <a:xfrm flipV="1">
            <a:off x="4724400" y="4114800"/>
            <a:ext cx="0" cy="1676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0"/>
          </p:cNvCxnSpPr>
          <p:nvPr/>
        </p:nvCxnSpPr>
        <p:spPr>
          <a:xfrm flipV="1">
            <a:off x="4724400" y="3886200"/>
            <a:ext cx="1600200" cy="1905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38200" y="6248400"/>
            <a:ext cx="7620000" cy="381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believe this procedure is finalized &amp; will apply it to the final parts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Steps After New Coil Braze Procedure Finalized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791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Braze the two new shaft assemblies</a:t>
            </a:r>
          </a:p>
          <a:p>
            <a:pPr lvl="1"/>
            <a:r>
              <a:rPr lang="en-US" dirty="0" smtClean="0"/>
              <a:t>Parts IN shop; will be done immediately after the test braze</a:t>
            </a:r>
          </a:p>
          <a:p>
            <a:r>
              <a:rPr lang="en-US" dirty="0" smtClean="0"/>
              <a:t>Fine tune the groove dimensions in the already cut full length mandrels</a:t>
            </a:r>
          </a:p>
          <a:p>
            <a:r>
              <a:rPr lang="en-US" dirty="0" smtClean="0"/>
              <a:t>Wind </a:t>
            </a:r>
            <a:r>
              <a:rPr lang="en-US" dirty="0" smtClean="0"/>
              <a:t>the </a:t>
            </a:r>
            <a:r>
              <a:rPr lang="en-US" dirty="0" smtClean="0"/>
              <a:t>mandrels</a:t>
            </a:r>
            <a:r>
              <a:rPr lang="en-US" dirty="0" smtClean="0"/>
              <a:t>, prepare them </a:t>
            </a:r>
            <a:r>
              <a:rPr lang="en-US" dirty="0" smtClean="0"/>
              <a:t>with 1mm strips, as </a:t>
            </a:r>
            <a:r>
              <a:rPr lang="en-US" dirty="0" smtClean="0"/>
              <a:t>per the prototype and braze</a:t>
            </a:r>
          </a:p>
          <a:p>
            <a:r>
              <a:rPr lang="en-US" dirty="0" smtClean="0"/>
              <a:t>GLIDCOP jaw material is in house and is being cut to the required lengths and drilled out</a:t>
            </a:r>
          </a:p>
          <a:p>
            <a:pPr lvl="1"/>
            <a:r>
              <a:rPr lang="en-US" dirty="0" smtClean="0"/>
              <a:t>Process of matching ID of GLIDCOP to OD of mandrel tedious but straightforward</a:t>
            </a:r>
          </a:p>
          <a:p>
            <a:pPr lvl="1"/>
            <a:r>
              <a:rPr lang="en-US" dirty="0" smtClean="0"/>
              <a:t>Cut features into end pieces of </a:t>
            </a:r>
            <a:r>
              <a:rPr lang="en-US" dirty="0" err="1" smtClean="0"/>
              <a:t>glidcop</a:t>
            </a:r>
            <a:r>
              <a:rPr lang="en-US" dirty="0" smtClean="0"/>
              <a:t> to hold bearings to which the RF shields mount</a:t>
            </a:r>
          </a:p>
          <a:p>
            <a:r>
              <a:rPr lang="en-US" dirty="0" smtClean="0"/>
              <a:t>BRAZE total assembly</a:t>
            </a:r>
          </a:p>
          <a:p>
            <a:r>
              <a:rPr lang="en-US" dirty="0" smtClean="0"/>
              <a:t>Cut the 20 facets into each jaw and ensure rotation axis is centered on jaw axis</a:t>
            </a:r>
          </a:p>
          <a:p>
            <a:pPr lvl="1"/>
            <a:r>
              <a:rPr lang="en-US" dirty="0" smtClean="0"/>
              <a:t>Again, tedious but straightforward</a:t>
            </a:r>
          </a:p>
          <a:p>
            <a:r>
              <a:rPr lang="en-US" dirty="0" smtClean="0"/>
              <a:t>Mount new blocks that will hold the new “main rotation bearings”</a:t>
            </a:r>
          </a:p>
          <a:p>
            <a:pPr lvl="1"/>
            <a:r>
              <a:rPr lang="en-US" dirty="0" smtClean="0"/>
              <a:t>In fabrication now</a:t>
            </a:r>
          </a:p>
          <a:p>
            <a:pPr lvl="1"/>
            <a:r>
              <a:rPr lang="en-US" dirty="0" smtClean="0"/>
              <a:t>Bearings identified and soon to be ordered</a:t>
            </a:r>
          </a:p>
          <a:p>
            <a:r>
              <a:rPr lang="en-US" dirty="0" smtClean="0"/>
              <a:t>Temporarily mount the existing rotation drives and test rotation &amp; RF contacts</a:t>
            </a:r>
          </a:p>
          <a:p>
            <a:r>
              <a:rPr lang="en-US" dirty="0" smtClean="0"/>
              <a:t>Prepare baseplate to accept the two new jaws</a:t>
            </a:r>
          </a:p>
          <a:p>
            <a:pPr lvl="1"/>
            <a:r>
              <a:rPr lang="en-US" dirty="0" smtClean="0"/>
              <a:t>Must mill out the feedthroughs through which the tubes of the previous jaws passed</a:t>
            </a:r>
          </a:p>
          <a:p>
            <a:pPr lvl="1"/>
            <a:r>
              <a:rPr lang="en-US" dirty="0" smtClean="0"/>
              <a:t>Must prepare a spacer to account for the </a:t>
            </a:r>
            <a:r>
              <a:rPr lang="en-US" dirty="0" err="1" smtClean="0"/>
              <a:t>kerf</a:t>
            </a:r>
            <a:r>
              <a:rPr lang="en-US" dirty="0" smtClean="0"/>
              <a:t> from when the vacuum tank cover was sawn off</a:t>
            </a:r>
          </a:p>
          <a:p>
            <a:r>
              <a:rPr lang="en-US" dirty="0" smtClean="0"/>
              <a:t>Mount jaws, test, weld pipes to feedthroughs, weld tank cover to baseplate</a:t>
            </a:r>
          </a:p>
          <a:p>
            <a:r>
              <a:rPr lang="en-US" dirty="0" smtClean="0"/>
              <a:t>Rotation test, vacuum bakeout test</a:t>
            </a:r>
          </a:p>
          <a:p>
            <a:r>
              <a:rPr lang="en-US" dirty="0" smtClean="0"/>
              <a:t>Ship to CERN</a:t>
            </a:r>
          </a:p>
          <a:p>
            <a:r>
              <a:rPr lang="en-US" dirty="0" smtClean="0"/>
              <a:t>Test as appropriate (lab, SPS, </a:t>
            </a:r>
            <a:r>
              <a:rPr lang="en-US" dirty="0" err="1" smtClean="0"/>
              <a:t>HiRadMAT</a:t>
            </a:r>
            <a:r>
              <a:rPr lang="en-US" dirty="0" smtClean="0"/>
              <a:t>, ..) given arrival date &amp; LHC/SPS schedules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5943600" cy="8382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Crack in Copper Magnet Conductor Used for Winding First Prototype Jaw</a:t>
            </a:r>
            <a:endParaRPr lang="en-US" b="1" dirty="0" smtClean="0"/>
          </a:p>
        </p:txBody>
      </p:sp>
      <p:sp>
        <p:nvSpPr>
          <p:cNvPr id="21507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LARP CM17 - 16 Nov 2011</a:t>
            </a:r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Accelerator Systems  - T. Markiewicz</a:t>
            </a:r>
          </a:p>
        </p:txBody>
      </p:sp>
      <p:pic>
        <p:nvPicPr>
          <p:cNvPr id="21509" name="Picture 2" descr="V:\ARD\LARP\web\rc\photos\2011-10-19 Cracked Copper Tubing in RC0\DSCN3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0"/>
            <a:ext cx="45720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304800" y="5105400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Suspect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weakening 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non-OFE Cu tubing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at crystal grain boundaries after last of many high temperature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firings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Repair with solder patch hold pressure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169275" y="5045075"/>
            <a:ext cx="822325" cy="822325"/>
            <a:chOff x="7543800" y="2819400"/>
            <a:chExt cx="822960" cy="822960"/>
          </a:xfrm>
        </p:grpSpPr>
        <p:sp>
          <p:nvSpPr>
            <p:cNvPr id="21515" name="Rectangle 7"/>
            <p:cNvSpPr>
              <a:spLocks noChangeAspect="1"/>
            </p:cNvSpPr>
            <p:nvPr/>
          </p:nvSpPr>
          <p:spPr bwMode="auto">
            <a:xfrm>
              <a:off x="7543800" y="2819400"/>
              <a:ext cx="822960" cy="822960"/>
            </a:xfrm>
            <a:prstGeom prst="rect">
              <a:avLst/>
            </a:prstGeom>
            <a:solidFill>
              <a:srgbClr val="FF9900"/>
            </a:solidFill>
            <a:ln w="12700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7759867" y="3035467"/>
              <a:ext cx="411481" cy="411481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21513" name="Straight Arrow Connector 12"/>
          <p:cNvCxnSpPr>
            <a:cxnSpLocks noChangeShapeType="1"/>
          </p:cNvCxnSpPr>
          <p:nvPr/>
        </p:nvCxnSpPr>
        <p:spPr bwMode="auto">
          <a:xfrm flipH="1">
            <a:off x="2057400" y="2438400"/>
            <a:ext cx="1371600" cy="685800"/>
          </a:xfrm>
          <a:prstGeom prst="straightConnector1">
            <a:avLst/>
          </a:prstGeom>
          <a:noFill/>
          <a:ln w="57150" algn="ctr">
            <a:solidFill>
              <a:srgbClr val="FFFF66"/>
            </a:solidFill>
            <a:round/>
            <a:headEnd/>
            <a:tailEnd type="arrow" w="med" len="med"/>
          </a:ln>
        </p:spPr>
      </p:cxnSp>
      <p:sp>
        <p:nvSpPr>
          <p:cNvPr id="21514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dirty="0" smtClean="0"/>
              <a:t>Slide n</a:t>
            </a:r>
            <a:r>
              <a:rPr lang="en-US" dirty="0" smtClean="0">
                <a:cs typeface="Arial" charset="0"/>
              </a:rPr>
              <a:t>° </a:t>
            </a:r>
            <a:fld id="{6E99C8BE-96AE-46E8-BAE9-14CB3633541A}" type="slidenum">
              <a:rPr lang="en-US" smtClean="0"/>
              <a:pPr/>
              <a:t>2</a:t>
            </a:fld>
            <a:r>
              <a:rPr lang="en-US" dirty="0" smtClean="0"/>
              <a:t> / 22</a:t>
            </a:r>
            <a:endParaRPr lang="en-US" sz="1400" dirty="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Leaks at Tack Welds and Perhaps at Thinned Points in Thinner Walled Tubing Used for Winding 2nd Prototype Jaw</a:t>
            </a:r>
            <a:endParaRPr lang="en-US" sz="24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4572000"/>
            <a:ext cx="8382000" cy="19812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000" dirty="0" smtClean="0"/>
              <a:t>Tube walls thinned to 0.030” in places when mandrel prepped for jaw braze</a:t>
            </a:r>
          </a:p>
          <a:p>
            <a:pPr>
              <a:buNone/>
            </a:pPr>
            <a:r>
              <a:rPr lang="en-US" sz="2000" dirty="0" smtClean="0"/>
              <a:t>	Repaired with “</a:t>
            </a:r>
            <a:r>
              <a:rPr lang="en-US" sz="2000" dirty="0" err="1" smtClean="0"/>
              <a:t>CuSil</a:t>
            </a:r>
            <a:r>
              <a:rPr lang="en-US" sz="2000" dirty="0" smtClean="0"/>
              <a:t>” [possibility this leak introduced during diagnostic cutting]</a:t>
            </a:r>
          </a:p>
          <a:p>
            <a:pPr>
              <a:buNone/>
            </a:pPr>
            <a:r>
              <a:rPr lang="en-US" sz="2000" dirty="0" smtClean="0"/>
              <a:t>“SNOOP” bubbles at tack welds used to secure tubing: 5 leak points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Neither of these FAILURES are fundamental: bad material &amp; inadequate assembly</a:t>
            </a:r>
          </a:p>
          <a:p>
            <a:pPr lvl="1"/>
            <a:r>
              <a:rPr lang="en-US" sz="1600" dirty="0" smtClean="0"/>
              <a:t>New assembly process being developed to avoid these two procedures</a:t>
            </a:r>
          </a:p>
          <a:p>
            <a:pPr lvl="1"/>
            <a:r>
              <a:rPr lang="en-US" sz="1600" dirty="0" smtClean="0"/>
              <a:t>Testing after each step in the assembly process</a:t>
            </a:r>
            <a:endParaRPr lang="en-US" sz="1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143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1143000"/>
            <a:ext cx="428483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2"/>
          <p:cNvCxnSpPr>
            <a:cxnSpLocks noChangeShapeType="1"/>
          </p:cNvCxnSpPr>
          <p:nvPr/>
        </p:nvCxnSpPr>
        <p:spPr bwMode="auto">
          <a:xfrm>
            <a:off x="5943600" y="533400"/>
            <a:ext cx="838200" cy="2133600"/>
          </a:xfrm>
          <a:prstGeom prst="straightConnector1">
            <a:avLst/>
          </a:prstGeom>
          <a:noFill/>
          <a:ln w="57150" algn="ctr">
            <a:solidFill>
              <a:srgbClr val="FFFF66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H="1" flipV="1">
            <a:off x="1828800" y="3505200"/>
            <a:ext cx="762000" cy="1447800"/>
          </a:xfrm>
          <a:prstGeom prst="straightConnector1">
            <a:avLst/>
          </a:prstGeom>
          <a:noFill/>
          <a:ln w="57150" algn="ctr">
            <a:solidFill>
              <a:srgbClr val="FFFF66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12"/>
          <p:cNvCxnSpPr>
            <a:cxnSpLocks noChangeShapeType="1"/>
          </p:cNvCxnSpPr>
          <p:nvPr/>
        </p:nvCxnSpPr>
        <p:spPr bwMode="auto">
          <a:xfrm>
            <a:off x="2819400" y="609600"/>
            <a:ext cx="0" cy="2667000"/>
          </a:xfrm>
          <a:prstGeom prst="straightConnector1">
            <a:avLst/>
          </a:prstGeom>
          <a:noFill/>
          <a:ln w="57150" algn="ctr">
            <a:solidFill>
              <a:srgbClr val="FFFF66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Other Lessons Learned During Prototype Testing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After 5 weeks of bakeout (with the leaking cooling tubes sealed &amp; inside surface of tubes pumped through their leaks) </a:t>
            </a:r>
            <a:r>
              <a:rPr lang="en-US" sz="2400" dirty="0" smtClean="0">
                <a:solidFill>
                  <a:srgbClr val="FF0000"/>
                </a:solidFill>
              </a:rPr>
              <a:t>tank &amp; jaws reach P=4.4E-9 torr with clean RGA</a:t>
            </a:r>
          </a:p>
          <a:p>
            <a:r>
              <a:rPr lang="en-US" sz="2400" dirty="0" smtClean="0"/>
              <a:t>Rotation mechanism tested after bakeout and works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Other “Less important” lessons learned that will be improved in the next prototype</a:t>
            </a:r>
          </a:p>
          <a:p>
            <a:pPr lvl="1">
              <a:buFont typeface="Arial" charset="0"/>
              <a:buChar char="•"/>
            </a:pPr>
            <a:r>
              <a:rPr lang="en-US" sz="1800" dirty="0" smtClean="0"/>
              <a:t>Replace problematic free floating RF bearings with race-constrained bearing</a:t>
            </a:r>
          </a:p>
          <a:p>
            <a:pPr lvl="1">
              <a:buFont typeface="Arial" charset="0"/>
              <a:buChar char="•"/>
            </a:pPr>
            <a:r>
              <a:rPr lang="en-US" sz="1800" dirty="0" smtClean="0"/>
              <a:t>Capture main bearing so cannot slide off shaft during bakeout</a:t>
            </a:r>
          </a:p>
          <a:p>
            <a:pPr lvl="1">
              <a:buFont typeface="Arial" charset="0"/>
              <a:buChar char="•"/>
            </a:pPr>
            <a:r>
              <a:rPr lang="en-US" sz="1800" dirty="0" smtClean="0"/>
              <a:t>Replace W-S2 440 Stainless coated main bearing with ceramic bearing </a:t>
            </a:r>
          </a:p>
          <a:p>
            <a:pPr lvl="2">
              <a:buFont typeface="Arial" charset="0"/>
              <a:buChar char="•"/>
            </a:pPr>
            <a:r>
              <a:rPr lang="en-US" sz="1400" dirty="0" smtClean="0"/>
              <a:t>1 of 4 main bearings froze to race during bakeout  (W-S2 316 SS bearings all fine)</a:t>
            </a:r>
          </a:p>
          <a:p>
            <a:pPr lvl="1">
              <a:buFont typeface="Arial" charset="0"/>
              <a:buChar char="•"/>
            </a:pPr>
            <a:r>
              <a:rPr lang="en-US" sz="1800" dirty="0" smtClean="0"/>
              <a:t>Replace 1 of 2 molybdenum rotation drives that cracked when spot welded</a:t>
            </a:r>
          </a:p>
          <a:p>
            <a:pPr>
              <a:buFont typeface="Arial" charset="0"/>
              <a:buChar char="•"/>
            </a:pPr>
            <a:r>
              <a:rPr lang="en-US" sz="2200" dirty="0" smtClean="0"/>
              <a:t>Non-fundamental issues that will not be changed</a:t>
            </a:r>
          </a:p>
          <a:p>
            <a:pPr lvl="1">
              <a:buFont typeface="Arial" charset="0"/>
              <a:buChar char="•"/>
            </a:pPr>
            <a:r>
              <a:rPr lang="en-US" sz="1800" dirty="0" smtClean="0"/>
              <a:t>Impedance dominated by tank size &amp; simplified 1-dimensional RF transitions</a:t>
            </a:r>
          </a:p>
          <a:p>
            <a:pPr lvl="1">
              <a:buFont typeface="Arial" charset="0"/>
              <a:buChar char="•"/>
            </a:pPr>
            <a:r>
              <a:rPr lang="en-US" sz="1800" dirty="0" smtClean="0"/>
              <a:t>We will not develop BPMs that move with jaws will not be implemented</a:t>
            </a:r>
          </a:p>
          <a:p>
            <a:pPr lvl="1">
              <a:buFont typeface="Arial" charset="0"/>
              <a:buChar char="•"/>
            </a:pPr>
            <a:endParaRPr lang="en-US" sz="1800" dirty="0" smtClean="0"/>
          </a:p>
          <a:p>
            <a:endParaRPr lang="en-US" sz="2400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Despite Early Desires to Complete a Test Cycle with the Existing Damaged Parts, It has been Decide To……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Replace both jaws &amp; reinsert into existing base plate with existing vacuum bellows and motion system</a:t>
            </a:r>
            <a:endParaRPr lang="en-US" sz="2200" dirty="0" smtClean="0"/>
          </a:p>
          <a:p>
            <a:pPr>
              <a:buFont typeface="Arial" charset="0"/>
              <a:buChar char="•"/>
            </a:pPr>
            <a:r>
              <a:rPr lang="en-US" sz="2200" dirty="0" smtClean="0"/>
              <a:t>We have major parts in-house for 2 complete new jaws</a:t>
            </a:r>
          </a:p>
          <a:p>
            <a:pPr>
              <a:buFont typeface="Arial" charset="0"/>
              <a:buChar char="•"/>
            </a:pPr>
            <a:endParaRPr lang="en-US" sz="2200" dirty="0" smtClean="0"/>
          </a:p>
          <a:p>
            <a:pPr>
              <a:buNone/>
            </a:pPr>
            <a:r>
              <a:rPr lang="en-US" sz="2200" dirty="0" smtClean="0"/>
              <a:t>Need to</a:t>
            </a:r>
          </a:p>
          <a:p>
            <a:pPr>
              <a:buFont typeface="Arial" charset="0"/>
              <a:buChar char="•"/>
            </a:pPr>
            <a:r>
              <a:rPr lang="en-US" sz="2200" dirty="0" smtClean="0"/>
              <a:t>Modify jaw assembly procedure to guarantee cooling tube integrity</a:t>
            </a:r>
          </a:p>
          <a:p>
            <a:pPr>
              <a:buFont typeface="Arial" charset="0"/>
              <a:buChar char="•"/>
            </a:pPr>
            <a:r>
              <a:rPr lang="en-US" sz="2200" dirty="0" smtClean="0"/>
              <a:t>Improve the so-called “less-important”  lessons learned</a:t>
            </a:r>
          </a:p>
          <a:p>
            <a:pPr>
              <a:buFont typeface="Arial" charset="0"/>
              <a:buChar char="•"/>
            </a:pPr>
            <a:r>
              <a:rPr lang="en-US" sz="2200" dirty="0" smtClean="0"/>
              <a:t>Reassemble with rotation drives &amp; test</a:t>
            </a:r>
          </a:p>
          <a:p>
            <a:pPr>
              <a:buFont typeface="Arial" charset="0"/>
              <a:buChar char="•"/>
            </a:pPr>
            <a:r>
              <a:rPr lang="en-US" sz="2200" dirty="0" smtClean="0"/>
              <a:t>Re-weld vacuum tank, bake &amp; vacuum test</a:t>
            </a:r>
          </a:p>
          <a:p>
            <a:pPr>
              <a:buNone/>
            </a:pPr>
            <a:r>
              <a:rPr lang="en-US" sz="2200" dirty="0" smtClean="0"/>
              <a:t>Need to deliver to CERN as soon as possible</a:t>
            </a:r>
          </a:p>
          <a:p>
            <a:pPr>
              <a:buFont typeface="Arial" charset="0"/>
              <a:buChar char="•"/>
            </a:pPr>
            <a:r>
              <a:rPr lang="en-US" sz="2200" dirty="0" smtClean="0"/>
              <a:t>DOE has demanded project be finished as soon as possible</a:t>
            </a:r>
          </a:p>
          <a:p>
            <a:pPr>
              <a:buFont typeface="Arial" charset="0"/>
              <a:buChar char="•"/>
            </a:pPr>
            <a:r>
              <a:rPr lang="en-US" sz="2200" dirty="0" smtClean="0"/>
              <a:t>Activity supported by SLAC and carry-forward funds (no new DOE $)</a:t>
            </a:r>
          </a:p>
          <a:p>
            <a:pPr>
              <a:buFont typeface="Arial" charset="0"/>
              <a:buChar char="•"/>
            </a:pPr>
            <a:r>
              <a:rPr lang="en-US" sz="2200" dirty="0" smtClean="0"/>
              <a:t>Beam and destructive HiRadMat testing schedule will be determined once RC actually arrives at CERN</a:t>
            </a:r>
          </a:p>
          <a:p>
            <a:pPr>
              <a:buFont typeface="Arial" charset="0"/>
              <a:buChar char="•"/>
            </a:pPr>
            <a:endParaRPr lang="en-US" sz="2200" dirty="0" smtClean="0"/>
          </a:p>
          <a:p>
            <a:endParaRPr lang="en-US" sz="24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First Attempt at a New Assembly and Braze Procedure to Guarantee Integrity of Cooling Coil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4343400" cy="5257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Proposed Procedure:</a:t>
            </a:r>
          </a:p>
          <a:p>
            <a:pPr lvl="1"/>
            <a:r>
              <a:rPr lang="en-US" sz="1800" dirty="0" smtClean="0"/>
              <a:t>Wrap a 1mm thick OFE copper sheet around the mandrel with its wound cooling tube</a:t>
            </a:r>
          </a:p>
          <a:p>
            <a:pPr lvl="2"/>
            <a:r>
              <a:rPr lang="en-US" sz="1600" dirty="0" smtClean="0"/>
              <a:t>Braze material between sheet and OD of mandrel</a:t>
            </a:r>
          </a:p>
          <a:p>
            <a:pPr lvl="1"/>
            <a:r>
              <a:rPr lang="en-US" sz="1800" dirty="0" smtClean="0"/>
              <a:t>Braze in 316 SS Compression Fixture to lock down tubes without spot welds</a:t>
            </a:r>
          </a:p>
          <a:p>
            <a:pPr lvl="1"/>
            <a:r>
              <a:rPr lang="en-US" sz="1800" dirty="0" smtClean="0"/>
              <a:t>Tubes not touched during machining to true mandrel OD for jaw braze</a:t>
            </a:r>
          </a:p>
          <a:p>
            <a:r>
              <a:rPr lang="en-US" sz="2000" dirty="0" smtClean="0"/>
              <a:t>Outcome</a:t>
            </a:r>
          </a:p>
          <a:p>
            <a:pPr lvl="1"/>
            <a:r>
              <a:rPr lang="en-US" sz="1800" dirty="0" smtClean="0"/>
              <a:t>1mm sheet brazes to TUBES but NOT to the MANDREL</a:t>
            </a:r>
          </a:p>
          <a:p>
            <a:pPr lvl="1"/>
            <a:r>
              <a:rPr lang="en-US" sz="1800" dirty="0" smtClean="0"/>
              <a:t>Better procedure required to make sure tubing stays BELOW surface of mandrel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600200"/>
            <a:ext cx="3705225" cy="474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 Procedure with 20cm Prototype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" y="8382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14400"/>
            <a:ext cx="3497580" cy="233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1430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429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2766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" y="5791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section cut via EDM, mandrel pieces floating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V="1">
            <a:off x="1676400" y="5029200"/>
            <a:ext cx="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</p:cNvCxnSpPr>
          <p:nvPr/>
        </p:nvCxnSpPr>
        <p:spPr>
          <a:xfrm flipV="1">
            <a:off x="1676400" y="5029200"/>
            <a:ext cx="53340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0"/>
          </p:cNvCxnSpPr>
          <p:nvPr/>
        </p:nvCxnSpPr>
        <p:spPr>
          <a:xfrm flipH="1" flipV="1">
            <a:off x="1066800" y="5029200"/>
            <a:ext cx="609600" cy="762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24800" y="3352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Gaps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0"/>
          </p:cNvCxnSpPr>
          <p:nvPr/>
        </p:nvCxnSpPr>
        <p:spPr>
          <a:xfrm flipH="1" flipV="1">
            <a:off x="8305800" y="1905000"/>
            <a:ext cx="190500" cy="1447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>
            <a:off x="5486400" y="3352800"/>
            <a:ext cx="3009900" cy="304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Lessons Learned from this Prototype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Keystoning an issue</a:t>
            </a:r>
          </a:p>
          <a:p>
            <a:pPr lvl="1"/>
            <a:r>
              <a:rPr lang="en-US" dirty="0" smtClean="0"/>
              <a:t>Understand size of the effect &amp; make sure grooves in mandrel match to “braze tolerance”</a:t>
            </a:r>
          </a:p>
          <a:p>
            <a:r>
              <a:rPr lang="en-US" dirty="0" smtClean="0"/>
              <a:t>Need to “stake” mandrel each ¼ turn to make sure cooling tube stays BELOW surface of mandrel THEN built up a protective layer by BRAZING 1mm strips to copper to the coils only</a:t>
            </a:r>
          </a:p>
          <a:p>
            <a:r>
              <a:rPr lang="en-US" dirty="0" smtClean="0"/>
              <a:t>Use more braze material</a:t>
            </a:r>
          </a:p>
          <a:p>
            <a:pPr lvl="1"/>
            <a:r>
              <a:rPr lang="en-US" dirty="0" smtClean="0"/>
              <a:t>Braze wire should be put on each edge of cooling coil spiral (as was done for 2 previous prototypes) PLUS sheet braze material to bond 1mm sheet to tops of mandrel AND cooling coil</a:t>
            </a:r>
          </a:p>
          <a:p>
            <a:r>
              <a:rPr lang="en-US" dirty="0" smtClean="0"/>
              <a:t>1mm thick sheet IS adequate to protect against later machining for jaw braze</a:t>
            </a:r>
          </a:p>
          <a:p>
            <a:r>
              <a:rPr lang="en-US" dirty="0" smtClean="0"/>
              <a:t>KLY braze shop advises us to keep 1mm sheet but to abandon the 316SS clamp, returning to the method use to braze the previous mandrels: </a:t>
            </a:r>
            <a:r>
              <a:rPr lang="en-US" dirty="0" err="1" smtClean="0"/>
              <a:t>moly</a:t>
            </a:r>
            <a:r>
              <a:rPr lang="en-US" dirty="0" smtClean="0"/>
              <a:t> wire</a:t>
            </a:r>
          </a:p>
          <a:p>
            <a:r>
              <a:rPr lang="en-US" dirty="0" smtClean="0"/>
              <a:t>Decide that a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</a:rPr>
              <a:t>nd</a:t>
            </a:r>
            <a:r>
              <a:rPr lang="en-US" b="1" dirty="0" smtClean="0">
                <a:solidFill>
                  <a:srgbClr val="FF0000"/>
                </a:solidFill>
              </a:rPr>
              <a:t> prototype required </a:t>
            </a:r>
            <a:r>
              <a:rPr lang="en-US" dirty="0" smtClean="0"/>
              <a:t>before risking the two (ready &amp; waiting) cut &amp; grooved full length mandrels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2800" b="38400"/>
          <a:stretch>
            <a:fillRect/>
          </a:stretch>
        </p:blipFill>
        <p:spPr bwMode="auto">
          <a:xfrm>
            <a:off x="5562600" y="838200"/>
            <a:ext cx="3048000" cy="111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Elbow Connector 5"/>
          <p:cNvCxnSpPr/>
          <p:nvPr/>
        </p:nvCxnSpPr>
        <p:spPr>
          <a:xfrm flipV="1">
            <a:off x="3124200" y="1371600"/>
            <a:ext cx="3962400" cy="381000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Prototype </a:t>
            </a:r>
            <a:r>
              <a:rPr lang="en-US" sz="2400" dirty="0" smtClean="0"/>
              <a:t>was </a:t>
            </a:r>
            <a:r>
              <a:rPr lang="en-US" sz="2400" dirty="0" smtClean="0"/>
              <a:t>prepared</a:t>
            </a:r>
            <a:br>
              <a:rPr lang="en-US" sz="2400" dirty="0" smtClean="0"/>
            </a:br>
            <a:r>
              <a:rPr lang="en-US" sz="2400" dirty="0" smtClean="0"/>
              <a:t>Brazed 27 April 2012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235" r="7059"/>
          <a:stretch>
            <a:fillRect/>
          </a:stretch>
        </p:blipFill>
        <p:spPr bwMode="auto">
          <a:xfrm>
            <a:off x="1139927" y="762000"/>
            <a:ext cx="2263170" cy="233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76600"/>
            <a:ext cx="2438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" y="4953000"/>
            <a:ext cx="27051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80000" y="3810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28235" r="20784" b="8824"/>
          <a:stretch>
            <a:fillRect/>
          </a:stretch>
        </p:blipFill>
        <p:spPr bwMode="auto">
          <a:xfrm>
            <a:off x="5800139" y="838200"/>
            <a:ext cx="1942372" cy="231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657600" y="10668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Stake points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14600" y="1371600"/>
            <a:ext cx="1143000" cy="228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1"/>
          </p:cNvCxnSpPr>
          <p:nvPr/>
        </p:nvCxnSpPr>
        <p:spPr>
          <a:xfrm flipH="1">
            <a:off x="2438400" y="1389966"/>
            <a:ext cx="1219200" cy="36263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1"/>
          </p:cNvCxnSpPr>
          <p:nvPr/>
        </p:nvCxnSpPr>
        <p:spPr>
          <a:xfrm flipH="1">
            <a:off x="1905000" y="1389966"/>
            <a:ext cx="1752600" cy="66743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1981200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Tubing stays below mandrel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5257800" y="2362200"/>
            <a:ext cx="990600" cy="21916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3"/>
          </p:cNvCxnSpPr>
          <p:nvPr/>
        </p:nvCxnSpPr>
        <p:spPr>
          <a:xfrm>
            <a:off x="5257800" y="2581365"/>
            <a:ext cx="1219200" cy="8563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05200" y="34290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1mm thick OFE Cu strips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6" idx="1"/>
            <a:endCxn id="2051" idx="3"/>
          </p:cNvCxnSpPr>
          <p:nvPr/>
        </p:nvCxnSpPr>
        <p:spPr>
          <a:xfrm flipH="1">
            <a:off x="2895600" y="4029165"/>
            <a:ext cx="609600" cy="6023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52800" y="51816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Laying strips over tubing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 flipV="1">
            <a:off x="2286000" y="5638800"/>
            <a:ext cx="1066800" cy="14296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648200" y="32766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Strips bound with </a:t>
            </a:r>
            <a:r>
              <a:rPr lang="en-US" sz="1600" dirty="0" err="1" smtClean="0"/>
              <a:t>Nichrome</a:t>
            </a:r>
            <a:r>
              <a:rPr lang="en-US" sz="1600" dirty="0" smtClean="0"/>
              <a:t> and Molybdenum wire</a:t>
            </a:r>
          </a:p>
          <a:p>
            <a:pPr algn="ctr"/>
            <a:r>
              <a:rPr lang="en-US" sz="1600" dirty="0" smtClean="0"/>
              <a:t>And ready for brazing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1076</Words>
  <Application>Microsoft Office PowerPoint</Application>
  <PresentationFormat>On-screen Show (4:3)</PresentationFormat>
  <Paragraphs>107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LARP Rotatable Collimator Prototype</vt:lpstr>
      <vt:lpstr>Crack in Copper Magnet Conductor Used for Winding First Prototype Jaw</vt:lpstr>
      <vt:lpstr>Leaks at Tack Welds and Perhaps at Thinned Points in Thinner Walled Tubing Used for Winding 2nd Prototype Jaw</vt:lpstr>
      <vt:lpstr>Other Lessons Learned During Prototype Testing</vt:lpstr>
      <vt:lpstr>Despite Early Desires to Complete a Test Cycle with the Existing Damaged Parts, It has been Decide To……</vt:lpstr>
      <vt:lpstr>First Attempt at a New Assembly and Braze Procedure to Guarantee Integrity of Cooling Coil</vt:lpstr>
      <vt:lpstr>Test Procedure with 20cm Prototype</vt:lpstr>
      <vt:lpstr>Lessons Learned from this Prototype</vt:lpstr>
      <vt:lpstr>2nd Prototype was prepared Brazed 27 April 2012</vt:lpstr>
      <vt:lpstr>Post Braze and Machining</vt:lpstr>
      <vt:lpstr>EDM Joints to test Braze Quality</vt:lpstr>
      <vt:lpstr>Steps After New Coil Braze Procedure Finalized</vt:lpstr>
    </vt:vector>
  </TitlesOfParts>
  <Company>SLAC National Accelerator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LARP Rotatable Collimator Prototype</dc:title>
  <dc:creator>Thomas W Markiewicz</dc:creator>
  <cp:lastModifiedBy>Thomas W. Markiewicz</cp:lastModifiedBy>
  <cp:revision>37</cp:revision>
  <dcterms:created xsi:type="dcterms:W3CDTF">2011-02-02T18:19:58Z</dcterms:created>
  <dcterms:modified xsi:type="dcterms:W3CDTF">2012-05-08T21:02:56Z</dcterms:modified>
</cp:coreProperties>
</file>