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59" r:id="rId4"/>
    <p:sldId id="260" r:id="rId5"/>
    <p:sldId id="271" r:id="rId6"/>
    <p:sldId id="275" r:id="rId7"/>
    <p:sldId id="264" r:id="rId8"/>
    <p:sldId id="278" r:id="rId9"/>
    <p:sldId id="277" r:id="rId10"/>
    <p:sldId id="273" r:id="rId11"/>
    <p:sldId id="274" r:id="rId12"/>
    <p:sldId id="276" r:id="rId13"/>
    <p:sldId id="287" r:id="rId14"/>
    <p:sldId id="272" r:id="rId15"/>
    <p:sldId id="266" r:id="rId16"/>
    <p:sldId id="268" r:id="rId17"/>
    <p:sldId id="269" r:id="rId18"/>
    <p:sldId id="270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D96ED-9694-4D48-83C2-B37CBB01CEE1}" type="datetimeFigureOut">
              <a:rPr lang="en-US" smtClean="0"/>
              <a:t>5/7/12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8EFF0-382F-9C4D-9928-A6A1023B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41936-67B2-9F46-AFDA-3307A54B4985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latin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E727-917B-4985-B56E-AB20F9809A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41936-67B2-9F46-AFDA-3307A54B4985}" type="slidenum">
              <a:rPr lang="en-US"/>
              <a:pPr/>
              <a:t>14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41936-67B2-9F46-AFDA-3307A54B4985}" type="slidenum">
              <a:rPr lang="en-US"/>
              <a:pPr/>
              <a:t>15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E7195-484E-DC46-B172-388D3B872657}" type="slidenum">
              <a:rPr lang="en-US"/>
              <a:pPr/>
              <a:t>16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9D753-4C7D-244E-A7A6-686060B9C8E6}" type="slidenum">
              <a:rPr lang="en-US"/>
              <a:pPr/>
              <a:t>17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9D753-4C7D-244E-A7A6-686060B9C8E6}" type="slidenum">
              <a:rPr lang="en-US"/>
              <a:pPr/>
              <a:t>18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E727-917B-4985-B56E-AB20F9809A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E727-917B-4985-B56E-AB20F9809A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6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1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9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CB3D-58DB-7046-A259-C0C6599AFF2C}" type="datetimeFigureOut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8A4-3159-BF41-AD52-2403AB780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9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microsoft.com/office/2007/relationships/hdphoto" Target="../media/hdphoto2.wdp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 Nb3Sn conductor R&amp;D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61906" cy="2534814"/>
          </a:xfrm>
        </p:spPr>
        <p:txBody>
          <a:bodyPr>
            <a:normAutofit/>
          </a:bodyPr>
          <a:lstStyle/>
          <a:p>
            <a:r>
              <a:rPr lang="en-US" dirty="0" smtClean="0"/>
              <a:t>L. Bottura, A. </a:t>
            </a:r>
            <a:r>
              <a:rPr lang="en-US" dirty="0" err="1" smtClean="0"/>
              <a:t>Ballarino</a:t>
            </a:r>
            <a:r>
              <a:rPr lang="en-US" dirty="0" smtClean="0"/>
              <a:t>, L</a:t>
            </a:r>
            <a:r>
              <a:rPr lang="en-US" dirty="0" smtClean="0"/>
              <a:t>. </a:t>
            </a:r>
            <a:r>
              <a:rPr lang="en-US" dirty="0" err="1" smtClean="0"/>
              <a:t>Oberli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and the MSC-SCD</a:t>
            </a:r>
          </a:p>
          <a:p>
            <a:r>
              <a:rPr lang="en-US" dirty="0" smtClean="0"/>
              <a:t>US-LARP meeting, FNAL</a:t>
            </a:r>
          </a:p>
          <a:p>
            <a:r>
              <a:rPr lang="en-US" dirty="0" smtClean="0"/>
              <a:t>May 7</a:t>
            </a:r>
            <a:r>
              <a:rPr lang="en-US" baseline="30000" dirty="0" smtClean="0"/>
              <a:t>th</a:t>
            </a:r>
            <a:r>
              <a:rPr lang="en-US" dirty="0" smtClean="0"/>
              <a:t>-9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1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HFM program results – 1/2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1812308"/>
            <a:ext cx="3096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Jc</a:t>
            </a:r>
            <a:r>
              <a:rPr lang="en-US" dirty="0" smtClean="0"/>
              <a:t> of PIT wire produced within the scope of the HFM procurement</a:t>
            </a:r>
          </a:p>
          <a:p>
            <a:endParaRPr lang="en-US" dirty="0"/>
          </a:p>
          <a:p>
            <a:r>
              <a:rPr lang="en-US" dirty="0" smtClean="0"/>
              <a:t>Best performance is achieved optimizing the heat treatment for double step plateau temperature (e.g. 620 °C/120 </a:t>
            </a:r>
            <a:r>
              <a:rPr lang="en-US" dirty="0" err="1" smtClean="0"/>
              <a:t>hrs</a:t>
            </a:r>
            <a:r>
              <a:rPr lang="en-US" dirty="0" smtClean="0"/>
              <a:t> + 620 °C/120 </a:t>
            </a:r>
            <a:r>
              <a:rPr lang="en-US" dirty="0" err="1" smtClean="0"/>
              <a:t>hrs</a:t>
            </a:r>
            <a:r>
              <a:rPr lang="en-US" dirty="0" smtClean="0"/>
              <a:t> ) </a:t>
            </a:r>
            <a:r>
              <a:rPr lang="en-US" b="1" dirty="0" smtClean="0">
                <a:solidFill>
                  <a:srgbClr val="FF0000"/>
                </a:solidFill>
              </a:rPr>
              <a:t>– why ?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production is stabilizing, and seems to be improving in values and homogeneity. </a:t>
            </a:r>
            <a:r>
              <a:rPr lang="en-US" b="1" dirty="0" smtClean="0">
                <a:solidFill>
                  <a:srgbClr val="FF0000"/>
                </a:solidFill>
              </a:rPr>
              <a:t>NOTE: the variability in a billet is mainly due to optimization.</a:t>
            </a:r>
          </a:p>
        </p:txBody>
      </p:sp>
      <p:pic>
        <p:nvPicPr>
          <p:cNvPr id="3" name="Picture 2" descr="Screen shot 2012-05-03 at 1.33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4" y="1812154"/>
            <a:ext cx="5774027" cy="42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2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5-03 at 1.33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1" y="1831777"/>
            <a:ext cx="5472318" cy="425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HFM program results – 2/2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8269" y="2008681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 RRR values throughout the production, apart for two billets (10S0905 and 10S10402) built using HEX tubes</a:t>
            </a:r>
          </a:p>
          <a:p>
            <a:endParaRPr lang="en-US" dirty="0"/>
          </a:p>
          <a:p>
            <a:r>
              <a:rPr lang="en-US" dirty="0" smtClean="0"/>
              <a:t>Optimization of J</a:t>
            </a:r>
            <a:r>
              <a:rPr lang="en-US" baseline="-25000" dirty="0" smtClean="0"/>
              <a:t>C</a:t>
            </a:r>
            <a:r>
              <a:rPr lang="en-US" dirty="0" smtClean="0"/>
              <a:t> can lead to a loss of RRR, but </a:t>
            </a:r>
            <a:r>
              <a:rPr lang="en-US" b="1" dirty="0" smtClean="0">
                <a:solidFill>
                  <a:srgbClr val="FF0000"/>
                </a:solidFill>
              </a:rPr>
              <a:t>values are well above 150</a:t>
            </a:r>
          </a:p>
        </p:txBody>
      </p:sp>
      <p:sp>
        <p:nvSpPr>
          <p:cNvPr id="7" name="Left Brace 6"/>
          <p:cNvSpPr/>
          <p:nvPr/>
        </p:nvSpPr>
        <p:spPr>
          <a:xfrm rot="16200000" flipV="1">
            <a:off x="2112075" y="5265232"/>
            <a:ext cx="242603" cy="75625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55097" y="5837648"/>
            <a:ext cx="56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6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lengths and total length</a:t>
            </a:r>
            <a:endParaRPr lang="en-US" dirty="0"/>
          </a:p>
        </p:txBody>
      </p:sp>
      <p:pic>
        <p:nvPicPr>
          <p:cNvPr id="5" name="Picture 4" descr="Screen shot 2012-05-03 at 6.4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" y="1781416"/>
            <a:ext cx="5647660" cy="439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8269" y="2008681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lengths above 1 km, apart for some recent deliveries (we saw some 500 m lengths)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It is not clear whether this is a production issue, or a </a:t>
            </a:r>
            <a:r>
              <a:rPr lang="en-US" b="1" i="1" dirty="0" smtClean="0">
                <a:solidFill>
                  <a:srgbClr val="FF0000"/>
                </a:solidFill>
              </a:rPr>
              <a:t>side effect </a:t>
            </a:r>
            <a:r>
              <a:rPr lang="en-US" b="1" dirty="0" smtClean="0">
                <a:solidFill>
                  <a:srgbClr val="FF0000"/>
                </a:solidFill>
              </a:rPr>
              <a:t>of the specification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33180" y="4225744"/>
            <a:ext cx="3078920" cy="2444790"/>
            <a:chOff x="5833180" y="4225744"/>
            <a:chExt cx="3078920" cy="2444790"/>
          </a:xfrm>
        </p:grpSpPr>
        <p:pic>
          <p:nvPicPr>
            <p:cNvPr id="7" name="Picture 6" descr="Screen shot 2012-05-07 at 4.56.0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180" y="4225744"/>
              <a:ext cx="3078920" cy="24447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934551" y="4423365"/>
              <a:ext cx="588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443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agnetization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63" y="1857043"/>
            <a:ext cx="3510611" cy="2651936"/>
          </a:xfrm>
        </p:spPr>
        <p:txBody>
          <a:bodyPr/>
          <a:lstStyle/>
          <a:p>
            <a:r>
              <a:rPr lang="en-US" dirty="0" smtClean="0"/>
              <a:t>54/61: 75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108/127: 46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114: 45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192: 48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5" name="Picture 4" descr="Screen shot 2012-05-07 at 5.5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03" y="1757159"/>
            <a:ext cx="5722584" cy="4357630"/>
          </a:xfrm>
          <a:prstGeom prst="rect">
            <a:avLst/>
          </a:prstGeom>
        </p:spPr>
      </p:pic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5519" y="6356350"/>
            <a:ext cx="4652273" cy="365125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000090"/>
                </a:solidFill>
              </a:rPr>
              <a:t>By courtesy of </a:t>
            </a:r>
            <a:r>
              <a:rPr lang="en-US" sz="2000" dirty="0" smtClean="0">
                <a:solidFill>
                  <a:srgbClr val="000090"/>
                </a:solidFill>
              </a:rPr>
              <a:t>Bernardo </a:t>
            </a:r>
            <a:r>
              <a:rPr lang="en-US" sz="2000" dirty="0" err="1" smtClean="0">
                <a:solidFill>
                  <a:srgbClr val="000090"/>
                </a:solidFill>
              </a:rPr>
              <a:t>Bordini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smtClean="0">
                <a:solidFill>
                  <a:srgbClr val="000090"/>
                </a:solidFill>
              </a:rPr>
              <a:t>CERN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7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37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DS-11 T project</a:t>
            </a:r>
            <a:endParaRPr lang="en-US" dirty="0"/>
          </a:p>
        </p:txBody>
      </p:sp>
      <p:pic>
        <p:nvPicPr>
          <p:cNvPr id="2" name="Picture 1" descr="00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3" y="1353551"/>
            <a:ext cx="4055097" cy="3045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398946"/>
            <a:ext cx="3825086" cy="2425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Strand diameter: 0.7 mm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Cu:non-Cu</a:t>
            </a:r>
            <a:r>
              <a:rPr lang="en-US" sz="2400" dirty="0" smtClean="0"/>
              <a:t>: 1.15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Filament diameter: 46  </a:t>
            </a:r>
            <a:r>
              <a:rPr lang="en-US" sz="2400" dirty="0" smtClean="0">
                <a:latin typeface="Symbol" charset="0"/>
                <a:sym typeface="Symbol" charset="0"/>
              </a:rPr>
              <a:t></a:t>
            </a:r>
            <a:r>
              <a:rPr lang="en-US" sz="2400" dirty="0" smtClean="0"/>
              <a:t>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Number of filaments: 108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J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(12 T. 4.2 K) &gt; 2650 A/mm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RRR &gt; 60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UL &gt; 350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4398946"/>
            <a:ext cx="3825086" cy="2425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Strand diameter: 0.7 mm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Cu:non-Cu</a:t>
            </a:r>
            <a:r>
              <a:rPr lang="en-US" sz="2400" dirty="0" smtClean="0"/>
              <a:t>: 1.15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Filament diameter: 45  </a:t>
            </a:r>
            <a:r>
              <a:rPr lang="en-US" sz="2400" dirty="0" smtClean="0">
                <a:latin typeface="Symbol" charset="0"/>
                <a:sym typeface="Symbol" charset="0"/>
              </a:rPr>
              <a:t></a:t>
            </a:r>
            <a:r>
              <a:rPr lang="en-US" sz="2400" dirty="0" smtClean="0"/>
              <a:t>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Number of filaments: 114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J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(12 T. 4.2 K) &gt; 2500 A/mm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RRR &gt; 100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UL &gt; 200 m … 400 m</a:t>
            </a:r>
          </a:p>
        </p:txBody>
      </p:sp>
      <p:pic>
        <p:nvPicPr>
          <p:cNvPr id="4" name="Picture 3" descr="Screen shot 2012-05-03 at 12.08.54 A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65" y="1457938"/>
            <a:ext cx="3030842" cy="2841125"/>
          </a:xfrm>
          <a:prstGeom prst="rect">
            <a:avLst/>
          </a:prstGeom>
        </p:spPr>
      </p:pic>
      <p:pic>
        <p:nvPicPr>
          <p:cNvPr id="6" name="Picture 5" descr="bruker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24" y="969238"/>
            <a:ext cx="1112024" cy="630147"/>
          </a:xfrm>
          <a:prstGeom prst="rect">
            <a:avLst/>
          </a:prstGeom>
        </p:spPr>
      </p:pic>
      <p:pic>
        <p:nvPicPr>
          <p:cNvPr id="7" name="Picture 6" descr="Screen shot 2012-05-03 at 1.27.5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7" y="969238"/>
            <a:ext cx="1368359" cy="4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5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37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Pushing further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R&amp;D work for smaller </a:t>
            </a:r>
            <a:r>
              <a:rPr lang="en-US" dirty="0" err="1" smtClean="0"/>
              <a:t>Dfil</a:t>
            </a:r>
            <a:r>
              <a:rPr lang="en-US" dirty="0" smtClean="0"/>
              <a:t> (&lt; 30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m), other parameters on a best effort basis</a:t>
            </a:r>
          </a:p>
          <a:p>
            <a:r>
              <a:rPr lang="en-US" dirty="0" smtClean="0"/>
              <a:t>Trade PIT material for the delivered RRP </a:t>
            </a:r>
          </a:p>
          <a:p>
            <a:pPr lvl="1"/>
            <a:r>
              <a:rPr lang="en-US" dirty="0"/>
              <a:t>0.8 </a:t>
            </a:r>
            <a:r>
              <a:rPr lang="en-US" dirty="0" smtClean="0"/>
              <a:t>mm, 2500 A/mm</a:t>
            </a:r>
            <a:r>
              <a:rPr lang="en-US" baseline="30000" dirty="0" smtClean="0"/>
              <a:t>2</a:t>
            </a:r>
            <a:r>
              <a:rPr lang="en-US" dirty="0" smtClean="0"/>
              <a:t>, RRR &gt; 150, </a:t>
            </a:r>
            <a:r>
              <a:rPr lang="en-US" dirty="0" err="1" smtClean="0"/>
              <a:t>Dfil</a:t>
            </a:r>
            <a:r>
              <a:rPr lang="en-US" dirty="0" smtClean="0"/>
              <a:t> 40…50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Architecture to be proposed by </a:t>
            </a:r>
            <a:r>
              <a:rPr lang="en-US" dirty="0" err="1" smtClean="0"/>
              <a:t>Bruker</a:t>
            </a:r>
            <a:r>
              <a:rPr lang="en-US" dirty="0" smtClean="0"/>
              <a:t>-EAS</a:t>
            </a:r>
            <a:endParaRPr lang="en-US" dirty="0"/>
          </a:p>
          <a:p>
            <a:pPr lvl="1"/>
            <a:r>
              <a:rPr lang="en-US" dirty="0" smtClean="0"/>
              <a:t>50 kg total material quantity</a:t>
            </a:r>
          </a:p>
          <a:p>
            <a:r>
              <a:rPr lang="en-US" dirty="0" smtClean="0"/>
              <a:t>New PIT material for IR </a:t>
            </a:r>
            <a:r>
              <a:rPr lang="en-US" dirty="0" err="1" smtClean="0"/>
              <a:t>quadrupole</a:t>
            </a:r>
            <a:r>
              <a:rPr lang="en-US" dirty="0" smtClean="0"/>
              <a:t> model at 140/150 mm aperture</a:t>
            </a:r>
          </a:p>
          <a:p>
            <a:pPr lvl="1"/>
            <a:r>
              <a:rPr lang="en-US" dirty="0" smtClean="0"/>
              <a:t>0.85-ish mm, 2500 A/mm</a:t>
            </a:r>
            <a:r>
              <a:rPr lang="en-US" baseline="30000" dirty="0" smtClean="0"/>
              <a:t>2</a:t>
            </a:r>
            <a:r>
              <a:rPr lang="en-US" dirty="0" smtClean="0"/>
              <a:t>, RRR&gt; 150, </a:t>
            </a:r>
            <a:r>
              <a:rPr lang="en-US" dirty="0" err="1" smtClean="0"/>
              <a:t>Dfil</a:t>
            </a:r>
            <a:r>
              <a:rPr lang="en-US" dirty="0" smtClean="0"/>
              <a:t> &lt; 40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</a:t>
            </a:r>
          </a:p>
          <a:p>
            <a:pPr lvl="1"/>
            <a:r>
              <a:rPr lang="en-US" dirty="0" smtClean="0"/>
              <a:t>First trial length of 5 km</a:t>
            </a:r>
          </a:p>
        </p:txBody>
      </p:sp>
    </p:spTree>
    <p:extLst>
      <p:ext uri="{BB962C8B-B14F-4D97-AF65-F5344CB8AC3E}">
        <p14:creationId xmlns:p14="http://schemas.microsoft.com/office/powerpoint/2010/main" val="414041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/>
              <a:t>Procurement strategy </a:t>
            </a:r>
            <a:r>
              <a:rPr lang="en-US" sz="2000" dirty="0"/>
              <a:t>(August 2010)</a:t>
            </a:r>
            <a:endParaRPr 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667000" y="63246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2010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86200" y="63246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2011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105400" y="63246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2012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324600" y="63246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2013</a:t>
            </a: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3124200" y="838200"/>
            <a:ext cx="4876800" cy="5562600"/>
            <a:chOff x="2208" y="1152"/>
            <a:chExt cx="3072" cy="2640"/>
          </a:xfrm>
        </p:grpSpPr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2976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3744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4512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5280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2208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7519988" y="6324600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2014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3024188" y="6324600"/>
            <a:ext cx="5053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276600" y="1066800"/>
            <a:ext cx="6858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4438650" y="838200"/>
            <a:ext cx="158115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NED program</a:t>
            </a:r>
          </a:p>
          <a:p>
            <a:r>
              <a:rPr lang="en-US" sz="1200">
                <a:solidFill>
                  <a:srgbClr val="FF0000"/>
                </a:solidFill>
              </a:rPr>
              <a:t>1.25 mm</a:t>
            </a:r>
          </a:p>
          <a:p>
            <a:r>
              <a:rPr lang="en-US" sz="1200">
                <a:solidFill>
                  <a:srgbClr val="FF0000"/>
                </a:solidFill>
              </a:rPr>
              <a:t>3000 A/mm</a:t>
            </a:r>
            <a:r>
              <a:rPr lang="en-US" sz="1200" baseline="30000">
                <a:solidFill>
                  <a:srgbClr val="FF0000"/>
                </a:solidFill>
              </a:rPr>
              <a:t>2</a:t>
            </a:r>
            <a:endParaRPr lang="en-US" sz="1200" baseline="-25000">
              <a:solidFill>
                <a:srgbClr val="FF0000"/>
              </a:solidFill>
            </a:endParaRPr>
          </a:p>
          <a:p>
            <a:r>
              <a:rPr lang="en-US" sz="1200">
                <a:solidFill>
                  <a:srgbClr val="FF0000"/>
                </a:solidFill>
              </a:rPr>
              <a:t>40 </a:t>
            </a:r>
            <a:r>
              <a:rPr lang="en-US" sz="1200">
                <a:solidFill>
                  <a:srgbClr val="FF0000"/>
                </a:solidFill>
                <a:latin typeface="Symbol" charset="0"/>
                <a:sym typeface="Symbol" charset="0"/>
              </a:rPr>
              <a:t></a:t>
            </a:r>
            <a:r>
              <a:rPr lang="en-US" sz="1200">
                <a:solidFill>
                  <a:srgbClr val="FF0000"/>
                </a:solidFill>
              </a:rPr>
              <a:t>m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04800" y="914400"/>
            <a:ext cx="2438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FF0000"/>
                </a:solidFill>
              </a:rPr>
              <a:t>3 EU contracts for 1.25 mm, 3000 A/mm</a:t>
            </a:r>
            <a:r>
              <a:rPr lang="en-US" sz="1400" baseline="30000">
                <a:solidFill>
                  <a:srgbClr val="FF0000"/>
                </a:solidFill>
              </a:rPr>
              <a:t>2</a:t>
            </a:r>
            <a:r>
              <a:rPr lang="en-US" sz="1400">
                <a:solidFill>
                  <a:srgbClr val="FF0000"/>
                </a:solidFill>
              </a:rPr>
              <a:t>, 50 </a:t>
            </a:r>
            <a:r>
              <a:rPr lang="en-US" sz="1400">
                <a:solidFill>
                  <a:srgbClr val="FF0000"/>
                </a:solidFill>
                <a:latin typeface="Symbol" charset="0"/>
                <a:sym typeface="Symbol" charset="0"/>
              </a:rPr>
              <a:t></a:t>
            </a:r>
            <a:r>
              <a:rPr lang="en-US" sz="1400">
                <a:solidFill>
                  <a:srgbClr val="FF0000"/>
                </a:solidFill>
              </a:rPr>
              <a:t>m srand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429000" y="1143000"/>
            <a:ext cx="7620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4038600" y="1066800"/>
            <a:ext cx="381000" cy="3810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/>
          </p:cNvSpPr>
          <p:nvPr/>
        </p:nvSpPr>
        <p:spPr bwMode="auto">
          <a:xfrm>
            <a:off x="6400800" y="1981200"/>
            <a:ext cx="228600" cy="1905000"/>
          </a:xfrm>
          <a:prstGeom prst="rightBrace">
            <a:avLst>
              <a:gd name="adj1" fmla="val 35841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6705600" y="2316163"/>
            <a:ext cx="16002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HFM program for FReSCa-II</a:t>
            </a:r>
          </a:p>
          <a:p>
            <a:r>
              <a:rPr lang="en-US" sz="1200">
                <a:solidFill>
                  <a:srgbClr val="0000FF"/>
                </a:solidFill>
              </a:rPr>
              <a:t>1 mm</a:t>
            </a:r>
          </a:p>
          <a:p>
            <a:r>
              <a:rPr lang="en-US" sz="1200">
                <a:solidFill>
                  <a:srgbClr val="0000FF"/>
                </a:solidFill>
              </a:rPr>
              <a:t>2500 A/mm</a:t>
            </a:r>
            <a:r>
              <a:rPr lang="en-US" sz="1200" baseline="30000">
                <a:solidFill>
                  <a:srgbClr val="0000FF"/>
                </a:solidFill>
              </a:rPr>
              <a:t>2</a:t>
            </a:r>
            <a:endParaRPr lang="en-US" sz="1200" baseline="-25000">
              <a:solidFill>
                <a:srgbClr val="0000FF"/>
              </a:solidFill>
            </a:endParaRPr>
          </a:p>
          <a:p>
            <a:r>
              <a:rPr lang="en-US" sz="1200">
                <a:solidFill>
                  <a:srgbClr val="0000FF"/>
                </a:solidFill>
              </a:rPr>
              <a:t>40 </a:t>
            </a:r>
            <a:r>
              <a:rPr lang="en-US" sz="1200">
                <a:solidFill>
                  <a:srgbClr val="0000FF"/>
                </a:solidFill>
                <a:latin typeface="Symbol" charset="0"/>
                <a:sym typeface="Symbol" charset="0"/>
              </a:rPr>
              <a:t></a:t>
            </a:r>
            <a:r>
              <a:rPr lang="en-US" sz="120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3048000" y="1066800"/>
            <a:ext cx="1524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2895600" y="1066800"/>
            <a:ext cx="762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3200400" y="1143000"/>
            <a:ext cx="1524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3048000" y="1143000"/>
            <a:ext cx="762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AutoShape 26"/>
          <p:cNvSpPr>
            <a:spLocks/>
          </p:cNvSpPr>
          <p:nvPr/>
        </p:nvSpPr>
        <p:spPr bwMode="auto">
          <a:xfrm>
            <a:off x="7772400" y="4800600"/>
            <a:ext cx="228600" cy="1447800"/>
          </a:xfrm>
          <a:prstGeom prst="rightBrace">
            <a:avLst>
              <a:gd name="adj1" fmla="val 27239"/>
              <a:gd name="adj2" fmla="val 50000"/>
            </a:avLst>
          </a:prstGeom>
          <a:noFill/>
          <a:ln w="19050">
            <a:solidFill>
              <a:srgbClr val="008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8001000" y="4906963"/>
            <a:ext cx="10668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DS-MB program</a:t>
            </a:r>
          </a:p>
          <a:p>
            <a:r>
              <a:rPr lang="en-US" sz="1200">
                <a:solidFill>
                  <a:srgbClr val="008040"/>
                </a:solidFill>
              </a:rPr>
              <a:t>0.7 mm</a:t>
            </a:r>
          </a:p>
          <a:p>
            <a:r>
              <a:rPr lang="en-US" sz="1200">
                <a:solidFill>
                  <a:srgbClr val="008040"/>
                </a:solidFill>
              </a:rPr>
              <a:t>2650 A/mm</a:t>
            </a:r>
            <a:r>
              <a:rPr lang="en-US" sz="1200" baseline="30000">
                <a:solidFill>
                  <a:srgbClr val="008040"/>
                </a:solidFill>
              </a:rPr>
              <a:t>2</a:t>
            </a:r>
            <a:endParaRPr lang="en-US" sz="1200">
              <a:solidFill>
                <a:srgbClr val="008040"/>
              </a:solidFill>
            </a:endParaRPr>
          </a:p>
          <a:p>
            <a:r>
              <a:rPr lang="en-US" sz="1200">
                <a:solidFill>
                  <a:srgbClr val="008040"/>
                </a:solidFill>
              </a:rPr>
              <a:t>50 </a:t>
            </a:r>
            <a:r>
              <a:rPr lang="en-US" sz="1200">
                <a:solidFill>
                  <a:srgbClr val="008040"/>
                </a:solidFill>
                <a:latin typeface="Symbol" charset="0"/>
                <a:sym typeface="Symbol" charset="0"/>
              </a:rPr>
              <a:t></a:t>
            </a:r>
            <a:r>
              <a:rPr lang="en-US" sz="1200">
                <a:solidFill>
                  <a:srgbClr val="008040"/>
                </a:solidFill>
              </a:rPr>
              <a:t>m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3124200" y="2074863"/>
            <a:ext cx="838200" cy="244475"/>
          </a:xfrm>
          <a:prstGeom prst="rect">
            <a:avLst/>
          </a:prstGeom>
          <a:solidFill>
            <a:srgbClr val="0000FF">
              <a:alpha val="30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533400" y="20447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00FF"/>
                </a:solidFill>
              </a:rPr>
              <a:t>Test procurement (9 km)</a:t>
            </a:r>
          </a:p>
        </p:txBody>
      </p:sp>
      <p:pic>
        <p:nvPicPr>
          <p:cNvPr id="3102" name="Picture 30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03" name="Group 31"/>
          <p:cNvGrpSpPr>
            <a:grpSpLocks/>
          </p:cNvGrpSpPr>
          <p:nvPr/>
        </p:nvGrpSpPr>
        <p:grpSpPr bwMode="auto">
          <a:xfrm>
            <a:off x="3962400" y="2438400"/>
            <a:ext cx="1295400" cy="381000"/>
            <a:chOff x="2736" y="1920"/>
            <a:chExt cx="816" cy="240"/>
          </a:xfrm>
        </p:grpSpPr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2736" y="1920"/>
              <a:ext cx="672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2880" y="2016"/>
              <a:ext cx="672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04800" y="24765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00FF"/>
                </a:solidFill>
              </a:rPr>
              <a:t>Qualification orders (10 km)</a:t>
            </a:r>
          </a:p>
        </p:txBody>
      </p:sp>
      <p:pic>
        <p:nvPicPr>
          <p:cNvPr id="3107" name="Picture 35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13000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3200400" y="4851400"/>
            <a:ext cx="1600200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57200" y="48133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8040"/>
                </a:solidFill>
              </a:rPr>
              <a:t>Qualification order (30 km)</a:t>
            </a:r>
          </a:p>
        </p:txBody>
      </p:sp>
      <p:pic>
        <p:nvPicPr>
          <p:cNvPr id="3110" name="Picture 38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49800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533400" y="5319713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8040"/>
                </a:solidFill>
              </a:rPr>
              <a:t>Pilot production (100 km)</a:t>
            </a:r>
          </a:p>
        </p:txBody>
      </p: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4419600" y="5281613"/>
            <a:ext cx="1447800" cy="381000"/>
            <a:chOff x="3024" y="3315"/>
            <a:chExt cx="912" cy="240"/>
          </a:xfrm>
        </p:grpSpPr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3024" y="3315"/>
              <a:ext cx="816" cy="144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3120" y="3411"/>
              <a:ext cx="816" cy="144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15" name="Picture 43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457200" y="29718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00FF"/>
                </a:solidFill>
              </a:rPr>
              <a:t>Pilot productions (10 km)</a:t>
            </a:r>
          </a:p>
        </p:txBody>
      </p:sp>
      <p:grpSp>
        <p:nvGrpSpPr>
          <p:cNvPr id="3117" name="Group 45"/>
          <p:cNvGrpSpPr>
            <a:grpSpLocks/>
          </p:cNvGrpSpPr>
          <p:nvPr/>
        </p:nvGrpSpPr>
        <p:grpSpPr bwMode="auto">
          <a:xfrm>
            <a:off x="4343400" y="2933700"/>
            <a:ext cx="1371600" cy="381000"/>
            <a:chOff x="2976" y="2208"/>
            <a:chExt cx="864" cy="240"/>
          </a:xfrm>
        </p:grpSpPr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2976" y="2208"/>
              <a:ext cx="764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3062" y="2304"/>
              <a:ext cx="778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20" name="Picture 48" descr="Screen shot 2010-07-27 at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44813"/>
            <a:ext cx="36195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0" y="34925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00FF"/>
                </a:solidFill>
              </a:rPr>
              <a:t>Full production (46 (23+23) km)</a:t>
            </a:r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4800600" y="3454400"/>
            <a:ext cx="1447800" cy="381000"/>
            <a:chOff x="3264" y="2496"/>
            <a:chExt cx="912" cy="240"/>
          </a:xfrm>
        </p:grpSpPr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3264" y="2496"/>
              <a:ext cx="432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3696" y="2496"/>
              <a:ext cx="432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3360" y="2592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3504" y="2592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3648" y="2592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3792" y="2592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3936" y="2592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4080" y="2592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2743200" y="3429000"/>
            <a:ext cx="990600" cy="431800"/>
            <a:chOff x="1968" y="2496"/>
            <a:chExt cx="624" cy="272"/>
          </a:xfrm>
        </p:grpSpPr>
        <p:pic>
          <p:nvPicPr>
            <p:cNvPr id="3132" name="Picture 60" descr="Screen shot 2010-07-27 at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20"/>
              <a:ext cx="228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2164" y="250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+</a:t>
              </a:r>
            </a:p>
          </p:txBody>
        </p:sp>
        <p:pic>
          <p:nvPicPr>
            <p:cNvPr id="3134" name="Picture 62" descr="Screen shot 2010-07-27 at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2496"/>
              <a:ext cx="252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533400" y="58547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8040"/>
                </a:solidFill>
              </a:rPr>
              <a:t>Full production (1200 km)</a:t>
            </a:r>
          </a:p>
        </p:txBody>
      </p:sp>
      <p:pic>
        <p:nvPicPr>
          <p:cNvPr id="3136" name="Picture 64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91200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5410200" y="5842000"/>
            <a:ext cx="1676400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5562600" y="5994400"/>
            <a:ext cx="1600200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7239000" y="5994400"/>
            <a:ext cx="152400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7467600" y="5994400"/>
            <a:ext cx="152400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7162800" y="5842000"/>
            <a:ext cx="152400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7391400" y="5842000"/>
            <a:ext cx="152400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8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1496"/>
            <a:ext cx="7772400" cy="536403"/>
          </a:xfrm>
        </p:spPr>
        <p:txBody>
          <a:bodyPr>
            <a:normAutofit fontScale="90000"/>
          </a:bodyPr>
          <a:lstStyle/>
          <a:p>
            <a:r>
              <a:rPr lang="en-US" dirty="0"/>
              <a:t>Procurement strategy </a:t>
            </a:r>
            <a:r>
              <a:rPr lang="en-US" sz="2000" dirty="0" smtClean="0"/>
              <a:t>(September 2011</a:t>
            </a:r>
            <a:r>
              <a:rPr lang="en-US" sz="2000" dirty="0"/>
              <a:t>)</a:t>
            </a:r>
            <a:endParaRPr lang="en-US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398873" y="6324600"/>
            <a:ext cx="652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2010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18073" y="6324600"/>
            <a:ext cx="652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2011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37273" y="6324600"/>
            <a:ext cx="652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2012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056473" y="6324600"/>
            <a:ext cx="652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2013</a:t>
            </a: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727648" y="838200"/>
            <a:ext cx="4876800" cy="5562600"/>
            <a:chOff x="2208" y="1152"/>
            <a:chExt cx="3072" cy="2640"/>
          </a:xfrm>
        </p:grpSpPr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2976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3744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4512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5280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2208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7275600" y="6324600"/>
            <a:ext cx="652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2014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627636" y="6309320"/>
            <a:ext cx="5053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880048" y="1066800"/>
            <a:ext cx="6858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042098" y="838200"/>
            <a:ext cx="158115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NED program</a:t>
            </a:r>
          </a:p>
          <a:p>
            <a:r>
              <a:rPr lang="en-US" sz="1200">
                <a:solidFill>
                  <a:srgbClr val="FF0000"/>
                </a:solidFill>
              </a:rPr>
              <a:t>1.25 mm</a:t>
            </a:r>
          </a:p>
          <a:p>
            <a:r>
              <a:rPr lang="en-US" sz="1200">
                <a:solidFill>
                  <a:srgbClr val="FF0000"/>
                </a:solidFill>
              </a:rPr>
              <a:t>3000 A/mm</a:t>
            </a:r>
            <a:r>
              <a:rPr lang="en-US" sz="1200" baseline="30000">
                <a:solidFill>
                  <a:srgbClr val="FF0000"/>
                </a:solidFill>
              </a:rPr>
              <a:t>2</a:t>
            </a:r>
            <a:endParaRPr lang="en-US" sz="1200" baseline="-25000">
              <a:solidFill>
                <a:srgbClr val="FF0000"/>
              </a:solidFill>
            </a:endParaRPr>
          </a:p>
          <a:p>
            <a:r>
              <a:rPr lang="en-US" sz="1200">
                <a:solidFill>
                  <a:srgbClr val="FF0000"/>
                </a:solidFill>
              </a:rPr>
              <a:t>40 </a:t>
            </a:r>
            <a:r>
              <a:rPr lang="en-US" sz="1200">
                <a:solidFill>
                  <a:srgbClr val="FF0000"/>
                </a:solidFill>
                <a:latin typeface="Symbol" charset="0"/>
                <a:sym typeface="Symbol" charset="0"/>
              </a:rPr>
              <a:t></a:t>
            </a:r>
            <a:r>
              <a:rPr lang="en-US" sz="1200">
                <a:solidFill>
                  <a:srgbClr val="FF0000"/>
                </a:solidFill>
              </a:rPr>
              <a:t>m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36848" y="9144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3 EU contracts for 1.25 mm, 3000 A/mm</a:t>
            </a:r>
            <a:r>
              <a:rPr lang="en-US" sz="1400" baseline="30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, 50 </a:t>
            </a:r>
            <a:r>
              <a:rPr lang="en-US" sz="1400" dirty="0">
                <a:solidFill>
                  <a:srgbClr val="FF0000"/>
                </a:solidFill>
                <a:latin typeface="Symbol" charset="0"/>
                <a:sym typeface="Symbol" charset="0"/>
              </a:rPr>
              <a:t></a:t>
            </a:r>
            <a:r>
              <a:rPr lang="en-US" sz="1400" dirty="0">
                <a:solidFill>
                  <a:srgbClr val="FF0000"/>
                </a:solidFill>
              </a:rPr>
              <a:t>m </a:t>
            </a:r>
            <a:r>
              <a:rPr lang="en-US" sz="1400" dirty="0" smtClean="0">
                <a:solidFill>
                  <a:srgbClr val="FF0000"/>
                </a:solidFill>
              </a:rPr>
              <a:t>strand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032448" y="1184176"/>
            <a:ext cx="7620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3707904" y="1260376"/>
            <a:ext cx="171128" cy="152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/>
          <p:cNvSpPr>
            <a:spLocks/>
          </p:cNvSpPr>
          <p:nvPr/>
        </p:nvSpPr>
        <p:spPr bwMode="auto">
          <a:xfrm>
            <a:off x="6625519" y="1844824"/>
            <a:ext cx="228600" cy="2088232"/>
          </a:xfrm>
          <a:prstGeom prst="rightBrace">
            <a:avLst>
              <a:gd name="adj1" fmla="val 41576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6930319" y="2311155"/>
            <a:ext cx="16002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HFM program for </a:t>
            </a:r>
            <a:r>
              <a:rPr lang="en-US" sz="1800" dirty="0" err="1">
                <a:solidFill>
                  <a:srgbClr val="0000FF"/>
                </a:solidFill>
              </a:rPr>
              <a:t>FReSCa</a:t>
            </a:r>
            <a:r>
              <a:rPr lang="en-US" sz="1800" dirty="0">
                <a:solidFill>
                  <a:srgbClr val="0000FF"/>
                </a:solidFill>
              </a:rPr>
              <a:t>-II</a:t>
            </a:r>
          </a:p>
          <a:p>
            <a:r>
              <a:rPr lang="en-US" sz="1200" dirty="0">
                <a:solidFill>
                  <a:srgbClr val="0000FF"/>
                </a:solidFill>
              </a:rPr>
              <a:t>1 mm</a:t>
            </a:r>
          </a:p>
          <a:p>
            <a:r>
              <a:rPr lang="en-US" sz="1200" dirty="0">
                <a:solidFill>
                  <a:srgbClr val="0000FF"/>
                </a:solidFill>
              </a:rPr>
              <a:t>2500 A/mm</a:t>
            </a:r>
            <a:r>
              <a:rPr lang="en-US" sz="1200" baseline="30000" dirty="0">
                <a:solidFill>
                  <a:srgbClr val="0000FF"/>
                </a:solidFill>
              </a:rPr>
              <a:t>2</a:t>
            </a:r>
            <a:endParaRPr lang="en-US" sz="1200" baseline="-25000" dirty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50 </a:t>
            </a:r>
            <a:r>
              <a:rPr lang="en-US" sz="1200" dirty="0">
                <a:solidFill>
                  <a:srgbClr val="0000FF"/>
                </a:solidFill>
                <a:latin typeface="Symbol" charset="0"/>
                <a:sym typeface="Symbol" charset="0"/>
              </a:rPr>
              <a:t></a:t>
            </a:r>
            <a:r>
              <a:rPr lang="en-US" sz="12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651448" y="1066800"/>
            <a:ext cx="1524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2499048" y="1066800"/>
            <a:ext cx="762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2803848" y="1184176"/>
            <a:ext cx="1524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651448" y="1184176"/>
            <a:ext cx="762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AutoShape 26"/>
          <p:cNvSpPr>
            <a:spLocks/>
          </p:cNvSpPr>
          <p:nvPr/>
        </p:nvSpPr>
        <p:spPr bwMode="auto">
          <a:xfrm>
            <a:off x="7775385" y="4293096"/>
            <a:ext cx="228600" cy="1887488"/>
          </a:xfrm>
          <a:prstGeom prst="rightBrace">
            <a:avLst>
              <a:gd name="adj1" fmla="val 31540"/>
              <a:gd name="adj2" fmla="val 50000"/>
            </a:avLst>
          </a:prstGeom>
          <a:noFill/>
          <a:ln w="19050">
            <a:solidFill>
              <a:srgbClr val="008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8016558" y="4653136"/>
            <a:ext cx="1066800" cy="118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8040"/>
                </a:solidFill>
              </a:rPr>
              <a:t>DS-MB program</a:t>
            </a:r>
          </a:p>
          <a:p>
            <a:r>
              <a:rPr lang="en-US" sz="1200" dirty="0">
                <a:solidFill>
                  <a:srgbClr val="008040"/>
                </a:solidFill>
              </a:rPr>
              <a:t>0.7 mm</a:t>
            </a:r>
          </a:p>
          <a:p>
            <a:r>
              <a:rPr lang="en-US" sz="1200" dirty="0">
                <a:solidFill>
                  <a:srgbClr val="008040"/>
                </a:solidFill>
              </a:rPr>
              <a:t>2650 A/mm</a:t>
            </a:r>
            <a:r>
              <a:rPr lang="en-US" sz="1200" baseline="30000" dirty="0">
                <a:solidFill>
                  <a:srgbClr val="008040"/>
                </a:solidFill>
              </a:rPr>
              <a:t>2</a:t>
            </a:r>
            <a:endParaRPr lang="en-US" sz="1200" dirty="0">
              <a:solidFill>
                <a:srgbClr val="008040"/>
              </a:solidFill>
            </a:endParaRPr>
          </a:p>
          <a:p>
            <a:r>
              <a:rPr lang="en-US" sz="1200" dirty="0">
                <a:solidFill>
                  <a:srgbClr val="008040"/>
                </a:solidFill>
              </a:rPr>
              <a:t>50…30 </a:t>
            </a:r>
            <a:r>
              <a:rPr lang="en-US" sz="1200" dirty="0">
                <a:solidFill>
                  <a:srgbClr val="008040"/>
                </a:solidFill>
                <a:latin typeface="Symbol" charset="0"/>
                <a:sym typeface="Symbol" charset="0"/>
              </a:rPr>
              <a:t></a:t>
            </a:r>
            <a:r>
              <a:rPr lang="en-US" sz="1200" dirty="0">
                <a:solidFill>
                  <a:srgbClr val="008040"/>
                </a:solidFill>
              </a:rPr>
              <a:t>m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2727648" y="1866479"/>
            <a:ext cx="838200" cy="244475"/>
          </a:xfrm>
          <a:prstGeom prst="rect">
            <a:avLst/>
          </a:prstGeom>
          <a:solidFill>
            <a:srgbClr val="0000FF">
              <a:alpha val="30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3528" y="1772816"/>
            <a:ext cx="2423170" cy="431800"/>
            <a:chOff x="323528" y="1844824"/>
            <a:chExt cx="2423170" cy="431800"/>
          </a:xfrm>
        </p:grpSpPr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323528" y="1908324"/>
              <a:ext cx="202312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00FF"/>
                  </a:solidFill>
                </a:rPr>
                <a:t>Test procurement (9 km)</a:t>
              </a:r>
            </a:p>
          </p:txBody>
        </p:sp>
        <p:pic>
          <p:nvPicPr>
            <p:cNvPr id="6174" name="Picture 30" descr="Screen shot 2010-07-27 at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648" y="1844824"/>
              <a:ext cx="400050" cy="4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75" name="Group 31"/>
          <p:cNvGrpSpPr>
            <a:grpSpLocks/>
          </p:cNvGrpSpPr>
          <p:nvPr/>
        </p:nvGrpSpPr>
        <p:grpSpPr bwMode="auto">
          <a:xfrm>
            <a:off x="3565848" y="2209056"/>
            <a:ext cx="1295400" cy="381000"/>
            <a:chOff x="2736" y="1920"/>
            <a:chExt cx="816" cy="240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2736" y="1920"/>
              <a:ext cx="672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2880" y="2016"/>
              <a:ext cx="672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136848" y="2269015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00FF"/>
                </a:solidFill>
              </a:rPr>
              <a:t>Qualification orders (10 km)</a:t>
            </a:r>
            <a:endParaRPr lang="en-US" sz="500" dirty="0">
              <a:solidFill>
                <a:srgbClr val="0000FF"/>
              </a:solidFill>
            </a:endParaRPr>
          </a:p>
        </p:txBody>
      </p:sp>
      <p:pic>
        <p:nvPicPr>
          <p:cNvPr id="6179" name="Picture 35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8" y="2205515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2803848" y="4259188"/>
            <a:ext cx="1752600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3528" y="4221336"/>
            <a:ext cx="2423170" cy="431800"/>
            <a:chOff x="323528" y="4221336"/>
            <a:chExt cx="2423170" cy="431800"/>
          </a:xfrm>
        </p:grpSpPr>
        <p:sp>
          <p:nvSpPr>
            <p:cNvPr id="6181" name="Rectangle 37"/>
            <p:cNvSpPr>
              <a:spLocks noChangeArrowheads="1"/>
            </p:cNvSpPr>
            <p:nvPr/>
          </p:nvSpPr>
          <p:spPr bwMode="auto">
            <a:xfrm>
              <a:off x="323528" y="4221336"/>
              <a:ext cx="20140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8040"/>
                  </a:solidFill>
                </a:rPr>
                <a:t>R&amp;D material (30 km</a:t>
              </a:r>
              <a:r>
                <a:rPr lang="en-US" sz="1400" dirty="0">
                  <a:solidFill>
                    <a:srgbClr val="008040"/>
                  </a:solidFill>
                </a:rPr>
                <a:t>)</a:t>
              </a:r>
            </a:p>
          </p:txBody>
        </p:sp>
        <p:pic>
          <p:nvPicPr>
            <p:cNvPr id="6182" name="Picture 38" descr="Screen shot 2010-07-27 at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615" y="4221336"/>
              <a:ext cx="409083" cy="4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84" name="Group 40"/>
          <p:cNvGrpSpPr>
            <a:grpSpLocks/>
          </p:cNvGrpSpPr>
          <p:nvPr/>
        </p:nvGrpSpPr>
        <p:grpSpPr bwMode="auto">
          <a:xfrm>
            <a:off x="5352892" y="5181005"/>
            <a:ext cx="1447800" cy="381000"/>
            <a:chOff x="3024" y="3315"/>
            <a:chExt cx="912" cy="240"/>
          </a:xfrm>
        </p:grpSpPr>
        <p:sp>
          <p:nvSpPr>
            <p:cNvPr id="6185" name="Rectangle 41"/>
            <p:cNvSpPr>
              <a:spLocks noChangeArrowheads="1"/>
            </p:cNvSpPr>
            <p:nvPr/>
          </p:nvSpPr>
          <p:spPr bwMode="auto">
            <a:xfrm>
              <a:off x="3024" y="3315"/>
              <a:ext cx="816" cy="144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Rectangle 42"/>
            <p:cNvSpPr>
              <a:spLocks noChangeArrowheads="1"/>
            </p:cNvSpPr>
            <p:nvPr/>
          </p:nvSpPr>
          <p:spPr bwMode="auto">
            <a:xfrm>
              <a:off x="3120" y="3411"/>
              <a:ext cx="816" cy="144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136848" y="5243355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008040"/>
                </a:solidFill>
              </a:rPr>
              <a:t>Pilot production </a:t>
            </a:r>
            <a:r>
              <a:rPr lang="en-US" sz="1400" dirty="0" smtClean="0">
                <a:solidFill>
                  <a:srgbClr val="008040"/>
                </a:solidFill>
              </a:rPr>
              <a:t>(150 </a:t>
            </a:r>
            <a:r>
              <a:rPr lang="en-US" sz="1400" dirty="0">
                <a:solidFill>
                  <a:srgbClr val="008040"/>
                </a:solidFill>
              </a:rPr>
              <a:t>km)</a:t>
            </a:r>
          </a:p>
        </p:txBody>
      </p:sp>
      <p:pic>
        <p:nvPicPr>
          <p:cNvPr id="6187" name="Picture 43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8" y="5181442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89" name="Group 45"/>
          <p:cNvGrpSpPr>
            <a:grpSpLocks/>
          </p:cNvGrpSpPr>
          <p:nvPr/>
        </p:nvGrpSpPr>
        <p:grpSpPr bwMode="auto">
          <a:xfrm>
            <a:off x="4363888" y="2996381"/>
            <a:ext cx="1371600" cy="381000"/>
            <a:chOff x="2976" y="2208"/>
            <a:chExt cx="864" cy="240"/>
          </a:xfrm>
        </p:grpSpPr>
        <p:sp>
          <p:nvSpPr>
            <p:cNvPr id="6190" name="Rectangle 46"/>
            <p:cNvSpPr>
              <a:spLocks noChangeArrowheads="1"/>
            </p:cNvSpPr>
            <p:nvPr/>
          </p:nvSpPr>
          <p:spPr bwMode="auto">
            <a:xfrm>
              <a:off x="2976" y="2208"/>
              <a:ext cx="764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Rectangle 47"/>
            <p:cNvSpPr>
              <a:spLocks noChangeArrowheads="1"/>
            </p:cNvSpPr>
            <p:nvPr/>
          </p:nvSpPr>
          <p:spPr bwMode="auto">
            <a:xfrm>
              <a:off x="3062" y="2304"/>
              <a:ext cx="778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28" y="3070913"/>
            <a:ext cx="2385070" cy="357187"/>
            <a:chOff x="323528" y="3176737"/>
            <a:chExt cx="2385070" cy="357187"/>
          </a:xfrm>
        </p:grpSpPr>
        <p:sp>
          <p:nvSpPr>
            <p:cNvPr id="6188" name="Rectangle 44"/>
            <p:cNvSpPr>
              <a:spLocks noChangeArrowheads="1"/>
            </p:cNvSpPr>
            <p:nvPr/>
          </p:nvSpPr>
          <p:spPr bwMode="auto">
            <a:xfrm>
              <a:off x="323528" y="3203724"/>
              <a:ext cx="202312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00FF"/>
                  </a:solidFill>
                </a:rPr>
                <a:t>Pilot productions (</a:t>
              </a:r>
              <a:r>
                <a:rPr lang="en-US" sz="1400" dirty="0" smtClean="0">
                  <a:solidFill>
                    <a:srgbClr val="0000FF"/>
                  </a:solidFill>
                </a:rPr>
                <a:t>18 </a:t>
              </a:r>
              <a:r>
                <a:rPr lang="en-US" sz="1400" dirty="0">
                  <a:solidFill>
                    <a:srgbClr val="0000FF"/>
                  </a:solidFill>
                </a:rPr>
                <a:t>km)</a:t>
              </a:r>
            </a:p>
          </p:txBody>
        </p:sp>
        <p:pic>
          <p:nvPicPr>
            <p:cNvPr id="6192" name="Picture 48" descr="Screen shot 2010-07-27 at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648" y="3176737"/>
              <a:ext cx="361950" cy="35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18" name="Group 74"/>
          <p:cNvGrpSpPr>
            <a:grpSpLocks/>
          </p:cNvGrpSpPr>
          <p:nvPr/>
        </p:nvGrpSpPr>
        <p:grpSpPr bwMode="auto">
          <a:xfrm>
            <a:off x="5022448" y="3454400"/>
            <a:ext cx="1524000" cy="381000"/>
            <a:chOff x="3264" y="2384"/>
            <a:chExt cx="960" cy="240"/>
          </a:xfrm>
        </p:grpSpPr>
        <p:sp>
          <p:nvSpPr>
            <p:cNvPr id="6195" name="Rectangle 51"/>
            <p:cNvSpPr>
              <a:spLocks noChangeArrowheads="1"/>
            </p:cNvSpPr>
            <p:nvPr/>
          </p:nvSpPr>
          <p:spPr bwMode="auto">
            <a:xfrm>
              <a:off x="3264" y="2384"/>
              <a:ext cx="432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Rectangle 52"/>
            <p:cNvSpPr>
              <a:spLocks noChangeArrowheads="1"/>
            </p:cNvSpPr>
            <p:nvPr/>
          </p:nvSpPr>
          <p:spPr bwMode="auto">
            <a:xfrm>
              <a:off x="3744" y="2384"/>
              <a:ext cx="432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Rectangle 53"/>
            <p:cNvSpPr>
              <a:spLocks noChangeArrowheads="1"/>
            </p:cNvSpPr>
            <p:nvPr/>
          </p:nvSpPr>
          <p:spPr bwMode="auto">
            <a:xfrm>
              <a:off x="3360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Rectangle 54"/>
            <p:cNvSpPr>
              <a:spLocks noChangeArrowheads="1"/>
            </p:cNvSpPr>
            <p:nvPr/>
          </p:nvSpPr>
          <p:spPr bwMode="auto">
            <a:xfrm>
              <a:off x="3504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Rectangle 55"/>
            <p:cNvSpPr>
              <a:spLocks noChangeArrowheads="1"/>
            </p:cNvSpPr>
            <p:nvPr/>
          </p:nvSpPr>
          <p:spPr bwMode="auto">
            <a:xfrm>
              <a:off x="3648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Rectangle 56"/>
            <p:cNvSpPr>
              <a:spLocks noChangeArrowheads="1"/>
            </p:cNvSpPr>
            <p:nvPr/>
          </p:nvSpPr>
          <p:spPr bwMode="auto">
            <a:xfrm>
              <a:off x="3840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Rectangle 57"/>
            <p:cNvSpPr>
              <a:spLocks noChangeArrowheads="1"/>
            </p:cNvSpPr>
            <p:nvPr/>
          </p:nvSpPr>
          <p:spPr bwMode="auto">
            <a:xfrm>
              <a:off x="3984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Rectangle 58"/>
            <p:cNvSpPr>
              <a:spLocks noChangeArrowheads="1"/>
            </p:cNvSpPr>
            <p:nvPr/>
          </p:nvSpPr>
          <p:spPr bwMode="auto">
            <a:xfrm>
              <a:off x="4128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3429000"/>
            <a:ext cx="3013720" cy="431800"/>
            <a:chOff x="323528" y="3622824"/>
            <a:chExt cx="3013720" cy="431800"/>
          </a:xfrm>
        </p:grpSpPr>
        <p:sp>
          <p:nvSpPr>
            <p:cNvPr id="6193" name="Rectangle 49"/>
            <p:cNvSpPr>
              <a:spLocks noChangeArrowheads="1"/>
            </p:cNvSpPr>
            <p:nvPr/>
          </p:nvSpPr>
          <p:spPr bwMode="auto">
            <a:xfrm>
              <a:off x="323528" y="3686324"/>
              <a:ext cx="202312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00FF"/>
                  </a:solidFill>
                </a:rPr>
                <a:t>Full production </a:t>
              </a:r>
              <a:r>
                <a:rPr lang="en-US" sz="1400" dirty="0" smtClean="0">
                  <a:solidFill>
                    <a:srgbClr val="0000FF"/>
                  </a:solidFill>
                </a:rPr>
                <a:t>(25 km</a:t>
              </a:r>
              <a:r>
                <a:rPr lang="en-US" sz="1400" dirty="0">
                  <a:solidFill>
                    <a:srgbClr val="0000FF"/>
                  </a:solidFill>
                </a:rPr>
                <a:t>)</a:t>
              </a:r>
            </a:p>
          </p:txBody>
        </p:sp>
        <p:grpSp>
          <p:nvGrpSpPr>
            <p:cNvPr id="6203" name="Group 59"/>
            <p:cNvGrpSpPr>
              <a:grpSpLocks/>
            </p:cNvGrpSpPr>
            <p:nvPr/>
          </p:nvGrpSpPr>
          <p:grpSpPr bwMode="auto">
            <a:xfrm>
              <a:off x="2346648" y="3622824"/>
              <a:ext cx="990600" cy="431800"/>
              <a:chOff x="1968" y="2496"/>
              <a:chExt cx="624" cy="272"/>
            </a:xfrm>
          </p:grpSpPr>
          <p:pic>
            <p:nvPicPr>
              <p:cNvPr id="6204" name="Picture 60" descr="Screen shot 2010-07-27 at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520"/>
                <a:ext cx="228" cy="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05" name="Rectangle 61"/>
              <p:cNvSpPr>
                <a:spLocks noChangeArrowheads="1"/>
              </p:cNvSpPr>
              <p:nvPr/>
            </p:nvSpPr>
            <p:spPr bwMode="auto">
              <a:xfrm>
                <a:off x="2164" y="2507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+</a:t>
                </a:r>
              </a:p>
            </p:txBody>
          </p:sp>
          <p:pic>
            <p:nvPicPr>
              <p:cNvPr id="6206" name="Picture 62" descr="Screen shot 2010-07-27 at 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0" y="2496"/>
                <a:ext cx="252" cy="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136848" y="5724996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008040"/>
                </a:solidFill>
              </a:rPr>
              <a:t>Full production </a:t>
            </a:r>
            <a:r>
              <a:rPr lang="en-US" sz="1400" dirty="0" smtClean="0">
                <a:solidFill>
                  <a:srgbClr val="008040"/>
                </a:solidFill>
              </a:rPr>
              <a:t>(≈ 2500 </a:t>
            </a:r>
            <a:r>
              <a:rPr lang="en-US" sz="1400" dirty="0">
                <a:solidFill>
                  <a:srgbClr val="008040"/>
                </a:solidFill>
              </a:rPr>
              <a:t>km)</a:t>
            </a:r>
          </a:p>
        </p:txBody>
      </p:sp>
      <p:pic>
        <p:nvPicPr>
          <p:cNvPr id="6208" name="Picture 64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8" y="5661496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6070104" y="5640040"/>
            <a:ext cx="1534344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6222504" y="5792440"/>
            <a:ext cx="1517848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5" name="Rectangle 71"/>
          <p:cNvSpPr>
            <a:spLocks noChangeArrowheads="1"/>
          </p:cNvSpPr>
          <p:nvPr/>
        </p:nvSpPr>
        <p:spPr bwMode="auto">
          <a:xfrm>
            <a:off x="4327848" y="2658567"/>
            <a:ext cx="609600" cy="244475"/>
          </a:xfrm>
          <a:prstGeom prst="rect">
            <a:avLst/>
          </a:prstGeom>
          <a:solidFill>
            <a:srgbClr val="0000FF">
              <a:alpha val="30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7584" y="2638214"/>
            <a:ext cx="1919114" cy="431800"/>
            <a:chOff x="827584" y="2708424"/>
            <a:chExt cx="1919114" cy="431800"/>
          </a:xfrm>
        </p:grpSpPr>
        <p:sp>
          <p:nvSpPr>
            <p:cNvPr id="6216" name="Rectangle 72"/>
            <p:cNvSpPr>
              <a:spLocks noChangeArrowheads="1"/>
            </p:cNvSpPr>
            <p:nvPr/>
          </p:nvSpPr>
          <p:spPr bwMode="auto">
            <a:xfrm>
              <a:off x="827584" y="2771924"/>
              <a:ext cx="151906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00FF"/>
                  </a:solidFill>
                </a:rPr>
                <a:t>Option PIT (5 km)</a:t>
              </a:r>
            </a:p>
          </p:txBody>
        </p:sp>
        <p:pic>
          <p:nvPicPr>
            <p:cNvPr id="6217" name="Picture 73" descr="Screen shot 2010-07-27 at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648" y="2708424"/>
              <a:ext cx="400050" cy="4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3489648" y="1772816"/>
            <a:ext cx="633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Bruker</a:t>
            </a:r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4556448" y="2132856"/>
            <a:ext cx="633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Bruker</a:t>
            </a:r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4821561" y="2285256"/>
            <a:ext cx="496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OST</a:t>
            </a:r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4861248" y="2569667"/>
            <a:ext cx="633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Bruker</a:t>
            </a:r>
          </a:p>
        </p:txBody>
      </p: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5506888" y="2924944"/>
            <a:ext cx="633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Bruker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5659288" y="3077344"/>
            <a:ext cx="496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OST</a:t>
            </a:r>
          </a:p>
        </p:txBody>
      </p:sp>
      <p:sp>
        <p:nvSpPr>
          <p:cNvPr id="6226" name="Rectangle 82"/>
          <p:cNvSpPr>
            <a:spLocks noChangeArrowheads="1"/>
          </p:cNvSpPr>
          <p:nvPr/>
        </p:nvSpPr>
        <p:spPr bwMode="auto">
          <a:xfrm>
            <a:off x="4969397" y="4725144"/>
            <a:ext cx="917227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4507160" y="4149080"/>
            <a:ext cx="496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08000"/>
                </a:solidFill>
              </a:rPr>
              <a:t>OST</a:t>
            </a:r>
          </a:p>
        </p:txBody>
      </p:sp>
      <p:sp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5846937" y="4594522"/>
            <a:ext cx="633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408000"/>
                </a:solidFill>
              </a:rPr>
              <a:t>Bruker</a:t>
            </a:r>
            <a:endParaRPr lang="en-US" sz="1200" dirty="0">
              <a:solidFill>
                <a:srgbClr val="408000"/>
              </a:solidFill>
            </a:endParaRPr>
          </a:p>
        </p:txBody>
      </p:sp>
      <p:sp>
        <p:nvSpPr>
          <p:cNvPr id="6233" name="Rectangle 89"/>
          <p:cNvSpPr>
            <a:spLocks noChangeArrowheads="1"/>
          </p:cNvSpPr>
          <p:nvPr/>
        </p:nvSpPr>
        <p:spPr bwMode="auto">
          <a:xfrm>
            <a:off x="4864075" y="4873352"/>
            <a:ext cx="1163986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4" name="Text Box 90"/>
          <p:cNvSpPr txBox="1">
            <a:spLocks noChangeArrowheads="1"/>
          </p:cNvSpPr>
          <p:nvPr/>
        </p:nvSpPr>
        <p:spPr bwMode="auto">
          <a:xfrm>
            <a:off x="5982816" y="4797152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08000"/>
                </a:solidFill>
              </a:rPr>
              <a:t>OST</a:t>
            </a: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136848" y="4764889"/>
            <a:ext cx="222014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8040"/>
                </a:solidFill>
              </a:rPr>
              <a:t>Qualification order </a:t>
            </a:r>
            <a:r>
              <a:rPr lang="en-US" sz="1400" dirty="0" smtClean="0">
                <a:solidFill>
                  <a:srgbClr val="008040"/>
                </a:solidFill>
              </a:rPr>
              <a:t>(45 </a:t>
            </a:r>
            <a:r>
              <a:rPr lang="en-US" sz="1400" dirty="0">
                <a:solidFill>
                  <a:srgbClr val="008040"/>
                </a:solidFill>
              </a:rPr>
              <a:t>km)</a:t>
            </a:r>
          </a:p>
        </p:txBody>
      </p:sp>
      <p:pic>
        <p:nvPicPr>
          <p:cNvPr id="88" name="Picture 38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92" y="4701389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36"/>
          <p:cNvSpPr>
            <a:spLocks noChangeArrowheads="1"/>
          </p:cNvSpPr>
          <p:nvPr/>
        </p:nvSpPr>
        <p:spPr bwMode="auto">
          <a:xfrm>
            <a:off x="4984928" y="4437112"/>
            <a:ext cx="1290736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3480284" y="1958554"/>
            <a:ext cx="171128" cy="152400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2720752" y="908720"/>
            <a:ext cx="411709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2492152" y="908720"/>
            <a:ext cx="1524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23"/>
          <p:cNvSpPr>
            <a:spLocks noChangeArrowheads="1"/>
          </p:cNvSpPr>
          <p:nvPr/>
        </p:nvSpPr>
        <p:spPr bwMode="auto">
          <a:xfrm>
            <a:off x="2339752" y="908720"/>
            <a:ext cx="762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AutoShape 19"/>
          <p:cNvSpPr>
            <a:spLocks noChangeArrowheads="1"/>
          </p:cNvSpPr>
          <p:nvPr/>
        </p:nvSpPr>
        <p:spPr bwMode="auto">
          <a:xfrm>
            <a:off x="4547084" y="2295634"/>
            <a:ext cx="171128" cy="152400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>
            <a:off x="4461520" y="4343325"/>
            <a:ext cx="171128" cy="152400"/>
          </a:xfrm>
          <a:prstGeom prst="diamond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3489648" y="2295634"/>
            <a:ext cx="142968" cy="14605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/>
          <p:cNvSpPr/>
          <p:nvPr/>
        </p:nvSpPr>
        <p:spPr>
          <a:xfrm>
            <a:off x="3724598" y="2448034"/>
            <a:ext cx="142968" cy="14605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8" name="Isosceles Triangle 107"/>
          <p:cNvSpPr/>
          <p:nvPr/>
        </p:nvSpPr>
        <p:spPr>
          <a:xfrm>
            <a:off x="4248378" y="2756200"/>
            <a:ext cx="142968" cy="14605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9" name="Isosceles Triangle 108"/>
          <p:cNvSpPr/>
          <p:nvPr/>
        </p:nvSpPr>
        <p:spPr>
          <a:xfrm>
            <a:off x="4292958" y="3088330"/>
            <a:ext cx="142968" cy="14605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0" name="Isosceles Triangle 109"/>
          <p:cNvSpPr/>
          <p:nvPr/>
        </p:nvSpPr>
        <p:spPr>
          <a:xfrm>
            <a:off x="4433378" y="3240730"/>
            <a:ext cx="142968" cy="14605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2" name="Isosceles Triangle 111"/>
          <p:cNvSpPr/>
          <p:nvPr/>
        </p:nvSpPr>
        <p:spPr>
          <a:xfrm>
            <a:off x="4786098" y="4947424"/>
            <a:ext cx="142968" cy="1460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1" name="Isosceles Triangle 110"/>
          <p:cNvSpPr/>
          <p:nvPr/>
        </p:nvSpPr>
        <p:spPr>
          <a:xfrm>
            <a:off x="4902888" y="4862424"/>
            <a:ext cx="142968" cy="1460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2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51496"/>
            <a:ext cx="8552229" cy="536403"/>
          </a:xfrm>
        </p:spPr>
        <p:txBody>
          <a:bodyPr>
            <a:normAutofit fontScale="90000"/>
          </a:bodyPr>
          <a:lstStyle/>
          <a:p>
            <a:r>
              <a:rPr lang="en-US" dirty="0"/>
              <a:t>Procurement strategy </a:t>
            </a:r>
            <a:r>
              <a:rPr lang="en-US" sz="2000" dirty="0" smtClean="0"/>
              <a:t>(April 2012 – approximate lengths)</a:t>
            </a:r>
            <a:endParaRPr lang="en-US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398873" y="6324600"/>
            <a:ext cx="652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2010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18073" y="6324600"/>
            <a:ext cx="652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2011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37273" y="6324600"/>
            <a:ext cx="652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2012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056473" y="6324600"/>
            <a:ext cx="652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2013</a:t>
            </a: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727648" y="838200"/>
            <a:ext cx="4876800" cy="5562600"/>
            <a:chOff x="2208" y="1152"/>
            <a:chExt cx="3072" cy="2640"/>
          </a:xfrm>
        </p:grpSpPr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2976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3744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4512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5280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2208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7275600" y="6324600"/>
            <a:ext cx="652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2014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627636" y="6309320"/>
            <a:ext cx="5053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880048" y="1066800"/>
            <a:ext cx="6858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042098" y="838200"/>
            <a:ext cx="158115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NED program</a:t>
            </a:r>
          </a:p>
          <a:p>
            <a:r>
              <a:rPr lang="en-US" sz="1200">
                <a:solidFill>
                  <a:srgbClr val="FF0000"/>
                </a:solidFill>
              </a:rPr>
              <a:t>1.25 mm</a:t>
            </a:r>
          </a:p>
          <a:p>
            <a:r>
              <a:rPr lang="en-US" sz="1200">
                <a:solidFill>
                  <a:srgbClr val="FF0000"/>
                </a:solidFill>
              </a:rPr>
              <a:t>3000 A/mm</a:t>
            </a:r>
            <a:r>
              <a:rPr lang="en-US" sz="1200" baseline="30000">
                <a:solidFill>
                  <a:srgbClr val="FF0000"/>
                </a:solidFill>
              </a:rPr>
              <a:t>2</a:t>
            </a:r>
            <a:endParaRPr lang="en-US" sz="1200" baseline="-25000">
              <a:solidFill>
                <a:srgbClr val="FF0000"/>
              </a:solidFill>
            </a:endParaRPr>
          </a:p>
          <a:p>
            <a:r>
              <a:rPr lang="en-US" sz="1200">
                <a:solidFill>
                  <a:srgbClr val="FF0000"/>
                </a:solidFill>
              </a:rPr>
              <a:t>40 </a:t>
            </a:r>
            <a:r>
              <a:rPr lang="en-US" sz="1200">
                <a:solidFill>
                  <a:srgbClr val="FF0000"/>
                </a:solidFill>
                <a:latin typeface="Symbol" charset="0"/>
                <a:sym typeface="Symbol" charset="0"/>
              </a:rPr>
              <a:t></a:t>
            </a:r>
            <a:r>
              <a:rPr lang="en-US" sz="1200">
                <a:solidFill>
                  <a:srgbClr val="FF0000"/>
                </a:solidFill>
              </a:rPr>
              <a:t>m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36848" y="9144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3 EU contracts for 1.25 mm, 3000 A/mm</a:t>
            </a:r>
            <a:r>
              <a:rPr lang="en-US" sz="1400" baseline="30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, 50 </a:t>
            </a:r>
            <a:r>
              <a:rPr lang="en-US" sz="1400" dirty="0">
                <a:solidFill>
                  <a:srgbClr val="FF0000"/>
                </a:solidFill>
                <a:latin typeface="Symbol" charset="0"/>
                <a:sym typeface="Symbol" charset="0"/>
              </a:rPr>
              <a:t></a:t>
            </a:r>
            <a:r>
              <a:rPr lang="en-US" sz="1400" dirty="0">
                <a:solidFill>
                  <a:srgbClr val="FF0000"/>
                </a:solidFill>
              </a:rPr>
              <a:t>m </a:t>
            </a:r>
            <a:r>
              <a:rPr lang="en-US" sz="1400" dirty="0" smtClean="0">
                <a:solidFill>
                  <a:srgbClr val="FF0000"/>
                </a:solidFill>
              </a:rPr>
              <a:t>strand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032448" y="1184176"/>
            <a:ext cx="7620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3707904" y="1260376"/>
            <a:ext cx="171128" cy="152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/>
          <p:cNvSpPr>
            <a:spLocks/>
          </p:cNvSpPr>
          <p:nvPr/>
        </p:nvSpPr>
        <p:spPr bwMode="auto">
          <a:xfrm>
            <a:off x="7147626" y="1844824"/>
            <a:ext cx="228600" cy="2088232"/>
          </a:xfrm>
          <a:prstGeom prst="rightBrace">
            <a:avLst>
              <a:gd name="adj1" fmla="val 41576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7452426" y="2311155"/>
            <a:ext cx="16002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HFM program for </a:t>
            </a:r>
            <a:r>
              <a:rPr lang="en-US" sz="1800" dirty="0" err="1">
                <a:solidFill>
                  <a:srgbClr val="0000FF"/>
                </a:solidFill>
              </a:rPr>
              <a:t>FReSCa</a:t>
            </a:r>
            <a:r>
              <a:rPr lang="en-US" sz="1800" dirty="0">
                <a:solidFill>
                  <a:srgbClr val="0000FF"/>
                </a:solidFill>
              </a:rPr>
              <a:t>-II</a:t>
            </a:r>
          </a:p>
          <a:p>
            <a:r>
              <a:rPr lang="en-US" sz="1200" dirty="0">
                <a:solidFill>
                  <a:srgbClr val="0000FF"/>
                </a:solidFill>
              </a:rPr>
              <a:t>1 mm</a:t>
            </a:r>
          </a:p>
          <a:p>
            <a:r>
              <a:rPr lang="en-US" sz="1200" dirty="0">
                <a:solidFill>
                  <a:srgbClr val="0000FF"/>
                </a:solidFill>
              </a:rPr>
              <a:t>2500 A/mm</a:t>
            </a:r>
            <a:r>
              <a:rPr lang="en-US" sz="1200" baseline="30000" dirty="0">
                <a:solidFill>
                  <a:srgbClr val="0000FF"/>
                </a:solidFill>
              </a:rPr>
              <a:t>2</a:t>
            </a:r>
            <a:endParaRPr lang="en-US" sz="1200" baseline="-25000" dirty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50 </a:t>
            </a:r>
            <a:r>
              <a:rPr lang="en-US" sz="1200" dirty="0">
                <a:solidFill>
                  <a:srgbClr val="0000FF"/>
                </a:solidFill>
                <a:latin typeface="Symbol" charset="0"/>
                <a:sym typeface="Symbol" charset="0"/>
              </a:rPr>
              <a:t></a:t>
            </a:r>
            <a:r>
              <a:rPr lang="en-US" sz="12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651448" y="1066800"/>
            <a:ext cx="1524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2499048" y="1066800"/>
            <a:ext cx="762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2803848" y="1184176"/>
            <a:ext cx="1524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651448" y="1184176"/>
            <a:ext cx="762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AutoShape 26"/>
          <p:cNvSpPr>
            <a:spLocks/>
          </p:cNvSpPr>
          <p:nvPr/>
        </p:nvSpPr>
        <p:spPr bwMode="auto">
          <a:xfrm>
            <a:off x="7803607" y="4293096"/>
            <a:ext cx="228600" cy="1887488"/>
          </a:xfrm>
          <a:prstGeom prst="rightBrace">
            <a:avLst>
              <a:gd name="adj1" fmla="val 31540"/>
              <a:gd name="adj2" fmla="val 50000"/>
            </a:avLst>
          </a:prstGeom>
          <a:noFill/>
          <a:ln w="19050">
            <a:solidFill>
              <a:srgbClr val="008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8044780" y="4653136"/>
            <a:ext cx="1066800" cy="118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8040"/>
                </a:solidFill>
              </a:rPr>
              <a:t>DS-MB program</a:t>
            </a:r>
          </a:p>
          <a:p>
            <a:r>
              <a:rPr lang="en-US" sz="1200" dirty="0">
                <a:solidFill>
                  <a:srgbClr val="008040"/>
                </a:solidFill>
              </a:rPr>
              <a:t>0.7 mm</a:t>
            </a:r>
          </a:p>
          <a:p>
            <a:r>
              <a:rPr lang="en-US" sz="1200" dirty="0">
                <a:solidFill>
                  <a:srgbClr val="008040"/>
                </a:solidFill>
              </a:rPr>
              <a:t>2650 A/mm</a:t>
            </a:r>
            <a:r>
              <a:rPr lang="en-US" sz="1200" baseline="30000" dirty="0">
                <a:solidFill>
                  <a:srgbClr val="008040"/>
                </a:solidFill>
              </a:rPr>
              <a:t>2</a:t>
            </a:r>
            <a:endParaRPr lang="en-US" sz="1200" dirty="0">
              <a:solidFill>
                <a:srgbClr val="008040"/>
              </a:solidFill>
            </a:endParaRPr>
          </a:p>
          <a:p>
            <a:r>
              <a:rPr lang="en-US" sz="1200" dirty="0">
                <a:solidFill>
                  <a:srgbClr val="008040"/>
                </a:solidFill>
              </a:rPr>
              <a:t>50…30 </a:t>
            </a:r>
            <a:r>
              <a:rPr lang="en-US" sz="1200" dirty="0">
                <a:solidFill>
                  <a:srgbClr val="008040"/>
                </a:solidFill>
                <a:latin typeface="Symbol" charset="0"/>
                <a:sym typeface="Symbol" charset="0"/>
              </a:rPr>
              <a:t></a:t>
            </a:r>
            <a:r>
              <a:rPr lang="en-US" sz="1200" dirty="0">
                <a:solidFill>
                  <a:srgbClr val="008040"/>
                </a:solidFill>
              </a:rPr>
              <a:t>m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2727648" y="1866479"/>
            <a:ext cx="838200" cy="244475"/>
          </a:xfrm>
          <a:prstGeom prst="rect">
            <a:avLst/>
          </a:prstGeom>
          <a:solidFill>
            <a:srgbClr val="0000FF">
              <a:alpha val="30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3528" y="1772816"/>
            <a:ext cx="2423170" cy="431800"/>
            <a:chOff x="323528" y="1844824"/>
            <a:chExt cx="2423170" cy="431800"/>
          </a:xfrm>
        </p:grpSpPr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323528" y="1908324"/>
              <a:ext cx="202312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00FF"/>
                  </a:solidFill>
                </a:rPr>
                <a:t>Test procurement (9 km)</a:t>
              </a:r>
            </a:p>
          </p:txBody>
        </p:sp>
        <p:pic>
          <p:nvPicPr>
            <p:cNvPr id="6174" name="Picture 30" descr="Screen shot 2010-07-27 at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648" y="1844824"/>
              <a:ext cx="400050" cy="4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136848" y="2269015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00FF"/>
                </a:solidFill>
              </a:rPr>
              <a:t>Qualification orders (10 km)</a:t>
            </a:r>
            <a:endParaRPr lang="en-US" sz="500" dirty="0">
              <a:solidFill>
                <a:srgbClr val="0000FF"/>
              </a:solidFill>
            </a:endParaRPr>
          </a:p>
        </p:txBody>
      </p:sp>
      <p:pic>
        <p:nvPicPr>
          <p:cNvPr id="6179" name="Picture 35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8" y="2205515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2803848" y="4259188"/>
            <a:ext cx="1752600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3528" y="4221336"/>
            <a:ext cx="2423170" cy="431800"/>
            <a:chOff x="323528" y="4221336"/>
            <a:chExt cx="2423170" cy="431800"/>
          </a:xfrm>
        </p:grpSpPr>
        <p:sp>
          <p:nvSpPr>
            <p:cNvPr id="6181" name="Rectangle 37"/>
            <p:cNvSpPr>
              <a:spLocks noChangeArrowheads="1"/>
            </p:cNvSpPr>
            <p:nvPr/>
          </p:nvSpPr>
          <p:spPr bwMode="auto">
            <a:xfrm>
              <a:off x="323528" y="4221336"/>
              <a:ext cx="20140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8040"/>
                  </a:solidFill>
                </a:rPr>
                <a:t>R&amp;D material (30 km</a:t>
              </a:r>
              <a:r>
                <a:rPr lang="en-US" sz="1400" dirty="0">
                  <a:solidFill>
                    <a:srgbClr val="008040"/>
                  </a:solidFill>
                </a:rPr>
                <a:t>)</a:t>
              </a:r>
            </a:p>
          </p:txBody>
        </p:sp>
        <p:pic>
          <p:nvPicPr>
            <p:cNvPr id="6182" name="Picture 38" descr="Screen shot 2010-07-27 at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615" y="4221336"/>
              <a:ext cx="409083" cy="4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84" name="Group 40"/>
          <p:cNvGrpSpPr>
            <a:grpSpLocks/>
          </p:cNvGrpSpPr>
          <p:nvPr/>
        </p:nvGrpSpPr>
        <p:grpSpPr bwMode="auto">
          <a:xfrm>
            <a:off x="5762111" y="5181005"/>
            <a:ext cx="1447800" cy="381000"/>
            <a:chOff x="3024" y="3315"/>
            <a:chExt cx="912" cy="240"/>
          </a:xfrm>
        </p:grpSpPr>
        <p:sp>
          <p:nvSpPr>
            <p:cNvPr id="6185" name="Rectangle 41"/>
            <p:cNvSpPr>
              <a:spLocks noChangeArrowheads="1"/>
            </p:cNvSpPr>
            <p:nvPr/>
          </p:nvSpPr>
          <p:spPr bwMode="auto">
            <a:xfrm>
              <a:off x="3024" y="3315"/>
              <a:ext cx="816" cy="144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Rectangle 42"/>
            <p:cNvSpPr>
              <a:spLocks noChangeArrowheads="1"/>
            </p:cNvSpPr>
            <p:nvPr/>
          </p:nvSpPr>
          <p:spPr bwMode="auto">
            <a:xfrm>
              <a:off x="3120" y="3411"/>
              <a:ext cx="816" cy="144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136848" y="5243355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008040"/>
                </a:solidFill>
              </a:rPr>
              <a:t>Pilot production </a:t>
            </a:r>
            <a:r>
              <a:rPr lang="en-US" sz="1400" dirty="0" smtClean="0">
                <a:solidFill>
                  <a:srgbClr val="008040"/>
                </a:solidFill>
              </a:rPr>
              <a:t>(150 </a:t>
            </a:r>
            <a:r>
              <a:rPr lang="en-US" sz="1400" dirty="0">
                <a:solidFill>
                  <a:srgbClr val="008040"/>
                </a:solidFill>
              </a:rPr>
              <a:t>km)</a:t>
            </a:r>
          </a:p>
        </p:txBody>
      </p:sp>
      <p:pic>
        <p:nvPicPr>
          <p:cNvPr id="6187" name="Picture 43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8" y="5181442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89" name="Group 45"/>
          <p:cNvGrpSpPr>
            <a:grpSpLocks/>
          </p:cNvGrpSpPr>
          <p:nvPr/>
        </p:nvGrpSpPr>
        <p:grpSpPr bwMode="auto">
          <a:xfrm>
            <a:off x="4363888" y="2996381"/>
            <a:ext cx="1371600" cy="381000"/>
            <a:chOff x="2976" y="2208"/>
            <a:chExt cx="864" cy="240"/>
          </a:xfrm>
        </p:grpSpPr>
        <p:sp>
          <p:nvSpPr>
            <p:cNvPr id="6190" name="Rectangle 46"/>
            <p:cNvSpPr>
              <a:spLocks noChangeArrowheads="1"/>
            </p:cNvSpPr>
            <p:nvPr/>
          </p:nvSpPr>
          <p:spPr bwMode="auto">
            <a:xfrm>
              <a:off x="2976" y="2208"/>
              <a:ext cx="764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Rectangle 47"/>
            <p:cNvSpPr>
              <a:spLocks noChangeArrowheads="1"/>
            </p:cNvSpPr>
            <p:nvPr/>
          </p:nvSpPr>
          <p:spPr bwMode="auto">
            <a:xfrm>
              <a:off x="3062" y="2304"/>
              <a:ext cx="778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0" y="3097900"/>
            <a:ext cx="23466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00FF"/>
                </a:solidFill>
              </a:rPr>
              <a:t>Pilot productions (</a:t>
            </a:r>
            <a:r>
              <a:rPr lang="en-US" sz="1400" dirty="0" smtClean="0">
                <a:solidFill>
                  <a:srgbClr val="0000FF"/>
                </a:solidFill>
              </a:rPr>
              <a:t>≈ 20 km</a:t>
            </a:r>
            <a:r>
              <a:rPr lang="en-US" sz="14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6192" name="Picture 48" descr="Screen shot 2010-07-27 at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8" y="3070913"/>
            <a:ext cx="36195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18" name="Group 74"/>
          <p:cNvGrpSpPr>
            <a:grpSpLocks/>
          </p:cNvGrpSpPr>
          <p:nvPr/>
        </p:nvGrpSpPr>
        <p:grpSpPr bwMode="auto">
          <a:xfrm>
            <a:off x="5629221" y="3454400"/>
            <a:ext cx="1524000" cy="381000"/>
            <a:chOff x="3264" y="2384"/>
            <a:chExt cx="960" cy="240"/>
          </a:xfrm>
        </p:grpSpPr>
        <p:sp>
          <p:nvSpPr>
            <p:cNvPr id="6195" name="Rectangle 51"/>
            <p:cNvSpPr>
              <a:spLocks noChangeArrowheads="1"/>
            </p:cNvSpPr>
            <p:nvPr/>
          </p:nvSpPr>
          <p:spPr bwMode="auto">
            <a:xfrm>
              <a:off x="3264" y="2384"/>
              <a:ext cx="432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Rectangle 52"/>
            <p:cNvSpPr>
              <a:spLocks noChangeArrowheads="1"/>
            </p:cNvSpPr>
            <p:nvPr/>
          </p:nvSpPr>
          <p:spPr bwMode="auto">
            <a:xfrm>
              <a:off x="3744" y="2384"/>
              <a:ext cx="432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Rectangle 53"/>
            <p:cNvSpPr>
              <a:spLocks noChangeArrowheads="1"/>
            </p:cNvSpPr>
            <p:nvPr/>
          </p:nvSpPr>
          <p:spPr bwMode="auto">
            <a:xfrm>
              <a:off x="3360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Rectangle 54"/>
            <p:cNvSpPr>
              <a:spLocks noChangeArrowheads="1"/>
            </p:cNvSpPr>
            <p:nvPr/>
          </p:nvSpPr>
          <p:spPr bwMode="auto">
            <a:xfrm>
              <a:off x="3504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Rectangle 55"/>
            <p:cNvSpPr>
              <a:spLocks noChangeArrowheads="1"/>
            </p:cNvSpPr>
            <p:nvPr/>
          </p:nvSpPr>
          <p:spPr bwMode="auto">
            <a:xfrm>
              <a:off x="3648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Rectangle 56"/>
            <p:cNvSpPr>
              <a:spLocks noChangeArrowheads="1"/>
            </p:cNvSpPr>
            <p:nvPr/>
          </p:nvSpPr>
          <p:spPr bwMode="auto">
            <a:xfrm>
              <a:off x="3840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Rectangle 57"/>
            <p:cNvSpPr>
              <a:spLocks noChangeArrowheads="1"/>
            </p:cNvSpPr>
            <p:nvPr/>
          </p:nvSpPr>
          <p:spPr bwMode="auto">
            <a:xfrm>
              <a:off x="3984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Rectangle 58"/>
            <p:cNvSpPr>
              <a:spLocks noChangeArrowheads="1"/>
            </p:cNvSpPr>
            <p:nvPr/>
          </p:nvSpPr>
          <p:spPr bwMode="auto">
            <a:xfrm>
              <a:off x="4128" y="2480"/>
              <a:ext cx="96" cy="144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3429000"/>
            <a:ext cx="3013720" cy="431800"/>
            <a:chOff x="323528" y="3622824"/>
            <a:chExt cx="3013720" cy="431800"/>
          </a:xfrm>
        </p:grpSpPr>
        <p:sp>
          <p:nvSpPr>
            <p:cNvPr id="6193" name="Rectangle 49"/>
            <p:cNvSpPr>
              <a:spLocks noChangeArrowheads="1"/>
            </p:cNvSpPr>
            <p:nvPr/>
          </p:nvSpPr>
          <p:spPr bwMode="auto">
            <a:xfrm>
              <a:off x="323528" y="3686324"/>
              <a:ext cx="202312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00FF"/>
                  </a:solidFill>
                </a:rPr>
                <a:t>Full production </a:t>
              </a:r>
              <a:r>
                <a:rPr lang="en-US" sz="1400" dirty="0" smtClean="0">
                  <a:solidFill>
                    <a:srgbClr val="0000FF"/>
                  </a:solidFill>
                </a:rPr>
                <a:t>(≈ 45 km</a:t>
              </a:r>
              <a:r>
                <a:rPr lang="en-US" sz="1400" dirty="0">
                  <a:solidFill>
                    <a:srgbClr val="0000FF"/>
                  </a:solidFill>
                </a:rPr>
                <a:t>)</a:t>
              </a:r>
            </a:p>
          </p:txBody>
        </p:sp>
        <p:grpSp>
          <p:nvGrpSpPr>
            <p:cNvPr id="6203" name="Group 59"/>
            <p:cNvGrpSpPr>
              <a:grpSpLocks/>
            </p:cNvGrpSpPr>
            <p:nvPr/>
          </p:nvGrpSpPr>
          <p:grpSpPr bwMode="auto">
            <a:xfrm>
              <a:off x="2346648" y="3622824"/>
              <a:ext cx="990600" cy="431800"/>
              <a:chOff x="1968" y="2496"/>
              <a:chExt cx="624" cy="272"/>
            </a:xfrm>
          </p:grpSpPr>
          <p:pic>
            <p:nvPicPr>
              <p:cNvPr id="6204" name="Picture 60" descr="Screen shot 2010-07-27 at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520"/>
                <a:ext cx="228" cy="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05" name="Rectangle 61"/>
              <p:cNvSpPr>
                <a:spLocks noChangeArrowheads="1"/>
              </p:cNvSpPr>
              <p:nvPr/>
            </p:nvSpPr>
            <p:spPr bwMode="auto">
              <a:xfrm>
                <a:off x="2164" y="2507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+</a:t>
                </a:r>
              </a:p>
            </p:txBody>
          </p:sp>
          <p:pic>
            <p:nvPicPr>
              <p:cNvPr id="6206" name="Picture 62" descr="Screen shot 2010-07-27 at 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0" y="2496"/>
                <a:ext cx="252" cy="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136848" y="5724996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008040"/>
                </a:solidFill>
              </a:rPr>
              <a:t>Full production </a:t>
            </a:r>
            <a:r>
              <a:rPr lang="en-US" sz="1400" dirty="0" smtClean="0">
                <a:solidFill>
                  <a:srgbClr val="008040"/>
                </a:solidFill>
              </a:rPr>
              <a:t>(≈ 2500 </a:t>
            </a:r>
            <a:r>
              <a:rPr lang="en-US" sz="1400" dirty="0">
                <a:solidFill>
                  <a:srgbClr val="008040"/>
                </a:solidFill>
              </a:rPr>
              <a:t>km)</a:t>
            </a:r>
          </a:p>
        </p:txBody>
      </p:sp>
      <p:pic>
        <p:nvPicPr>
          <p:cNvPr id="6208" name="Picture 64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8" y="5661496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6549878" y="5654151"/>
            <a:ext cx="1113298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6702278" y="5806551"/>
            <a:ext cx="1101329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5" name="Rectangle 71"/>
          <p:cNvSpPr>
            <a:spLocks noChangeArrowheads="1"/>
          </p:cNvSpPr>
          <p:nvPr/>
        </p:nvSpPr>
        <p:spPr bwMode="auto">
          <a:xfrm>
            <a:off x="4327848" y="2658567"/>
            <a:ext cx="609600" cy="244475"/>
          </a:xfrm>
          <a:prstGeom prst="rect">
            <a:avLst/>
          </a:prstGeom>
          <a:solidFill>
            <a:srgbClr val="0000FF">
              <a:alpha val="30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7584" y="2638214"/>
            <a:ext cx="1919114" cy="431800"/>
            <a:chOff x="827584" y="2708424"/>
            <a:chExt cx="1919114" cy="431800"/>
          </a:xfrm>
        </p:grpSpPr>
        <p:sp>
          <p:nvSpPr>
            <p:cNvPr id="6216" name="Rectangle 72"/>
            <p:cNvSpPr>
              <a:spLocks noChangeArrowheads="1"/>
            </p:cNvSpPr>
            <p:nvPr/>
          </p:nvSpPr>
          <p:spPr bwMode="auto">
            <a:xfrm>
              <a:off x="827584" y="2771924"/>
              <a:ext cx="151906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00FF"/>
                  </a:solidFill>
                </a:rPr>
                <a:t>Option PIT (5 km)</a:t>
              </a:r>
            </a:p>
          </p:txBody>
        </p:sp>
        <p:pic>
          <p:nvPicPr>
            <p:cNvPr id="6217" name="Picture 73" descr="Screen shot 2010-07-27 at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648" y="2708424"/>
              <a:ext cx="400050" cy="4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3489648" y="1772816"/>
            <a:ext cx="633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Bruker</a:t>
            </a:r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4861248" y="2569667"/>
            <a:ext cx="633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Bruker</a:t>
            </a:r>
          </a:p>
        </p:txBody>
      </p: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5506888" y="2924944"/>
            <a:ext cx="633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Bruker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5659288" y="3077344"/>
            <a:ext cx="496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OST</a:t>
            </a:r>
          </a:p>
        </p:txBody>
      </p:sp>
      <p:sp>
        <p:nvSpPr>
          <p:cNvPr id="6226" name="Rectangle 82"/>
          <p:cNvSpPr>
            <a:spLocks noChangeArrowheads="1"/>
          </p:cNvSpPr>
          <p:nvPr/>
        </p:nvSpPr>
        <p:spPr bwMode="auto">
          <a:xfrm>
            <a:off x="4969397" y="4725144"/>
            <a:ext cx="917227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4507160" y="4149080"/>
            <a:ext cx="496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08000"/>
                </a:solidFill>
              </a:rPr>
              <a:t>OST</a:t>
            </a:r>
          </a:p>
        </p:txBody>
      </p:sp>
      <p:sp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5846937" y="4594522"/>
            <a:ext cx="633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408000"/>
                </a:solidFill>
              </a:rPr>
              <a:t>Bruker</a:t>
            </a:r>
            <a:endParaRPr lang="en-US" sz="1200" dirty="0">
              <a:solidFill>
                <a:srgbClr val="408000"/>
              </a:solidFill>
            </a:endParaRPr>
          </a:p>
        </p:txBody>
      </p:sp>
      <p:sp>
        <p:nvSpPr>
          <p:cNvPr id="6233" name="Rectangle 89"/>
          <p:cNvSpPr>
            <a:spLocks noChangeArrowheads="1"/>
          </p:cNvSpPr>
          <p:nvPr/>
        </p:nvSpPr>
        <p:spPr bwMode="auto">
          <a:xfrm>
            <a:off x="4864075" y="4873352"/>
            <a:ext cx="1163986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4" name="Text Box 90"/>
          <p:cNvSpPr txBox="1">
            <a:spLocks noChangeArrowheads="1"/>
          </p:cNvSpPr>
          <p:nvPr/>
        </p:nvSpPr>
        <p:spPr bwMode="auto">
          <a:xfrm>
            <a:off x="5982816" y="4797152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08000"/>
                </a:solidFill>
              </a:rPr>
              <a:t>OST</a:t>
            </a: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136848" y="4764889"/>
            <a:ext cx="222014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8040"/>
                </a:solidFill>
              </a:rPr>
              <a:t>Qualification order </a:t>
            </a:r>
            <a:r>
              <a:rPr lang="en-US" sz="1400" dirty="0" smtClean="0">
                <a:solidFill>
                  <a:srgbClr val="008040"/>
                </a:solidFill>
              </a:rPr>
              <a:t>(45 </a:t>
            </a:r>
            <a:r>
              <a:rPr lang="en-US" sz="1400" dirty="0">
                <a:solidFill>
                  <a:srgbClr val="008040"/>
                </a:solidFill>
              </a:rPr>
              <a:t>km)</a:t>
            </a:r>
          </a:p>
        </p:txBody>
      </p:sp>
      <p:pic>
        <p:nvPicPr>
          <p:cNvPr id="88" name="Picture 38" descr="Screen shot 2010-07-27 at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92" y="4701389"/>
            <a:ext cx="4000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36"/>
          <p:cNvSpPr>
            <a:spLocks noChangeArrowheads="1"/>
          </p:cNvSpPr>
          <p:nvPr/>
        </p:nvSpPr>
        <p:spPr bwMode="auto">
          <a:xfrm>
            <a:off x="5576737" y="4423717"/>
            <a:ext cx="966883" cy="241995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3480284" y="1958554"/>
            <a:ext cx="171128" cy="152400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2720752" y="908720"/>
            <a:ext cx="411709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2492152" y="908720"/>
            <a:ext cx="1524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23"/>
          <p:cNvSpPr>
            <a:spLocks noChangeArrowheads="1"/>
          </p:cNvSpPr>
          <p:nvPr/>
        </p:nvSpPr>
        <p:spPr bwMode="auto">
          <a:xfrm>
            <a:off x="2339752" y="908720"/>
            <a:ext cx="76200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>
            <a:off x="4461520" y="4343325"/>
            <a:ext cx="171128" cy="152400"/>
          </a:xfrm>
          <a:prstGeom prst="diamond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89648" y="2132856"/>
            <a:ext cx="2576683" cy="461228"/>
            <a:chOff x="3489648" y="2132856"/>
            <a:chExt cx="2576683" cy="461228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565848" y="2209056"/>
              <a:ext cx="1066800" cy="228600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3794448" y="2361456"/>
              <a:ext cx="1837600" cy="228600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Text Box 76"/>
            <p:cNvSpPr txBox="1">
              <a:spLocks noChangeArrowheads="1"/>
            </p:cNvSpPr>
            <p:nvPr/>
          </p:nvSpPr>
          <p:spPr bwMode="auto">
            <a:xfrm>
              <a:off x="4556448" y="2132856"/>
              <a:ext cx="6334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FF"/>
                  </a:solidFill>
                </a:rPr>
                <a:t>Bruker</a:t>
              </a:r>
            </a:p>
          </p:txBody>
        </p:sp>
        <p:sp>
          <p:nvSpPr>
            <p:cNvPr id="6221" name="Text Box 77"/>
            <p:cNvSpPr txBox="1">
              <a:spLocks noChangeArrowheads="1"/>
            </p:cNvSpPr>
            <p:nvPr/>
          </p:nvSpPr>
          <p:spPr bwMode="auto">
            <a:xfrm>
              <a:off x="5569444" y="2285256"/>
              <a:ext cx="4968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OST</a:t>
              </a:r>
            </a:p>
          </p:txBody>
        </p:sp>
        <p:sp>
          <p:nvSpPr>
            <p:cNvPr id="104" name="AutoShape 19"/>
            <p:cNvSpPr>
              <a:spLocks noChangeArrowheads="1"/>
            </p:cNvSpPr>
            <p:nvPr/>
          </p:nvSpPr>
          <p:spPr bwMode="auto">
            <a:xfrm>
              <a:off x="4547084" y="2295634"/>
              <a:ext cx="171128" cy="152400"/>
            </a:xfrm>
            <a:prstGeom prst="diamond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3489648" y="2295634"/>
              <a:ext cx="142968" cy="146050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3724598" y="2448034"/>
              <a:ext cx="142968" cy="146050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108" name="Isosceles Triangle 107"/>
          <p:cNvSpPr/>
          <p:nvPr/>
        </p:nvSpPr>
        <p:spPr>
          <a:xfrm>
            <a:off x="4248378" y="2756200"/>
            <a:ext cx="142968" cy="14605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9" name="Isosceles Triangle 108"/>
          <p:cNvSpPr/>
          <p:nvPr/>
        </p:nvSpPr>
        <p:spPr>
          <a:xfrm>
            <a:off x="4292958" y="3088330"/>
            <a:ext cx="142968" cy="14605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0" name="Isosceles Triangle 109"/>
          <p:cNvSpPr/>
          <p:nvPr/>
        </p:nvSpPr>
        <p:spPr>
          <a:xfrm>
            <a:off x="4433378" y="3240730"/>
            <a:ext cx="142968" cy="14605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2" name="Isosceles Triangle 111"/>
          <p:cNvSpPr/>
          <p:nvPr/>
        </p:nvSpPr>
        <p:spPr>
          <a:xfrm>
            <a:off x="4786098" y="4947424"/>
            <a:ext cx="142968" cy="1460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1" name="Isosceles Triangle 110"/>
          <p:cNvSpPr/>
          <p:nvPr/>
        </p:nvSpPr>
        <p:spPr>
          <a:xfrm>
            <a:off x="4902888" y="4862424"/>
            <a:ext cx="142968" cy="1460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6" name="Text Box 86"/>
          <p:cNvSpPr txBox="1">
            <a:spLocks noChangeArrowheads="1"/>
          </p:cNvSpPr>
          <p:nvPr/>
        </p:nvSpPr>
        <p:spPr bwMode="auto">
          <a:xfrm>
            <a:off x="6498464" y="4321239"/>
            <a:ext cx="621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408000"/>
                </a:solidFill>
              </a:rPr>
              <a:t>Bruker</a:t>
            </a:r>
            <a:endParaRPr lang="en-US" sz="1200" dirty="0" smtClean="0">
              <a:solidFill>
                <a:srgbClr val="408000"/>
              </a:solidFill>
            </a:endParaRPr>
          </a:p>
          <a:p>
            <a:r>
              <a:rPr lang="en-US" sz="1200" dirty="0" smtClean="0">
                <a:solidFill>
                  <a:srgbClr val="408000"/>
                </a:solidFill>
              </a:rPr>
              <a:t>30 </a:t>
            </a:r>
            <a:r>
              <a:rPr lang="en-US" sz="1200" dirty="0" smtClean="0">
                <a:solidFill>
                  <a:srgbClr val="408000"/>
                </a:solidFill>
                <a:latin typeface="Symbol" charset="2"/>
                <a:cs typeface="Symbol" charset="2"/>
              </a:rPr>
              <a:t>m</a:t>
            </a:r>
            <a:r>
              <a:rPr lang="en-US" sz="1200" dirty="0" smtClean="0">
                <a:solidFill>
                  <a:srgbClr val="408000"/>
                </a:solidFill>
              </a:rPr>
              <a:t>m</a:t>
            </a:r>
            <a:endParaRPr lang="en-US" sz="1200" dirty="0">
              <a:solidFill>
                <a:srgbClr val="4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414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FRESCA2  cable  development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800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 pitchFamily="2" charset="2"/>
              <a:buChar char="§"/>
            </a:pPr>
            <a:r>
              <a:rPr lang="en-US" sz="2000" dirty="0" smtClean="0"/>
              <a:t>Work started in 2010 with hard Cu wires to fabricate a cable with the aim to optimize the tooling and the cabling parameters.</a:t>
            </a:r>
          </a:p>
          <a:p>
            <a:pPr marL="355600" indent="-355600" algn="just"/>
            <a:r>
              <a:rPr lang="en-US" sz="2000" dirty="0" smtClean="0"/>
              <a:t>	Depending of the cable width, the transposition pitch of the cable has to be adapted to get a cable </a:t>
            </a:r>
            <a:r>
              <a:rPr lang="en-US" sz="2000" i="1" dirty="0" smtClean="0"/>
              <a:t>mechanically</a:t>
            </a:r>
            <a:r>
              <a:rPr lang="en-US" sz="2000" dirty="0" smtClean="0"/>
              <a:t> stable and having </a:t>
            </a:r>
            <a:r>
              <a:rPr lang="en-US" sz="2000" i="1" dirty="0" smtClean="0"/>
              <a:t>no gaps </a:t>
            </a:r>
            <a:r>
              <a:rPr lang="en-US" sz="2000" dirty="0" smtClean="0"/>
              <a:t>between the strands.</a:t>
            </a:r>
          </a:p>
          <a:p>
            <a:pPr marL="355600" indent="-355600" algn="just"/>
            <a:r>
              <a:rPr lang="en-US" sz="2000" dirty="0" smtClean="0"/>
              <a:t>	</a:t>
            </a:r>
            <a:r>
              <a:rPr lang="en-US" sz="2000" b="1" dirty="0" smtClean="0"/>
              <a:t>Smaller is the width of the cable, larger could be the transposition pitch.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09737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 pitchFamily="2" charset="2"/>
              <a:buChar char="§"/>
            </a:pPr>
            <a:r>
              <a:rPr lang="en-US" sz="2000" dirty="0" smtClean="0"/>
              <a:t>Different values for the width, the mid-thickness and the transposition pitch of the cable were tried to minimize the degradation of the </a:t>
            </a:r>
            <a:r>
              <a:rPr lang="en-US" sz="2000" dirty="0" err="1" smtClean="0"/>
              <a:t>Ic</a:t>
            </a:r>
            <a:r>
              <a:rPr lang="en-US" sz="2000" dirty="0" smtClean="0"/>
              <a:t> during cabling.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38610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buFont typeface="Wingdings" pitchFamily="2" charset="2"/>
              <a:buChar char="§"/>
            </a:pPr>
            <a:r>
              <a:rPr lang="en-US" sz="2000" b="1" dirty="0" smtClean="0"/>
              <a:t>The best results in terms of mechanical stability were obtained with a cable width of 20.9 mm and 20.4 mm.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0175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NED - PIT </a:t>
            </a:r>
            <a:r>
              <a:rPr lang="en-US" dirty="0" smtClean="0"/>
              <a:t>strand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7" y="1677272"/>
            <a:ext cx="552291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Strand diameter: 1.25 mm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Cu:non-Cu</a:t>
            </a:r>
            <a:r>
              <a:rPr lang="en-US" sz="2800" dirty="0"/>
              <a:t>: 1.2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Filament diameter: 50 </a:t>
            </a:r>
            <a:r>
              <a:rPr lang="en-US" sz="2800" dirty="0">
                <a:latin typeface="Symbol" charset="0"/>
                <a:sym typeface="Symbol" charset="0"/>
              </a:rPr>
              <a:t></a:t>
            </a:r>
            <a:r>
              <a:rPr lang="en-US" sz="2800" dirty="0"/>
              <a:t>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Number of filaments: 288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Ternary (</a:t>
            </a:r>
            <a:r>
              <a:rPr lang="en-US" sz="2800" dirty="0" err="1"/>
              <a:t>NbTa</a:t>
            </a:r>
            <a:r>
              <a:rPr lang="en-US" sz="2800" dirty="0"/>
              <a:t>)</a:t>
            </a:r>
            <a:r>
              <a:rPr lang="en-US" sz="2800" baseline="-25000" dirty="0"/>
              <a:t>3</a:t>
            </a:r>
            <a:r>
              <a:rPr lang="en-US" sz="2800" dirty="0"/>
              <a:t>Sn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Precursors: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NbTa</a:t>
            </a:r>
            <a:r>
              <a:rPr lang="en-US" sz="2000" dirty="0"/>
              <a:t> tubes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Nb</a:t>
            </a:r>
            <a:r>
              <a:rPr lang="en-US" sz="2000" baseline="-25000" dirty="0"/>
              <a:t>2</a:t>
            </a:r>
            <a:r>
              <a:rPr lang="en-US" sz="2000" dirty="0"/>
              <a:t>Sn powder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HT schedules: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650 C/120 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625 C/300 h</a:t>
            </a:r>
          </a:p>
        </p:txBody>
      </p:sp>
      <p:pic>
        <p:nvPicPr>
          <p:cNvPr id="38918" name="Picture 6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888284"/>
            <a:ext cx="1155700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7272"/>
            <a:ext cx="3200400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91" y="4408146"/>
            <a:ext cx="2814638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0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7584" y="2382084"/>
          <a:ext cx="7416824" cy="4028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536"/>
                <a:gridCol w="1104633"/>
                <a:gridCol w="2287409"/>
                <a:gridCol w="1578807"/>
                <a:gridCol w="1262439"/>
              </a:tblGrid>
              <a:tr h="9966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Billet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Cable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Transposition pitch</a:t>
                      </a:r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r>
                        <a:rPr lang="en-US" sz="1800" dirty="0" smtClean="0"/>
                        <a:t>Mid-thickness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Ic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Degradation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Packing </a:t>
                      </a:r>
                    </a:p>
                    <a:p>
                      <a:pPr algn="ctr"/>
                      <a:r>
                        <a:rPr lang="en-US" sz="1800" dirty="0" smtClean="0"/>
                        <a:t>Factor</a:t>
                      </a:r>
                      <a:endParaRPr lang="en-US" sz="1800" dirty="0"/>
                    </a:p>
                  </a:txBody>
                  <a:tcPr/>
                </a:tc>
              </a:tr>
              <a:tr h="654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PIT 0905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PIT 0904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21.4 mm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mm / 1.82 mm</a:t>
                      </a:r>
                    </a:p>
                    <a:p>
                      <a:r>
                        <a:rPr lang="en-US" dirty="0" smtClean="0"/>
                        <a:t>130 mm / 1.82 mm</a:t>
                      </a:r>
                    </a:p>
                    <a:p>
                      <a:r>
                        <a:rPr lang="en-US" dirty="0" smtClean="0"/>
                        <a:t>120 mm / 1.82</a:t>
                      </a:r>
                      <a:r>
                        <a:rPr lang="en-US" baseline="0" dirty="0" smtClean="0"/>
                        <a:t> mm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110 mm / 1.86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19 %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18 %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10.7 %</a:t>
                      </a:r>
                    </a:p>
                    <a:p>
                      <a:pPr algn="ctr"/>
                      <a:r>
                        <a:rPr lang="en-US" dirty="0" smtClean="0"/>
                        <a:t>18 %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85.6 %</a:t>
                      </a:r>
                    </a:p>
                    <a:p>
                      <a:pPr algn="ctr"/>
                      <a:r>
                        <a:rPr lang="en-US" smtClean="0"/>
                        <a:t>84.9 %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85.6 %</a:t>
                      </a:r>
                    </a:p>
                    <a:p>
                      <a:pPr algn="ctr"/>
                      <a:r>
                        <a:rPr lang="en-US" dirty="0" smtClean="0"/>
                        <a:t>84.7 %</a:t>
                      </a:r>
                      <a:endParaRPr lang="en-US" dirty="0"/>
                    </a:p>
                  </a:txBody>
                  <a:tcPr/>
                </a:tc>
              </a:tr>
              <a:tr h="654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PIT 10402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20.9 mm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mm / 1.82 mm</a:t>
                      </a:r>
                    </a:p>
                    <a:p>
                      <a:r>
                        <a:rPr lang="en-US" dirty="0" smtClean="0"/>
                        <a:t>140 mm / 1.82 mm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15 %</a:t>
                      </a:r>
                    </a:p>
                    <a:p>
                      <a:pPr algn="ctr"/>
                      <a:r>
                        <a:rPr lang="en-US" dirty="0" smtClean="0"/>
                        <a:t>18.5 %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87.5 %</a:t>
                      </a:r>
                    </a:p>
                    <a:p>
                      <a:pPr algn="ctr"/>
                      <a:r>
                        <a:rPr lang="en-US" dirty="0" smtClean="0"/>
                        <a:t>86.2 %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4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PIT 10402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20.4 mm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mm / 1.806 mm</a:t>
                      </a:r>
                    </a:p>
                    <a:p>
                      <a:r>
                        <a:rPr lang="en-US" dirty="0" smtClean="0"/>
                        <a:t>160</a:t>
                      </a:r>
                      <a:r>
                        <a:rPr lang="en-US" baseline="0" dirty="0" smtClean="0"/>
                        <a:t> mm / 1.806 mm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120 mm / 1.86</a:t>
                      </a:r>
                      <a:r>
                        <a:rPr lang="en-US" baseline="0" dirty="0" smtClean="0"/>
                        <a:t> mm </a:t>
                      </a:r>
                    </a:p>
                    <a:p>
                      <a:r>
                        <a:rPr lang="en-US" dirty="0" smtClean="0"/>
                        <a:t>150 mm / 1.86 mm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14.7%</a:t>
                      </a:r>
                    </a:p>
                    <a:p>
                      <a:pPr algn="ctr"/>
                      <a:r>
                        <a:rPr lang="en-US" dirty="0" smtClean="0"/>
                        <a:t>12.9 %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9.6 %</a:t>
                      </a:r>
                    </a:p>
                    <a:p>
                      <a:pPr algn="ctr"/>
                      <a:r>
                        <a:rPr lang="en-US" dirty="0" smtClean="0"/>
                        <a:t>9.7 %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89.9 %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US" dirty="0" smtClean="0"/>
                        <a:t>88.0 %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US" dirty="0" smtClean="0"/>
                        <a:t>87.3 %</a:t>
                      </a:r>
                    </a:p>
                    <a:p>
                      <a:pPr algn="ctr"/>
                      <a:r>
                        <a:rPr lang="en-US" dirty="0" smtClean="0"/>
                        <a:t>85.8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Summary of the work  carried out to develop </a:t>
            </a:r>
          </a:p>
          <a:p>
            <a:pPr algn="ctr"/>
            <a:r>
              <a:rPr lang="en-US" sz="2800" b="1" dirty="0" smtClean="0"/>
              <a:t>the FRESCA2 cable  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8873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 km of PIT strands used for all the cabling tests performed to develop the cable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288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116632"/>
            <a:ext cx="6768752" cy="77809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different cable cross-section </a:t>
            </a:r>
            <a:b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a mid-thickness of 1.82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\\cern.ch\dfs\Workspaces\d\div_lhc\MMS_SECA\CABLAGE\Câblage Nb3Sn\40 brins\40 x 1 mm\20.85 mm\Run 60A\pas de 120 mm\vue  002 cote sale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068960"/>
            <a:ext cx="2205294" cy="1656184"/>
          </a:xfrm>
          <a:prstGeom prst="rect">
            <a:avLst/>
          </a:prstGeom>
          <a:noFill/>
        </p:spPr>
      </p:pic>
      <p:pic>
        <p:nvPicPr>
          <p:cNvPr id="4" name="Picture 3" descr="\\cern.ch\dfs\Workspaces\d\div_lhc\MMS_SECA\CABLAGE\Câblage Nb3Sn\40 brins\40 x 1 mm\20.85 mm\Run 60A\pas de 120 mm\vue complete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59"/>
            <a:ext cx="6336704" cy="8669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602128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Width of 20.4 mm        Total compaction  89 %       </a:t>
            </a:r>
            <a:endParaRPr lang="en-US" sz="2000" b="1" dirty="0"/>
          </a:p>
        </p:txBody>
      </p:sp>
      <p:pic>
        <p:nvPicPr>
          <p:cNvPr id="6" name="Picture 2" descr="\\cern.ch\dfs\Workspaces\d\div_lhc\MMS_SECA\CABLAGE\Câblage Nb3Sn\40 brins\40 x 1 mm\21_4 mm\Run 68A\pas 120 ep 1_82 mm\vue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43444"/>
            <a:ext cx="6362589" cy="873388"/>
          </a:xfrm>
          <a:prstGeom prst="rect">
            <a:avLst/>
          </a:prstGeom>
          <a:noFill/>
        </p:spPr>
      </p:pic>
      <p:pic>
        <p:nvPicPr>
          <p:cNvPr id="7" name="Picture 3" descr="\\cern.ch\dfs\Workspaces\d\div_lhc\MMS_SECA\CABLAGE\Câblage Nb3Sn\40 brins\40 x 1 mm\21_4 mm\Run 68A\pas 120 ep 1_82 mm\vue 1 50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052736"/>
            <a:ext cx="2205294" cy="16561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407707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Width of 20.9 mm        Total compaction 87.5 % </a:t>
            </a:r>
            <a:endParaRPr lang="en-US" sz="2000" b="1" dirty="0"/>
          </a:p>
        </p:txBody>
      </p:sp>
      <p:pic>
        <p:nvPicPr>
          <p:cNvPr id="9" name="Picture 2" descr="\\cern.ch\dfs\Workspaces\d\div_lhc\MMS_SECA\CABLAGE\Câblage Nb3Sn\40 brins\40 x 1 mm\20_40 mm\Run 67A\120 mm 1_82 mm\vue complete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062270"/>
            <a:ext cx="6480720" cy="887010"/>
          </a:xfrm>
          <a:prstGeom prst="rect">
            <a:avLst/>
          </a:prstGeom>
          <a:noFill/>
        </p:spPr>
      </p:pic>
      <p:pic>
        <p:nvPicPr>
          <p:cNvPr id="10" name="Picture 4" descr="\\cern.ch\dfs\Workspaces\d\div_lhc\MMS_SECA\CABLAGE\Câblage Nb3Sn\40 brins\40 x 1 mm\20_40 mm\Run 67A\120 mm 1_82 mm\vue 3 x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031105"/>
            <a:ext cx="2232248" cy="16764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3568" y="212356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Width of 21.4 mm        Total compaction 85.6 % </a:t>
            </a:r>
            <a:endParaRPr lang="en-US" sz="2000" b="1" dirty="0"/>
          </a:p>
        </p:txBody>
      </p:sp>
      <p:sp>
        <p:nvSpPr>
          <p:cNvPr id="12" name="Oval 11"/>
          <p:cNvSpPr/>
          <p:nvPr/>
        </p:nvSpPr>
        <p:spPr>
          <a:xfrm>
            <a:off x="7308304" y="1124744"/>
            <a:ext cx="936104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08304" y="6093296"/>
            <a:ext cx="936104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260648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 on the cable development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1"/>
                </a:solidFill>
              </a:rPr>
              <a:t>To decrease further the degradation below 10%, the best candidate is the cable with a width of 20.9 mm. A new cabling run was carried out to fabricate a cable with a width of 20.9 mm using PIT strands and playing with the width of the mandrel.</a:t>
            </a:r>
          </a:p>
          <a:p>
            <a:pPr algn="just"/>
            <a:r>
              <a:rPr lang="en-US" sz="2000" dirty="0" smtClean="0"/>
              <a:t>(</a:t>
            </a:r>
            <a:r>
              <a:rPr lang="en-US" dirty="0" smtClean="0"/>
              <a:t>The results obtained recently with the fabrication of a cable with a width of 21.4 mm giving an average degradation of 10.7 %, indicates that such a degradation can also be achieved with a width of 20.9 mm)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12474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With the results obtained up to now, we already have a cable meeting the required critical current at 15 T. Further decrease of the degradation below 10 % will give us more margin.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539552" y="4725144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Decision was taken to fix the width of the cable for the FRESCA2 magnet to 20.9 mm </a:t>
            </a:r>
            <a:r>
              <a:rPr lang="en-US" sz="2000" dirty="0" smtClean="0"/>
              <a:t>and to continue the development of the cable to reduce the degradation by trying in particular to increase the cable mid-thickness.</a:t>
            </a:r>
          </a:p>
          <a:p>
            <a:r>
              <a:rPr lang="en-US" sz="2000" dirty="0" smtClean="0"/>
              <a:t>The development of the FRESCA2 cable will also continue with the fabrication of a cable with the RRP strand.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557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Material Properties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656184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smtClean="0"/>
              <a:t>Experimental material data provided by </a:t>
            </a:r>
            <a:r>
              <a:rPr lang="en-GB" sz="2400" dirty="0"/>
              <a:t>C</a:t>
            </a:r>
            <a:r>
              <a:rPr lang="en-GB" sz="2400" dirty="0" smtClean="0"/>
              <a:t>. </a:t>
            </a:r>
            <a:r>
              <a:rPr lang="en-GB" sz="2400" dirty="0" err="1" smtClean="0"/>
              <a:t>Scheuelein’s</a:t>
            </a:r>
            <a:r>
              <a:rPr lang="en-GB" sz="2400" dirty="0" smtClean="0"/>
              <a:t> tensile tests</a:t>
            </a:r>
          </a:p>
          <a:p>
            <a:r>
              <a:rPr lang="en-GB" sz="2400" dirty="0" err="1" smtClean="0"/>
              <a:t>Multilinear</a:t>
            </a:r>
            <a:r>
              <a:rPr lang="en-GB" sz="2400" dirty="0" smtClean="0"/>
              <a:t> Isotropic Hardening (MISO) material curves extrapolated to high strains</a:t>
            </a:r>
          </a:p>
          <a:p>
            <a:r>
              <a:rPr lang="en-GB" sz="2400" dirty="0" smtClean="0"/>
              <a:t>Replace </a:t>
            </a:r>
            <a:r>
              <a:rPr lang="en-GB" sz="2400" dirty="0"/>
              <a:t>former Bilinear (BISO) material curves </a:t>
            </a:r>
            <a:r>
              <a:rPr lang="en-GB" sz="2400" dirty="0" smtClean="0"/>
              <a:t>with actual material data</a:t>
            </a:r>
          </a:p>
          <a:p>
            <a:r>
              <a:rPr lang="en-GB" sz="2400" dirty="0" smtClean="0"/>
              <a:t>This approach not straightforward, never used before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1162"/>
            <a:ext cx="4032447" cy="301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79" y="3285666"/>
            <a:ext cx="4032085" cy="300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331025"/>
            <a:ext cx="3754760" cy="69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/>
              <a:t>E</a:t>
            </a:r>
            <a:r>
              <a:rPr lang="en-GB" sz="2000" baseline="-25000" dirty="0" err="1" smtClean="0"/>
              <a:t>Cu</a:t>
            </a:r>
            <a:r>
              <a:rPr lang="en-GB" sz="2000" dirty="0" smtClean="0"/>
              <a:t> = 128 </a:t>
            </a:r>
            <a:r>
              <a:rPr lang="en-GB" sz="2000" dirty="0" err="1" smtClean="0"/>
              <a:t>GPa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7846" y="6331025"/>
            <a:ext cx="3754760" cy="69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/>
              <a:t>E</a:t>
            </a:r>
            <a:r>
              <a:rPr lang="en-GB" sz="2000" baseline="-25000" dirty="0" err="1" smtClean="0"/>
              <a:t>Nb</a:t>
            </a:r>
            <a:r>
              <a:rPr lang="en-GB" sz="2000" dirty="0" smtClean="0"/>
              <a:t> = 110 </a:t>
            </a:r>
            <a:r>
              <a:rPr lang="en-GB" sz="2000" dirty="0" err="1" smtClean="0"/>
              <a:t>GPa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0B5-E30E-49FA-B9BC-3F7B70A68DA0}" type="slidenum">
              <a:rPr lang="en-US" smtClean="0"/>
              <a:t>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5520" y="92075"/>
            <a:ext cx="5779665" cy="564295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000090"/>
                </a:solidFill>
              </a:rPr>
              <a:t>By courtesy of Ph. Mallon, L. </a:t>
            </a:r>
            <a:r>
              <a:rPr lang="en-US" sz="2000" dirty="0" err="1" smtClean="0">
                <a:solidFill>
                  <a:srgbClr val="000090"/>
                </a:solidFill>
              </a:rPr>
              <a:t>Chiesa</a:t>
            </a:r>
            <a:r>
              <a:rPr lang="en-US" sz="2000" dirty="0" smtClean="0">
                <a:solidFill>
                  <a:srgbClr val="000090"/>
                </a:solidFill>
              </a:rPr>
              <a:t>, Tufts University and B. </a:t>
            </a:r>
            <a:r>
              <a:rPr lang="en-US" sz="2000" dirty="0" err="1" smtClean="0">
                <a:solidFill>
                  <a:srgbClr val="000090"/>
                </a:solidFill>
              </a:rPr>
              <a:t>Bordini</a:t>
            </a:r>
            <a:r>
              <a:rPr lang="en-US" sz="2000" dirty="0" smtClean="0">
                <a:solidFill>
                  <a:srgbClr val="000090"/>
                </a:solidFill>
              </a:rPr>
              <a:t>, CERN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8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Baseline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2808311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Strand diameter: 1.0 mm</a:t>
            </a:r>
          </a:p>
          <a:p>
            <a:r>
              <a:rPr lang="en-GB" sz="2800" dirty="0" smtClean="0"/>
              <a:t>8.9 µm sub-element spacing</a:t>
            </a:r>
          </a:p>
          <a:p>
            <a:r>
              <a:rPr lang="en-GB" sz="2800" dirty="0" smtClean="0"/>
              <a:t>Sub-element width</a:t>
            </a:r>
          </a:p>
          <a:p>
            <a:pPr lvl="1"/>
            <a:r>
              <a:rPr lang="en-GB" sz="2400" dirty="0" smtClean="0"/>
              <a:t>45 µm sub-element width (hex)</a:t>
            </a:r>
          </a:p>
          <a:p>
            <a:pPr lvl="1"/>
            <a:r>
              <a:rPr lang="en-GB" sz="2400" dirty="0" smtClean="0"/>
              <a:t>47.6 µm sub-element dia. (circular)</a:t>
            </a:r>
          </a:p>
          <a:p>
            <a:pPr lvl="1"/>
            <a:r>
              <a:rPr lang="en-GB" sz="2400" dirty="0" smtClean="0"/>
              <a:t>Areas kept constant between the two to maintain </a:t>
            </a:r>
            <a:r>
              <a:rPr lang="en-GB" sz="2400" dirty="0" err="1" smtClean="0"/>
              <a:t>Cu:non-Cu</a:t>
            </a:r>
            <a:endParaRPr lang="en-GB" sz="2400" dirty="0" smtClean="0"/>
          </a:p>
          <a:p>
            <a:r>
              <a:rPr lang="en-GB" sz="2800" dirty="0" err="1" smtClean="0"/>
              <a:t>Cu:non-Cu</a:t>
            </a:r>
            <a:r>
              <a:rPr lang="en-GB" sz="2800" dirty="0" smtClean="0"/>
              <a:t> ratio: 1.30 for both shapes</a:t>
            </a:r>
          </a:p>
          <a:p>
            <a:endParaRPr lang="en-US" sz="28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3096"/>
            <a:ext cx="7718370" cy="22287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0B5-E30E-49FA-B9BC-3F7B70A68DA0}" type="slidenum">
              <a:rPr lang="en-US" smtClean="0"/>
              <a:t>24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5520" y="92075"/>
            <a:ext cx="5779665" cy="564295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000090"/>
                </a:solidFill>
              </a:rPr>
              <a:t>By courtesy of Ph. Mallon, L. </a:t>
            </a:r>
            <a:r>
              <a:rPr lang="en-US" sz="2000" dirty="0" err="1" smtClean="0">
                <a:solidFill>
                  <a:srgbClr val="000090"/>
                </a:solidFill>
              </a:rPr>
              <a:t>Chiesa</a:t>
            </a:r>
            <a:r>
              <a:rPr lang="en-US" sz="2000" dirty="0" smtClean="0">
                <a:solidFill>
                  <a:srgbClr val="000090"/>
                </a:solidFill>
              </a:rPr>
              <a:t>, Tufts University and B. </a:t>
            </a:r>
            <a:r>
              <a:rPr lang="en-US" sz="2000" dirty="0" err="1" smtClean="0">
                <a:solidFill>
                  <a:srgbClr val="000090"/>
                </a:solidFill>
              </a:rPr>
              <a:t>Bordini</a:t>
            </a:r>
            <a:r>
              <a:rPr lang="en-US" sz="2000" dirty="0" smtClean="0">
                <a:solidFill>
                  <a:srgbClr val="000090"/>
                </a:solidFill>
              </a:rPr>
              <a:t>, CERN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8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Preliminary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Deformed results</a:t>
            </a:r>
          </a:p>
          <a:p>
            <a:pPr lvl="1"/>
            <a:r>
              <a:rPr lang="en-GB" sz="2400" dirty="0" smtClean="0"/>
              <a:t>Circular models experience no sub-element merging</a:t>
            </a:r>
          </a:p>
          <a:p>
            <a:pPr lvl="1"/>
            <a:r>
              <a:rPr lang="en-GB" sz="2400" dirty="0" smtClean="0"/>
              <a:t>Lower spacing yields thinner </a:t>
            </a:r>
            <a:r>
              <a:rPr lang="en-GB" sz="2400" dirty="0" err="1" smtClean="0"/>
              <a:t>Nb</a:t>
            </a:r>
            <a:r>
              <a:rPr lang="en-GB" sz="2400" dirty="0" smtClean="0"/>
              <a:t> layers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03" y="1085544"/>
            <a:ext cx="2894176" cy="169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03" y="2996952"/>
            <a:ext cx="2884133" cy="168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2894176" cy="169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0B5-E30E-49FA-B9BC-3F7B70A68DA0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0152" y="273980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Spacing factor 1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46333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Spacing factor 2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659735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Spacing factor 3</a:t>
            </a:r>
            <a:endParaRPr lang="en-US" sz="1400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5520" y="92075"/>
            <a:ext cx="5779665" cy="564295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000090"/>
                </a:solidFill>
              </a:rPr>
              <a:t>By courtesy of Ph. Mallon, L. </a:t>
            </a:r>
            <a:r>
              <a:rPr lang="en-US" sz="2000" dirty="0" err="1" smtClean="0">
                <a:solidFill>
                  <a:srgbClr val="000090"/>
                </a:solidFill>
              </a:rPr>
              <a:t>Chiesa</a:t>
            </a:r>
            <a:r>
              <a:rPr lang="en-US" sz="2000" dirty="0" smtClean="0">
                <a:solidFill>
                  <a:srgbClr val="000090"/>
                </a:solidFill>
              </a:rPr>
              <a:t>, Tufts University and B. </a:t>
            </a:r>
            <a:r>
              <a:rPr lang="en-US" sz="2000" dirty="0" err="1" smtClean="0">
                <a:solidFill>
                  <a:srgbClr val="000090"/>
                </a:solidFill>
              </a:rPr>
              <a:t>Bordini</a:t>
            </a:r>
            <a:r>
              <a:rPr lang="en-US" sz="2000" dirty="0" smtClean="0">
                <a:solidFill>
                  <a:srgbClr val="000090"/>
                </a:solidFill>
              </a:rPr>
              <a:t>, CERN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9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Preliminary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412776"/>
            <a:ext cx="5112568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Deformed results</a:t>
            </a:r>
          </a:p>
          <a:p>
            <a:pPr lvl="1"/>
            <a:r>
              <a:rPr lang="en-GB" sz="2400" dirty="0" smtClean="0"/>
              <a:t>Hexagonal models experience sub-element merging for spacing factor 2 and below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894176" cy="169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5" y="3029760"/>
            <a:ext cx="2894176" cy="169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5" y="4979052"/>
            <a:ext cx="2894176" cy="169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ANSYS\192 Hex\192_Hex_UR_PE_SF1\192_Hex_UR_PE_SF1_PLDISP_3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83470"/>
            <a:ext cx="4242887" cy="31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0B5-E30E-49FA-B9BC-3F7B70A68DA0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4008" y="649886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Spacing factor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276118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Spacing factor 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464904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Spacing factor 2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658984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Spacing factor 3</a:t>
            </a:r>
            <a:endParaRPr lang="en-US" sz="1400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5520" y="92075"/>
            <a:ext cx="5779665" cy="564295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000090"/>
                </a:solidFill>
              </a:rPr>
              <a:t>By courtesy of Ph. Mallon, L. </a:t>
            </a:r>
            <a:r>
              <a:rPr lang="en-US" sz="2000" dirty="0" err="1" smtClean="0">
                <a:solidFill>
                  <a:srgbClr val="000090"/>
                </a:solidFill>
              </a:rPr>
              <a:t>Chiesa</a:t>
            </a:r>
            <a:r>
              <a:rPr lang="en-US" sz="2000" dirty="0" smtClean="0">
                <a:solidFill>
                  <a:srgbClr val="000090"/>
                </a:solidFill>
              </a:rPr>
              <a:t>, Tufts University and B. </a:t>
            </a:r>
            <a:r>
              <a:rPr lang="en-US" sz="2000" dirty="0" err="1" smtClean="0">
                <a:solidFill>
                  <a:srgbClr val="000090"/>
                </a:solidFill>
              </a:rPr>
              <a:t>Bordini</a:t>
            </a:r>
            <a:r>
              <a:rPr lang="en-US" sz="2000" dirty="0" smtClean="0">
                <a:solidFill>
                  <a:srgbClr val="000090"/>
                </a:solidFill>
              </a:rPr>
              <a:t>, CERN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9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NED program results – 1/3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1412776"/>
            <a:ext cx="309634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Jc</a:t>
            </a:r>
            <a:r>
              <a:rPr lang="en-US" dirty="0" smtClean="0"/>
              <a:t> of PIT wire produced within the scope of the NED R&amp;D</a:t>
            </a:r>
          </a:p>
          <a:p>
            <a:endParaRPr lang="en-US" dirty="0"/>
          </a:p>
          <a:p>
            <a:r>
              <a:rPr lang="en-US" dirty="0" smtClean="0"/>
              <a:t>Best performance was achieved optimizing the heat treatment for low plateau temperature (625 °C) and long times (320 </a:t>
            </a:r>
            <a:r>
              <a:rPr lang="en-US" dirty="0" err="1" smtClean="0"/>
              <a:t>hrs</a:t>
            </a:r>
            <a:r>
              <a:rPr lang="en-US" dirty="0" smtClean="0"/>
              <a:t>) – fine grains</a:t>
            </a:r>
          </a:p>
          <a:p>
            <a:endParaRPr lang="en-US" dirty="0"/>
          </a:p>
          <a:p>
            <a:r>
              <a:rPr lang="en-US" dirty="0" smtClean="0"/>
              <a:t>The production has gone through a technology transfer process clearly visible in the measured performance </a:t>
            </a:r>
          </a:p>
          <a:p>
            <a:endParaRPr lang="en-US" dirty="0"/>
          </a:p>
          <a:p>
            <a:r>
              <a:rPr lang="en-US" dirty="0" smtClean="0"/>
              <a:t>Clear improvement with present stable manufacturing conditions</a:t>
            </a:r>
            <a:endParaRPr lang="en-US" dirty="0"/>
          </a:p>
        </p:txBody>
      </p:sp>
      <p:pic>
        <p:nvPicPr>
          <p:cNvPr id="4" name="Picture 3" descr="Screen shot 2012-05-03 at 12.19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" y="1829710"/>
            <a:ext cx="5608866" cy="42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3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NED </a:t>
            </a:r>
            <a:r>
              <a:rPr lang="en-US" dirty="0" smtClean="0"/>
              <a:t>program results – 2/3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1409386"/>
            <a:ext cx="316835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 RRR values at the beginning of the R&amp;D, much degraded at later times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Optimization of </a:t>
            </a:r>
            <a:r>
              <a:rPr lang="en-US" b="1" dirty="0" err="1" smtClean="0">
                <a:solidFill>
                  <a:srgbClr val="FF0000"/>
                </a:solidFill>
              </a:rPr>
              <a:t>Jc</a:t>
            </a:r>
            <a:r>
              <a:rPr lang="en-US" b="1" dirty="0" smtClean="0">
                <a:solidFill>
                  <a:srgbClr val="FF0000"/>
                </a:solidFill>
              </a:rPr>
              <a:t> leads to a marked decrease of RRR</a:t>
            </a:r>
          </a:p>
          <a:p>
            <a:endParaRPr lang="en-US" dirty="0"/>
          </a:p>
          <a:p>
            <a:r>
              <a:rPr lang="en-US" dirty="0" smtClean="0"/>
              <a:t>This has been traced to the presence of </a:t>
            </a:r>
            <a:r>
              <a:rPr lang="en-US" i="1" dirty="0" smtClean="0"/>
              <a:t>hot-spots</a:t>
            </a:r>
            <a:r>
              <a:rPr lang="en-US" dirty="0" smtClean="0"/>
              <a:t> in the strand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1-10-03 at 10.2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06" y="4293096"/>
            <a:ext cx="2818656" cy="2129113"/>
          </a:xfrm>
          <a:prstGeom prst="rect">
            <a:avLst/>
          </a:prstGeom>
        </p:spPr>
      </p:pic>
      <p:pic>
        <p:nvPicPr>
          <p:cNvPr id="3" name="Picture 2" descr="Screen shot 2012-05-03 at 12.19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1777"/>
            <a:ext cx="5177185" cy="40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5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NED </a:t>
            </a:r>
            <a:r>
              <a:rPr lang="en-US" dirty="0" smtClean="0"/>
              <a:t>program results – 3/3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005064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Modified strand architecture to improve the use of the </a:t>
            </a:r>
            <a:r>
              <a:rPr lang="en-US" sz="2800" i="1" dirty="0" smtClean="0"/>
              <a:t>real estate</a:t>
            </a:r>
            <a:r>
              <a:rPr lang="en-US" sz="2800" dirty="0" smtClean="0"/>
              <a:t>, and increase the optimization margin for J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 at acceptable RRR</a:t>
            </a:r>
            <a:endParaRPr lang="en-US" sz="28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For any given strand architecture based on react-able barriers there is an intrinsic limit in the maximum RRR achievable</a:t>
            </a:r>
          </a:p>
        </p:txBody>
      </p:sp>
      <p:pic>
        <p:nvPicPr>
          <p:cNvPr id="4" name="Picture 3" descr="Screen shot 2011-10-03 at 10.2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1340769"/>
            <a:ext cx="751596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0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lengths and total length</a:t>
            </a:r>
            <a:endParaRPr lang="en-US" dirty="0"/>
          </a:p>
        </p:txBody>
      </p:sp>
      <p:pic>
        <p:nvPicPr>
          <p:cNvPr id="4" name="Picture 3" descr="Screen shot 2012-05-03 at 7.3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" y="1417638"/>
            <a:ext cx="5821949" cy="4689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1552075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billets were small size (about 10 kg) R&amp;D, total length 1 km</a:t>
            </a:r>
          </a:p>
          <a:p>
            <a:endParaRPr lang="en-US" dirty="0"/>
          </a:p>
          <a:p>
            <a:r>
              <a:rPr lang="en-US" dirty="0" smtClean="0"/>
              <a:t>Billets B230 to 10401 comprise a complete transfer of technology from SMI to EAS, scale up and initial production ramp-up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Typical length &lt; 1 km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Total material delivered 17 km</a:t>
            </a:r>
          </a:p>
        </p:txBody>
      </p:sp>
    </p:spTree>
    <p:extLst>
      <p:ext uri="{BB962C8B-B14F-4D97-AF65-F5344CB8AC3E}">
        <p14:creationId xmlns:p14="http://schemas.microsoft.com/office/powerpoint/2010/main" val="337075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37" name="Rectangle 6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NED – HFM strands</a:t>
            </a:r>
            <a:endParaRPr lang="en-US" dirty="0"/>
          </a:p>
        </p:txBody>
      </p:sp>
      <p:pic>
        <p:nvPicPr>
          <p:cNvPr id="3" name="Picture 2" descr="Round Su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72" y="1191019"/>
            <a:ext cx="4394404" cy="32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398946"/>
            <a:ext cx="3892562" cy="2425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Strand diameter: 1.0 mm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Cu:non-Cu</a:t>
            </a:r>
            <a:r>
              <a:rPr lang="en-US" sz="2400" dirty="0" smtClean="0"/>
              <a:t>: 1.25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Filament diameter: 58  </a:t>
            </a:r>
            <a:r>
              <a:rPr lang="en-US" sz="2400" dirty="0" smtClean="0">
                <a:latin typeface="Symbol" charset="0"/>
                <a:sym typeface="Symbol" charset="0"/>
              </a:rPr>
              <a:t></a:t>
            </a:r>
            <a:r>
              <a:rPr lang="en-US" sz="2400" dirty="0" smtClean="0"/>
              <a:t>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Number of filaments: 132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J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(15 T. 4.2 K) &gt; 1575 A/mm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RRR &gt; 150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UL &gt; 400 m … 800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4398946"/>
            <a:ext cx="3825086" cy="2425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Strand diameter: 1.0 mm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Cu:non-Cu</a:t>
            </a:r>
            <a:r>
              <a:rPr lang="en-US" sz="2400" dirty="0" smtClean="0"/>
              <a:t>: 1.25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Filament diameter: 48  </a:t>
            </a:r>
            <a:r>
              <a:rPr lang="en-US" sz="2400" dirty="0" smtClean="0">
                <a:latin typeface="Symbol" charset="0"/>
                <a:sym typeface="Symbol" charset="0"/>
              </a:rPr>
              <a:t></a:t>
            </a:r>
            <a:r>
              <a:rPr lang="en-US" sz="2400" dirty="0" smtClean="0"/>
              <a:t>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Number of filaments: 192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J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(15 T. 4.2 K) &gt; 1350 A/mm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RRR &gt; 150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UL &gt; 400 m … 800 m</a:t>
            </a:r>
          </a:p>
        </p:txBody>
      </p:sp>
      <p:pic>
        <p:nvPicPr>
          <p:cNvPr id="6" name="Picture 5" descr="Screen shot 2012-05-03 at 12.36.42 AM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8929" l="734" r="99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21"/>
          <a:stretch/>
        </p:blipFill>
        <p:spPr>
          <a:xfrm>
            <a:off x="663556" y="1204674"/>
            <a:ext cx="3331969" cy="3248345"/>
          </a:xfrm>
          <a:prstGeom prst="rect">
            <a:avLst/>
          </a:prstGeom>
        </p:spPr>
      </p:pic>
      <p:pic>
        <p:nvPicPr>
          <p:cNvPr id="13" name="Picture 12" descr="bruker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75" y="980288"/>
            <a:ext cx="1131852" cy="641382"/>
          </a:xfrm>
          <a:prstGeom prst="rect">
            <a:avLst/>
          </a:prstGeom>
        </p:spPr>
      </p:pic>
      <p:pic>
        <p:nvPicPr>
          <p:cNvPr id="14" name="Picture 13" descr="Screen shot 2012-05-03 at 1.27.5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" y="1054414"/>
            <a:ext cx="1368359" cy="4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4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Main characteristics of the FRESCA2 strand</a:t>
            </a:r>
            <a:endParaRPr lang="en-US" sz="3200" dirty="0"/>
          </a:p>
        </p:txBody>
      </p:sp>
      <p:graphicFrame>
        <p:nvGraphicFramePr>
          <p:cNvPr id="5" name="Group 74"/>
          <p:cNvGraphicFramePr>
            <a:graphicFrameLocks noGrp="1"/>
          </p:cNvGraphicFramePr>
          <p:nvPr/>
        </p:nvGraphicFramePr>
        <p:xfrm>
          <a:off x="539552" y="1124744"/>
          <a:ext cx="8352928" cy="5142040"/>
        </p:xfrm>
        <a:graphic>
          <a:graphicData uri="http://schemas.openxmlformats.org/drawingml/2006/table">
            <a:tbl>
              <a:tblPr/>
              <a:tblGrid>
                <a:gridCol w="2520280"/>
                <a:gridCol w="936104"/>
                <a:gridCol w="1872208"/>
                <a:gridCol w="1440160"/>
                <a:gridCol w="1584176"/>
              </a:tblGrid>
              <a:tr h="35242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FRESCA2 specification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Strand diameter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Strand layout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 filaments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132/169 stack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Sub-element diameter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&lt;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Copper to non-Copper volume ratio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1.25 +/- 0.1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1.25 +/- 0.1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 +/- 0.1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(12 T, 4.2 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(A/mm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3100</a:t>
                      </a:r>
                      <a:endParaRPr lang="en-US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(15 T, 4.2 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(A/mm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1575</a:t>
                      </a:r>
                      <a:endParaRPr lang="en-US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n-value @15 T and 4.2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Ok,    n &gt; 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Ok,   n &gt;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RRR (after full reaction)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Pilot order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 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Piece length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Pilot order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 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m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(target 400 )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800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12D3-7AB1-4770-9D4C-BF80814A5DE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 OBERLI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0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124744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13 km  </a:t>
            </a:r>
            <a:r>
              <a:rPr lang="en-US" sz="2400" dirty="0" smtClean="0"/>
              <a:t>of PIT strand ordered by CERN in March 2010.</a:t>
            </a:r>
          </a:p>
          <a:p>
            <a:r>
              <a:rPr lang="en-US" sz="2000" dirty="0" smtClean="0"/>
              <a:t>           </a:t>
            </a:r>
            <a:r>
              <a:rPr lang="en-US" dirty="0" smtClean="0"/>
              <a:t>used for the cable development work and for the fabrication of the SMC cable.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30 km </a:t>
            </a:r>
            <a:r>
              <a:rPr lang="en-US" sz="2400" dirty="0" smtClean="0"/>
              <a:t>of PIT strand ordered by CEA and CERN to </a:t>
            </a:r>
            <a:r>
              <a:rPr lang="en-US" sz="2400" dirty="0" err="1" smtClean="0"/>
              <a:t>Bruker</a:t>
            </a:r>
            <a:r>
              <a:rPr lang="en-US" sz="2400" dirty="0" smtClean="0"/>
              <a:t>-EAS.</a:t>
            </a:r>
          </a:p>
          <a:p>
            <a:r>
              <a:rPr lang="en-US" sz="2000" dirty="0" smtClean="0"/>
              <a:t>           delivered and available for the fabrication of the first unit lengths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ym typeface="Wingdings" pitchFamily="2" charset="2"/>
              </a:rPr>
              <a:t>25 km </a:t>
            </a:r>
            <a:r>
              <a:rPr lang="en-US" sz="2400" dirty="0" smtClean="0">
                <a:sym typeface="Wingdings" pitchFamily="2" charset="2"/>
              </a:rPr>
              <a:t>of RRP strand ordered by CEA and CERN to OST.</a:t>
            </a:r>
          </a:p>
          <a:p>
            <a:r>
              <a:rPr lang="en-US" sz="2000" dirty="0" smtClean="0">
                <a:sym typeface="Wingdings" pitchFamily="2" charset="2"/>
              </a:rPr>
              <a:t>           10 km will be received beginning of May and the remaining quantity </a:t>
            </a:r>
          </a:p>
          <a:p>
            <a:r>
              <a:rPr lang="en-US" sz="2000" dirty="0" smtClean="0">
                <a:sym typeface="Wingdings" pitchFamily="2" charset="2"/>
              </a:rPr>
              <a:t>           is expected to be delivered in June 2012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ym typeface="Wingdings" pitchFamily="2" charset="2"/>
              </a:rPr>
              <a:t>An option for 10 km </a:t>
            </a:r>
            <a:r>
              <a:rPr lang="en-US" sz="2400" dirty="0" smtClean="0">
                <a:sym typeface="Wingdings" pitchFamily="2" charset="2"/>
              </a:rPr>
              <a:t>of RRP strand will be taken by CEA as the performances of the RRP strand fabricated for CERN are quite good.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ym typeface="Wingdings" pitchFamily="2" charset="2"/>
              </a:rPr>
              <a:t>40 km </a:t>
            </a:r>
            <a:r>
              <a:rPr lang="en-US" sz="2400" dirty="0" smtClean="0">
                <a:sym typeface="Wingdings" pitchFamily="2" charset="2"/>
              </a:rPr>
              <a:t>of strand will be ordered by CEA in April 2012.</a:t>
            </a:r>
            <a:r>
              <a:rPr lang="en-US" dirty="0" smtClean="0">
                <a:sym typeface="Wingdings" pitchFamily="2" charset="2"/>
              </a:rPr>
              <a:t>        </a:t>
            </a:r>
            <a:endParaRPr lang="en-US" sz="2000" dirty="0" smtClean="0">
              <a:sym typeface="Wingdings" pitchFamily="2" charset="2"/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sym typeface="Wingdings" pitchFamily="2" charset="2"/>
              </a:rPr>
              <a:t>45 km </a:t>
            </a:r>
            <a:r>
              <a:rPr lang="en-US" sz="2400" dirty="0" smtClean="0">
                <a:sym typeface="Wingdings" pitchFamily="2" charset="2"/>
              </a:rPr>
              <a:t>of strand to be ordered by CERN in November 2012.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Nb</a:t>
            </a:r>
            <a:r>
              <a:rPr lang="en-US" sz="3600" b="1" baseline="-25000" dirty="0" smtClean="0">
                <a:solidFill>
                  <a:schemeClr val="accent1"/>
                </a:solidFill>
              </a:rPr>
              <a:t>3</a:t>
            </a:r>
            <a:r>
              <a:rPr lang="en-US" sz="3600" b="1" dirty="0" smtClean="0">
                <a:solidFill>
                  <a:schemeClr val="accent1"/>
                </a:solidFill>
              </a:rPr>
              <a:t>Sn  Strand  Procurement  Status  </a:t>
            </a:r>
            <a:r>
              <a:rPr lang="en-US" sz="2800" b="1" dirty="0" smtClean="0">
                <a:solidFill>
                  <a:schemeClr val="accent1"/>
                </a:solidFill>
              </a:rPr>
              <a:t>1/2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1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2198</Words>
  <Application>Microsoft Macintosh PowerPoint</Application>
  <PresentationFormat>On-screen Show (4:3)</PresentationFormat>
  <Paragraphs>409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EU Nb3Sn conductor R&amp;D</vt:lpstr>
      <vt:lpstr>NED - PIT strand</vt:lpstr>
      <vt:lpstr>NED program results – 1/3</vt:lpstr>
      <vt:lpstr>NED program results – 2/3</vt:lpstr>
      <vt:lpstr>NED program results – 3/3</vt:lpstr>
      <vt:lpstr>Unit lengths and total length</vt:lpstr>
      <vt:lpstr>Beyond NED – HFM strands</vt:lpstr>
      <vt:lpstr>Main characteristics of the FRESCA2 strand</vt:lpstr>
      <vt:lpstr>PowerPoint Presentation</vt:lpstr>
      <vt:lpstr>HFM program results – 1/2</vt:lpstr>
      <vt:lpstr>HFM program results – 2/2</vt:lpstr>
      <vt:lpstr>Unit lengths and total length</vt:lpstr>
      <vt:lpstr>Magnetization</vt:lpstr>
      <vt:lpstr>DS-11 T project</vt:lpstr>
      <vt:lpstr>Pushing further</vt:lpstr>
      <vt:lpstr>Procurement strategy (August 2010)</vt:lpstr>
      <vt:lpstr>Procurement strategy (September 2011)</vt:lpstr>
      <vt:lpstr>Procurement strategy (April 2012 – approximate lengths)</vt:lpstr>
      <vt:lpstr>PowerPoint Presentation</vt:lpstr>
      <vt:lpstr>PowerPoint Presentation</vt:lpstr>
      <vt:lpstr>PowerPoint Presentation</vt:lpstr>
      <vt:lpstr>PowerPoint Presentation</vt:lpstr>
      <vt:lpstr>Material Properties</vt:lpstr>
      <vt:lpstr>Baseline Model</vt:lpstr>
      <vt:lpstr>Preliminary Results</vt:lpstr>
      <vt:lpstr>Preliminary Results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Bottura</dc:creator>
  <cp:lastModifiedBy>Luca Bottura</cp:lastModifiedBy>
  <cp:revision>19</cp:revision>
  <dcterms:created xsi:type="dcterms:W3CDTF">2012-05-02T21:57:01Z</dcterms:created>
  <dcterms:modified xsi:type="dcterms:W3CDTF">2012-05-07T15:03:04Z</dcterms:modified>
</cp:coreProperties>
</file>