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7" r:id="rId3"/>
    <p:sldId id="259" r:id="rId4"/>
    <p:sldId id="274" r:id="rId5"/>
    <p:sldId id="260" r:id="rId6"/>
    <p:sldId id="261" r:id="rId7"/>
    <p:sldId id="262" r:id="rId8"/>
    <p:sldId id="263" r:id="rId9"/>
    <p:sldId id="275" r:id="rId10"/>
    <p:sldId id="265" r:id="rId11"/>
    <p:sldId id="268" r:id="rId12"/>
    <p:sldId id="266" r:id="rId13"/>
    <p:sldId id="276" r:id="rId14"/>
    <p:sldId id="278" r:id="rId15"/>
    <p:sldId id="292" r:id="rId16"/>
    <p:sldId id="290" r:id="rId17"/>
    <p:sldId id="291" r:id="rId18"/>
    <p:sldId id="284" r:id="rId19"/>
    <p:sldId id="286" r:id="rId20"/>
    <p:sldId id="287" r:id="rId21"/>
    <p:sldId id="288" r:id="rId22"/>
    <p:sldId id="28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00"/>
    <a:srgbClr val="0000FF"/>
    <a:srgbClr val="17375E"/>
    <a:srgbClr val="23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3A5E-E2EB-4181-A7F8-096CBC8D45C1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A2B7-1556-42A0-841D-C640BF425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6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16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20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val 18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8061089" y="152400"/>
            <a:ext cx="1006711" cy="624840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05/09/2012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CM18 - 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Collaboration Meeting 18</a:t>
            </a:r>
          </a:p>
          <a:p>
            <a:r>
              <a:rPr lang="en-US" dirty="0" smtClean="0"/>
              <a:t>May 7</a:t>
            </a:r>
            <a:r>
              <a:rPr lang="en-US" baseline="30000" dirty="0" smtClean="0"/>
              <a:t>th</a:t>
            </a:r>
            <a:r>
              <a:rPr lang="en-US" dirty="0" smtClean="0"/>
              <a:t> to 9</a:t>
            </a:r>
            <a:r>
              <a:rPr lang="en-US" baseline="30000" dirty="0" smtClean="0"/>
              <a:t>th</a:t>
            </a:r>
            <a:r>
              <a:rPr lang="en-US" dirty="0" smtClean="0"/>
              <a:t> 2012, FNAL</a:t>
            </a:r>
          </a:p>
          <a:p>
            <a:r>
              <a:rPr lang="en-US" dirty="0" smtClean="0"/>
              <a:t>Helene Felice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LQ mechanical performances</a:t>
            </a:r>
            <a:br>
              <a:rPr lang="en-US" dirty="0" smtClean="0"/>
            </a:br>
            <a:r>
              <a:rPr lang="en-US" dirty="0" smtClean="0"/>
              <a:t>Status and 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LQS02 loading conditions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179" y="971717"/>
            <a:ext cx="6946021" cy="5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3048000" cy="221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LQS01a Gradient preload: 230-240 T/m</a:t>
            </a:r>
            <a:endParaRPr lang="en-US" sz="1200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LQS01b Gradient preload: 260-270T/m</a:t>
            </a:r>
          </a:p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LQS02 Gradient preload: 260-270 T/m</a:t>
            </a:r>
            <a:endParaRPr lang="en-US" sz="1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7520" y="4617720"/>
            <a:ext cx="3048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77840" y="5404104"/>
            <a:ext cx="3048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97200" y="5008880"/>
            <a:ext cx="3048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5867400"/>
            <a:ext cx="3048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6400" y="1981200"/>
            <a:ext cx="3048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37840" y="3474720"/>
            <a:ext cx="3048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LQS02 Mechanical performance</a:t>
            </a:r>
            <a:br>
              <a:rPr lang="en-US" dirty="0" smtClean="0"/>
            </a:br>
            <a:r>
              <a:rPr lang="en-US" dirty="0" smtClean="0"/>
              <a:t>Cool-down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200" y="1219200"/>
            <a:ext cx="3352800" cy="4648200"/>
            <a:chOff x="76200" y="1219200"/>
            <a:chExt cx="3352800" cy="4648200"/>
          </a:xfrm>
        </p:grpSpPr>
        <p:pic>
          <p:nvPicPr>
            <p:cNvPr id="6146" name="Picture 2" descr="F:\PFerracin-x96\D-drive\Data (D)\LARP\LQ\LQS02\Strain_gauges\LQS02a\LQS02a_cool-down\Plot\Shell_T_strain_datapoint.png"/>
            <p:cNvPicPr>
              <a:picLocks noChangeAspect="1" noChangeArrowheads="1"/>
            </p:cNvPicPr>
            <p:nvPr/>
          </p:nvPicPr>
          <p:blipFill>
            <a:blip r:embed="rId2" cstate="print"/>
            <a:srcRect t="13074" b="4127"/>
            <a:stretch>
              <a:fillRect/>
            </a:stretch>
          </p:blipFill>
          <p:spPr bwMode="auto">
            <a:xfrm>
              <a:off x="152400" y="3962400"/>
              <a:ext cx="2858346" cy="1828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6200" y="1981200"/>
              <a:ext cx="3352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aseline="-25000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at 4.3 K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average:  </a:t>
              </a:r>
              <a:r>
                <a:rPr lang="en-US" dirty="0" smtClean="0">
                  <a:solidFill>
                    <a:srgbClr val="FF0000"/>
                  </a:solidFill>
                </a:rPr>
                <a:t>+183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9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average:  </a:t>
              </a:r>
              <a:r>
                <a:rPr lang="en-US" dirty="0" smtClean="0">
                  <a:solidFill>
                    <a:srgbClr val="FF0000"/>
                  </a:solidFill>
                </a:rPr>
                <a:t>+1960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119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4.3 K target 3D/2D: 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        + 183/179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 +2080/2271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219200" y="1371600"/>
              <a:ext cx="63350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Shell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6200" y="1219200"/>
              <a:ext cx="2895600" cy="4648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200" y="1219200"/>
            <a:ext cx="3657600" cy="4648200"/>
            <a:chOff x="3200400" y="1219200"/>
            <a:chExt cx="3657600" cy="4648200"/>
          </a:xfrm>
        </p:grpSpPr>
        <p:pic>
          <p:nvPicPr>
            <p:cNvPr id="6147" name="Picture 3" descr="F:\PFerracin-x96\D-drive\Data (D)\LARP\LQ\LQS02\Strain_gauges\LQS02a\LQS02a_cool-down\Plot\Rod_Z_strain_datapoint.png"/>
            <p:cNvPicPr>
              <a:picLocks noChangeAspect="1" noChangeArrowheads="1"/>
            </p:cNvPicPr>
            <p:nvPr/>
          </p:nvPicPr>
          <p:blipFill>
            <a:blip r:embed="rId3" cstate="print"/>
            <a:srcRect t="11031" b="3991"/>
            <a:stretch>
              <a:fillRect/>
            </a:stretch>
          </p:blipFill>
          <p:spPr bwMode="auto">
            <a:xfrm>
              <a:off x="3271101" y="3886200"/>
              <a:ext cx="2901099" cy="1905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00400" y="1981200"/>
              <a:ext cx="3657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Rod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at 4.3 K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average:  </a:t>
              </a:r>
              <a:r>
                <a:rPr lang="en-US" dirty="0" smtClean="0">
                  <a:solidFill>
                    <a:srgbClr val="FF0000"/>
                  </a:solidFill>
                </a:rPr>
                <a:t>+235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10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average:  </a:t>
              </a:r>
              <a:r>
                <a:rPr lang="en-US" dirty="0" smtClean="0">
                  <a:solidFill>
                    <a:srgbClr val="FF0000"/>
                  </a:solidFill>
                </a:rPr>
                <a:t>+1119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47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4.3 K target (3D): 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      +  239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+ 1138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419600" y="1447800"/>
              <a:ext cx="549275" cy="369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Rod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200400" y="1219200"/>
              <a:ext cx="2895600" cy="4648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00400" y="1219200"/>
            <a:ext cx="3124200" cy="4648200"/>
            <a:chOff x="6324600" y="1219200"/>
            <a:chExt cx="3124200" cy="4648200"/>
          </a:xfrm>
        </p:grpSpPr>
        <p:sp>
          <p:nvSpPr>
            <p:cNvPr id="11" name="TextBox 10"/>
            <p:cNvSpPr txBox="1"/>
            <p:nvPr/>
          </p:nvSpPr>
          <p:spPr>
            <a:xfrm>
              <a:off x="6324600" y="1905000"/>
              <a:ext cx="31242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Coil pole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aseline="-250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aseline="-25000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at 4.3 K 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average:  </a:t>
              </a:r>
              <a:r>
                <a:rPr lang="en-US" dirty="0" smtClean="0">
                  <a:solidFill>
                    <a:srgbClr val="FF0000"/>
                  </a:solidFill>
                </a:rPr>
                <a:t>-133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28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average:  </a:t>
              </a:r>
              <a:r>
                <a:rPr lang="en-US" dirty="0" smtClean="0">
                  <a:solidFill>
                    <a:srgbClr val="FF0000"/>
                  </a:solidFill>
                </a:rPr>
                <a:t>-764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± 372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4.3 K target (3D/2D): </a:t>
              </a: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        - 157 / -178 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-1031 / -1371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pic>
          <p:nvPicPr>
            <p:cNvPr id="12" name="Picture 2" descr="F:\PFerracin-x96\D-drive\Data (D)\LARP\LQ\LQS02\Strain_gauges\LQS02a\LQS02a_cool-down\Plot\Coil-station_T_strain_datapoint.png"/>
            <p:cNvPicPr>
              <a:picLocks noChangeAspect="1" noChangeArrowheads="1"/>
            </p:cNvPicPr>
            <p:nvPr/>
          </p:nvPicPr>
          <p:blipFill>
            <a:blip r:embed="rId4" cstate="print"/>
            <a:srcRect t="13726"/>
            <a:stretch>
              <a:fillRect/>
            </a:stretch>
          </p:blipFill>
          <p:spPr bwMode="auto">
            <a:xfrm>
              <a:off x="6324600" y="3943529"/>
              <a:ext cx="2743200" cy="1828800"/>
            </a:xfrm>
            <a:prstGeom prst="rect">
              <a:avLst/>
            </a:prstGeom>
            <a:noFill/>
          </p:spPr>
        </p:pic>
        <p:sp>
          <p:nvSpPr>
            <p:cNvPr id="15" name="Rounded Rectangle 14"/>
            <p:cNvSpPr/>
            <p:nvPr/>
          </p:nvSpPr>
          <p:spPr>
            <a:xfrm>
              <a:off x="6324600" y="1219200"/>
              <a:ext cx="2743200" cy="4648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58881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Pole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LQS02 Mechanical performance</a:t>
            </a:r>
            <a:br>
              <a:rPr lang="en-US" dirty="0" smtClean="0"/>
            </a:br>
            <a:r>
              <a:rPr lang="en-US" dirty="0" smtClean="0"/>
              <a:t>Pole during excitation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143000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From the measurements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some signs of unloading seen in LQS02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Ds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during unloading 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100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Consistent with expected unloading due to Lorentz forces at 11 kA</a:t>
            </a:r>
          </a:p>
          <a:p>
            <a:pPr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Behavior consistent with low preload seen in a few stations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72000" y="1752600"/>
            <a:ext cx="4191000" cy="2794000"/>
            <a:chOff x="457200" y="3429000"/>
            <a:chExt cx="4191000" cy="2794000"/>
          </a:xfrm>
        </p:grpSpPr>
        <p:pic>
          <p:nvPicPr>
            <p:cNvPr id="7171" name="Picture 3" descr="C:\Helene\MAGNETS\LQ\LQS02a\SG\Coil-station3_T_stress_i2_0812_review.png"/>
            <p:cNvPicPr>
              <a:picLocks noChangeAspect="1" noChangeArrowheads="1"/>
            </p:cNvPicPr>
            <p:nvPr/>
          </p:nvPicPr>
          <p:blipFill>
            <a:blip r:embed="rId2" cstate="print"/>
            <a:srcRect l="1010" t="14379" r="5050" b="4576"/>
            <a:stretch>
              <a:fillRect/>
            </a:stretch>
          </p:blipFill>
          <p:spPr bwMode="auto">
            <a:xfrm>
              <a:off x="457200" y="3429000"/>
              <a:ext cx="4191000" cy="2794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362200" y="5105400"/>
              <a:ext cx="22860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Ramps of the 08/12/2011 Measurements up to 11kA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7" name="Picture 2" descr="F:\PFerracin-x96\D-drive\Data (D)\LARP\LQ\LQS02\Strain_gauges\LQS02a\LQS02a_cool-down\Plot\Coil-station_T_strain_datapoint.png"/>
          <p:cNvPicPr>
            <a:picLocks noChangeAspect="1" noChangeArrowheads="1"/>
          </p:cNvPicPr>
          <p:nvPr/>
        </p:nvPicPr>
        <p:blipFill>
          <a:blip r:embed="rId3" cstate="print"/>
          <a:srcRect t="13726"/>
          <a:stretch>
            <a:fillRect/>
          </a:stretch>
        </p:blipFill>
        <p:spPr bwMode="auto">
          <a:xfrm>
            <a:off x="304800" y="34290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LQS02 Mechanical performance</a:t>
            </a:r>
            <a:br>
              <a:rPr lang="en-US" dirty="0" smtClean="0"/>
            </a:br>
            <a:r>
              <a:rPr lang="en-US" dirty="0" smtClean="0"/>
              <a:t>Rods during excitation</a:t>
            </a:r>
            <a:endParaRPr lang="en-US" dirty="0"/>
          </a:p>
        </p:txBody>
      </p:sp>
      <p:pic>
        <p:nvPicPr>
          <p:cNvPr id="2050" name="Picture 2" descr="C:\Helene\MAGNETS\LQ\LQS02a\SG\Rod_Z_strain_i2_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5029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Variation of rod axial strain at 11 KA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- + 10 to 20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me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Elongation of the coil </a:t>
            </a:r>
          </a:p>
          <a:p>
            <a:pPr marL="457200"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 34 to 68 microns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0" descr="lqs01_fem_3d_coil-rod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2209800" cy="247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LQS02 to LQS03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106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Some uncertainty about the reason behind the lack of performance of LQS02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Concern about mid-plane block quenches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Conservative approach by keeping the same preload (not higher)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1-to-1 comparison with LQS02 – only change of conductor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Unloading of the pole can be handled by a “healthy magnet” =&gt; TQS03a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Possibility to increase the preload in LQS03b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10217"/>
          <a:stretch>
            <a:fillRect/>
          </a:stretch>
        </p:blipFill>
        <p:spPr bwMode="auto">
          <a:xfrm>
            <a:off x="0" y="2824163"/>
            <a:ext cx="5131651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590800" y="2819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227 T/m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3352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209 T/m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6" name="Picture 35" descr="EUCAS_talk_ramp29.png"/>
          <p:cNvPicPr>
            <a:picLocks noChangeAspect="1"/>
          </p:cNvPicPr>
          <p:nvPr/>
        </p:nvPicPr>
        <p:blipFill>
          <a:blip r:embed="rId3" cstate="print"/>
          <a:srcRect t="12121" r="8678" b="6061"/>
          <a:stretch>
            <a:fillRect/>
          </a:stretch>
        </p:blipFill>
        <p:spPr>
          <a:xfrm>
            <a:off x="5283199" y="3276600"/>
            <a:ext cx="3632201" cy="2514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315200" y="3276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93%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Iss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LQS03: Pressure sensitive film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coils of LQS03 are similar in size to the LQS02 coils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Attempt to improve the cool-down: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Decision to reduce the G10 shims between coil and pad from 15 (375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10 mils (250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m)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Pressure sensitive film test to confirm</a:t>
            </a:r>
          </a:p>
        </p:txBody>
      </p:sp>
      <p:pic>
        <p:nvPicPr>
          <p:cNvPr id="9" name="Picture 4" descr="\\Thunder\Supercon\Collaborations\LARP_LQ\LQS03\LQS03-Fuji-test\10mils_shim\Fuji_paper\Photos\DSC01193.JPG"/>
          <p:cNvPicPr>
            <a:picLocks noChangeAspect="1" noChangeArrowheads="1"/>
          </p:cNvPicPr>
          <p:nvPr/>
        </p:nvPicPr>
        <p:blipFill>
          <a:blip r:embed="rId2" cstate="print"/>
          <a:srcRect t="29012" b="33951"/>
          <a:stretch>
            <a:fillRect/>
          </a:stretch>
        </p:blipFill>
        <p:spPr bwMode="auto">
          <a:xfrm>
            <a:off x="685800" y="3505200"/>
            <a:ext cx="7522465" cy="208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2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LQS03 Azimuthal loading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Identical target as LQS02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C:\Helene\MAGNETS\LQ\LQS03\Assembly\SG\5-Axial\Plot\Shell_T_strain_datapoint.png"/>
          <p:cNvPicPr>
            <a:picLocks noChangeAspect="1" noChangeArrowheads="1"/>
          </p:cNvPicPr>
          <p:nvPr/>
        </p:nvPicPr>
        <p:blipFill>
          <a:blip r:embed="rId2" cstate="print"/>
          <a:srcRect t="13125"/>
          <a:stretch>
            <a:fillRect/>
          </a:stretch>
        </p:blipFill>
        <p:spPr bwMode="auto">
          <a:xfrm>
            <a:off x="-76200" y="1600200"/>
            <a:ext cx="5143892" cy="3453145"/>
          </a:xfrm>
          <a:prstGeom prst="rect">
            <a:avLst/>
          </a:prstGeom>
          <a:noFill/>
        </p:spPr>
      </p:pic>
      <p:pic>
        <p:nvPicPr>
          <p:cNvPr id="7" name="Picture 3" descr="C:\Helene\MAGNETS\LQ\LQS03\Assembly\SG\5-Axial\Plot\Coil_T_strain_datapoint.png"/>
          <p:cNvPicPr>
            <a:picLocks noChangeAspect="1" noChangeArrowheads="1"/>
          </p:cNvPicPr>
          <p:nvPr/>
        </p:nvPicPr>
        <p:blipFill>
          <a:blip r:embed="rId3" cstate="print"/>
          <a:srcRect t="12256"/>
          <a:stretch>
            <a:fillRect/>
          </a:stretch>
        </p:blipFill>
        <p:spPr bwMode="auto">
          <a:xfrm>
            <a:off x="4501596" y="3038472"/>
            <a:ext cx="4846664" cy="32861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669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Shell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3467" y="26691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Poles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164" y="3276600"/>
            <a:ext cx="2320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300 K: 750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0729" y="4902624"/>
            <a:ext cx="221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300 K: -600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01880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724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+/- 100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8026" y="3200400"/>
            <a:ext cx="164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-597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+/- 170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22098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4.4  K: 2100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3480" y="5224301"/>
            <a:ext cx="221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4.4 K: -1000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08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LQS03 axial loading</a:t>
            </a:r>
            <a:endParaRPr lang="en-US" dirty="0"/>
          </a:p>
        </p:txBody>
      </p:sp>
      <p:pic>
        <p:nvPicPr>
          <p:cNvPr id="6" name="Picture 2" descr="C:\Helene\MAGNETS\LQ\LQS03\Assembly\SG\5-Axial\Plot\Rod_Z_strain_datapoint.png"/>
          <p:cNvPicPr>
            <a:picLocks noChangeAspect="1" noChangeArrowheads="1"/>
          </p:cNvPicPr>
          <p:nvPr/>
        </p:nvPicPr>
        <p:blipFill>
          <a:blip r:embed="rId2" cstate="print"/>
          <a:srcRect t="12256" r="3397" b="4400"/>
          <a:stretch>
            <a:fillRect/>
          </a:stretch>
        </p:blipFill>
        <p:spPr bwMode="auto">
          <a:xfrm>
            <a:off x="0" y="1295400"/>
            <a:ext cx="4914899" cy="32766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1944" y="3525749"/>
            <a:ext cx="229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300 K: 455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10697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472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+/- 21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0644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Max Piston pressure: 5900 psi (41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334" y="2592297"/>
            <a:ext cx="4686396" cy="36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1943" y="2253743"/>
            <a:ext cx="229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Target 4.4 K: 1150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assemblies summary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179" y="971717"/>
            <a:ext cx="6946021" cy="5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62200" y="32766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56 </a:t>
            </a:r>
            <a:r>
              <a:rPr lang="en-US" sz="1400" dirty="0" err="1" smtClean="0"/>
              <a:t>MPa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48738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-82 </a:t>
            </a:r>
            <a:r>
              <a:rPr lang="en-US" sz="1400" dirty="0" err="1" smtClean="0"/>
              <a:t>MPa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267200"/>
            <a:ext cx="2743200" cy="19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2997200" y="5008880"/>
            <a:ext cx="3048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37840" y="3474720"/>
            <a:ext cx="3048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86400" y="1981200"/>
            <a:ext cx="3048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5811982"/>
            <a:ext cx="3048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LQS03 Status – Electrical checks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2389682"/>
            <a:ext cx="5410200" cy="3886200"/>
            <a:chOff x="381000" y="1447800"/>
            <a:chExt cx="6286500" cy="4857750"/>
          </a:xfrm>
        </p:grpSpPr>
        <p:pic>
          <p:nvPicPr>
            <p:cNvPr id="4" name="Picture 2" descr="C:\Helene\MAGNETS\LQ\LQS03\Assembly\Final_elec_checks\lq_coilparts_coil leade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447800"/>
              <a:ext cx="6286500" cy="485775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838200" y="51054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B4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38862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B3</a:t>
              </a:r>
              <a:endParaRPr lang="en-US" sz="16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1" y="1173540"/>
            <a:ext cx="476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Short detected during sequential R measurement in coil 19 between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Vtaps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B3 and B4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19731" y="1828800"/>
            <a:ext cx="690796" cy="1641423"/>
          </a:xfrm>
          <a:custGeom>
            <a:avLst/>
            <a:gdLst>
              <a:gd name="connsiteX0" fmla="*/ 0 w 690796"/>
              <a:gd name="connsiteY0" fmla="*/ 1641423 h 1641423"/>
              <a:gd name="connsiteX1" fmla="*/ 577121 w 690796"/>
              <a:gd name="connsiteY1" fmla="*/ 959371 h 1641423"/>
              <a:gd name="connsiteX2" fmla="*/ 682053 w 690796"/>
              <a:gd name="connsiteY2" fmla="*/ 0 h 16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96" h="1641423">
                <a:moveTo>
                  <a:pt x="0" y="1641423"/>
                </a:moveTo>
                <a:cubicBezTo>
                  <a:pt x="231723" y="1437182"/>
                  <a:pt x="463446" y="1232941"/>
                  <a:pt x="577121" y="959371"/>
                </a:cubicBezTo>
                <a:cubicBezTo>
                  <a:pt x="690796" y="685801"/>
                  <a:pt x="686424" y="342900"/>
                  <a:pt x="682053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417101" y="1831298"/>
            <a:ext cx="690796" cy="1641423"/>
          </a:xfrm>
          <a:custGeom>
            <a:avLst/>
            <a:gdLst>
              <a:gd name="connsiteX0" fmla="*/ 0 w 690796"/>
              <a:gd name="connsiteY0" fmla="*/ 1641423 h 1641423"/>
              <a:gd name="connsiteX1" fmla="*/ 577121 w 690796"/>
              <a:gd name="connsiteY1" fmla="*/ 959371 h 1641423"/>
              <a:gd name="connsiteX2" fmla="*/ 682053 w 690796"/>
              <a:gd name="connsiteY2" fmla="*/ 0 h 164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96" h="1641423">
                <a:moveTo>
                  <a:pt x="0" y="1641423"/>
                </a:moveTo>
                <a:cubicBezTo>
                  <a:pt x="231723" y="1437182"/>
                  <a:pt x="463446" y="1232941"/>
                  <a:pt x="577121" y="959371"/>
                </a:cubicBezTo>
                <a:cubicBezTo>
                  <a:pt x="690796" y="685801"/>
                  <a:pt x="686424" y="342900"/>
                  <a:pt x="682053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86200" y="1828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Hypertronic</a:t>
            </a:r>
            <a:r>
              <a:rPr lang="en-US" sz="1000" dirty="0" smtClean="0"/>
              <a:t> connector</a:t>
            </a:r>
            <a:endParaRPr lang="en-US" sz="10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4596359" y="1448425"/>
            <a:ext cx="738266" cy="1274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849941" y="1480906"/>
            <a:ext cx="669566" cy="1461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914400"/>
            <a:ext cx="838200" cy="24622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Ohm-meter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953818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LQ19 =&gt; R = 0.9 ohm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Typical coil =&gt; R=23 ohm which includes wires + </a:t>
            </a:r>
            <a:r>
              <a:rPr lang="en-US" sz="1400" dirty="0" err="1" smtClean="0">
                <a:solidFill>
                  <a:srgbClr val="C00000"/>
                </a:solidFill>
              </a:rPr>
              <a:t>ss</a:t>
            </a:r>
            <a:r>
              <a:rPr lang="en-US" sz="1400" dirty="0" smtClean="0">
                <a:solidFill>
                  <a:srgbClr val="C00000"/>
                </a:solidFill>
              </a:rPr>
              <a:t> trace and coil segment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17" name="Oval 16"/>
          <p:cNvSpPr/>
          <p:nvPr/>
        </p:nvSpPr>
        <p:spPr>
          <a:xfrm rot="20271550">
            <a:off x="3869781" y="3296368"/>
            <a:ext cx="1054904" cy="304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267200" y="238968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AWG 28 wires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406608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Traces: 25 microns thick and 0.635 mm wide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94219" y="4924961"/>
            <a:ext cx="3221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Decision to unload axially the magnet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8288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590800" y="1600200"/>
            <a:ext cx="3810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 overview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004" t="6316"/>
          <a:stretch>
            <a:fillRect/>
          </a:stretch>
        </p:blipFill>
        <p:spPr bwMode="auto">
          <a:xfrm>
            <a:off x="152400" y="1143000"/>
            <a:ext cx="2117752" cy="16002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2286000" cy="166137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10000" y="2590800"/>
            <a:ext cx="5410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LQ assemblies summary: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	from LQS01a to LQS03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1200" y="51054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Lessons learned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2" descr="LQ_deformed_all"/>
          <p:cNvPicPr>
            <a:picLocks noChangeAspect="1" noChangeArrowheads="1"/>
          </p:cNvPicPr>
          <p:nvPr/>
        </p:nvPicPr>
        <p:blipFill>
          <a:blip r:embed="rId4" cstate="print"/>
          <a:srcRect l="47555" r="2248" b="49680"/>
          <a:stretch>
            <a:fillRect/>
          </a:stretch>
        </p:blipFill>
        <p:spPr bwMode="auto">
          <a:xfrm>
            <a:off x="3962400" y="4724400"/>
            <a:ext cx="1447800" cy="140919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599" y="990601"/>
            <a:ext cx="8229601" cy="2707454"/>
            <a:chOff x="228599" y="990601"/>
            <a:chExt cx="8229601" cy="2707454"/>
          </a:xfrm>
        </p:grpSpPr>
        <p:pic>
          <p:nvPicPr>
            <p:cNvPr id="5" name="Picture 2" descr="\\Thunder\Supercon\Collaborations\LARP_LQ\LQS03\Assembly Photos\2-LQS03_axial Unloading _shortB3B4_pics\DSC0134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9" y="990601"/>
              <a:ext cx="3613117" cy="270745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962400" y="990601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After axial unloading and removal of the endplate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28800" y="2133600"/>
            <a:ext cx="6858000" cy="2895600"/>
            <a:chOff x="1828800" y="2133600"/>
            <a:chExt cx="6858000" cy="2895600"/>
          </a:xfrm>
        </p:grpSpPr>
        <p:pic>
          <p:nvPicPr>
            <p:cNvPr id="6" name="Picture 5" descr="\\Thunder\Supercon\Collaborations\LARP_LQ\LQS03\Assembly Photos\2-LQS03_axial Unloading _shortB3B4_pics\DSC0135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2133600"/>
              <a:ext cx="3860800" cy="28956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867400" y="2163405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After removal of the stainless steel pusher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14945" y="3352800"/>
            <a:ext cx="6871855" cy="2971800"/>
            <a:chOff x="1814945" y="3352800"/>
            <a:chExt cx="6871855" cy="2971800"/>
          </a:xfrm>
        </p:grpSpPr>
        <p:pic>
          <p:nvPicPr>
            <p:cNvPr id="11" name="Picture 2" descr="\\Thunder\Supercon\Collaborations\LARP_LQ\LQS03\Assembly Photos\2-LQS03_axial Unloading _shortB3B4_pics\DSC0135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3352800"/>
              <a:ext cx="3962400" cy="29718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814945" y="54864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After removal of the G10 pusher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Next steps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Repair completed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Preparation for axial loading ongoing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Axial loading will be performed at the end of the week while monitoring the status of B3 B4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vtaps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Shipment expected May 18</a:t>
            </a:r>
            <a:r>
              <a:rPr lang="en-US" sz="2400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4" descr="DSC0138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31111" r="32433" b="13333"/>
          <a:stretch/>
        </p:blipFill>
        <p:spPr bwMode="auto">
          <a:xfrm>
            <a:off x="0" y="1752600"/>
            <a:ext cx="21890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SC0138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t="42223" r="33079" b="11111"/>
          <a:stretch/>
        </p:blipFill>
        <p:spPr bwMode="auto">
          <a:xfrm>
            <a:off x="2133600" y="1752600"/>
            <a:ext cx="20504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SC0138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17188" r="33850"/>
          <a:stretch/>
        </p:blipFill>
        <p:spPr bwMode="auto">
          <a:xfrm>
            <a:off x="4114800" y="1752600"/>
            <a:ext cx="218902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SC01394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2291" r="32322" b="7709"/>
          <a:stretch/>
        </p:blipFill>
        <p:spPr bwMode="auto">
          <a:xfrm>
            <a:off x="6146800" y="1752600"/>
            <a:ext cx="28863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toward LHQ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67691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From LQS01 to LQS01b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Importance of the matching between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oil OD and pad/collar 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Assessment required before each assembly using 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pressure sensitive film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From LQS02 and LQS03 assemblies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High risk of pinching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vtap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wires during assembly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Need to protect better the instrumentation to avoid damage during assembly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Still to investigate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Spread in the SG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reading: related to parts tolerances?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Preload gain during cool-down: still smaller than expected from computation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10" descr="Computed_2D_mech.png"/>
          <p:cNvPicPr>
            <a:picLocks noChangeAspect="1"/>
          </p:cNvPicPr>
          <p:nvPr/>
        </p:nvPicPr>
        <p:blipFill>
          <a:blip r:embed="rId2" cstate="print"/>
          <a:srcRect r="17690"/>
          <a:stretch>
            <a:fillRect/>
          </a:stretch>
        </p:blipFill>
        <p:spPr bwMode="auto">
          <a:xfrm>
            <a:off x="5943600" y="920228"/>
            <a:ext cx="2971800" cy="235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LQS01a Coil Stress distribution (FEM)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04800" y="1219200"/>
            <a:ext cx="8458200" cy="490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 stress: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+148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(2D)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Pole stress: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-59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(2D)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pole tension: &gt;20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(inner layer)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3" y="3086100"/>
            <a:ext cx="41036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3086100"/>
            <a:ext cx="410368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Coil stress distribution (FEM)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>
          <a:xfrm>
            <a:off x="304800" y="1219200"/>
            <a:ext cx="8458200" cy="490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 stress: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+180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(3D/2D) model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Pole stress: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-160/-180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(3D/2D)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pole compression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19425"/>
            <a:ext cx="4191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13" y="3028950"/>
            <a:ext cx="41798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Pole SG measurements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3562"/>
          <a:stretch>
            <a:fillRect/>
          </a:stretch>
        </p:blipFill>
        <p:spPr bwMode="auto">
          <a:xfrm>
            <a:off x="381000" y="2112963"/>
            <a:ext cx="40227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3399" b="2451"/>
          <a:stretch>
            <a:fillRect/>
          </a:stretch>
        </p:blipFill>
        <p:spPr bwMode="auto">
          <a:xfrm>
            <a:off x="4724400" y="2108200"/>
            <a:ext cx="40227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Design overview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304800" y="1219200"/>
            <a:ext cx="5562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 mm aperture coils with Ti poles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Iron pads, masters, yokes, Al shell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Pre-load with bladders and keys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Short-sample limits (4.5 K –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1.9 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240 T/m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267 T/m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13.8 kA –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15.4 kA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field: 12.3 T  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13.6 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support: plate and rods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Magnet/coil length: 3.7/3.4 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10" descr="lqs01_cross-sectio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 l="16969" r="16551" b="2745"/>
          <a:stretch>
            <a:fillRect/>
          </a:stretch>
        </p:blipFill>
        <p:spPr bwMode="auto">
          <a:xfrm>
            <a:off x="4953000" y="4267200"/>
            <a:ext cx="1685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q4_segs1-coilpack_xpld2"/>
          <p:cNvPicPr>
            <a:picLocks noChangeAspect="1" noChangeArrowheads="1"/>
          </p:cNvPicPr>
          <p:nvPr/>
        </p:nvPicPr>
        <p:blipFill>
          <a:blip r:embed="rId4" cstate="print"/>
          <a:srcRect l="5049" t="7481" r="33463" b="5856"/>
          <a:stretch>
            <a:fillRect/>
          </a:stretch>
        </p:blipFill>
        <p:spPr bwMode="auto">
          <a:xfrm>
            <a:off x="6781800" y="4267200"/>
            <a:ext cx="1758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Magnet_drawing"/>
          <p:cNvPicPr>
            <a:picLocks noChangeAspect="1" noChangeArrowheads="1"/>
          </p:cNvPicPr>
          <p:nvPr/>
        </p:nvPicPr>
        <p:blipFill>
          <a:blip r:embed="rId5" cstate="print"/>
          <a:srcRect b="56027"/>
          <a:stretch>
            <a:fillRect/>
          </a:stretch>
        </p:blipFill>
        <p:spPr bwMode="auto">
          <a:xfrm>
            <a:off x="304800" y="5486400"/>
            <a:ext cx="4725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assembly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76800"/>
            <a:ext cx="84582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 60 gauges mounted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  <a:sym typeface="Symbol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and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on shell, 32 on coil poles,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rods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 axial locations along coil length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8720"/>
          <a:stretch>
            <a:fillRect/>
          </a:stretch>
        </p:blipFill>
        <p:spPr bwMode="auto">
          <a:xfrm>
            <a:off x="279400" y="1300163"/>
            <a:ext cx="398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004" t="6316"/>
          <a:stretch>
            <a:fillRect/>
          </a:stretch>
        </p:blipFill>
        <p:spPr bwMode="auto">
          <a:xfrm>
            <a:off x="4495800" y="1295400"/>
            <a:ext cx="4313238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coil-pack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238" y="4648200"/>
            <a:ext cx="15287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 strain gauges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1143000"/>
            <a:ext cx="3352800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 and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coil 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</a:rPr>
              <a:t>q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gauges thermally compensated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shell stations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stations per coil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gauges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 =&gt; 1 signal/rod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of 60 gauges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799" t="27829" r="4514" b="23405"/>
          <a:stretch>
            <a:fillRect/>
          </a:stretch>
        </p:blipFill>
        <p:spPr bwMode="auto">
          <a:xfrm>
            <a:off x="3063875" y="1219200"/>
            <a:ext cx="6003925" cy="2438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086" t="35292" r="4457" b="14661"/>
          <a:stretch>
            <a:fillRect/>
          </a:stretch>
        </p:blipFill>
        <p:spPr bwMode="auto">
          <a:xfrm>
            <a:off x="2765425" y="3657600"/>
            <a:ext cx="5997575" cy="2532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6055" t="34888" r="31694" b="13512"/>
          <a:stretch>
            <a:fillRect/>
          </a:stretch>
        </p:blipFill>
        <p:spPr bwMode="auto">
          <a:xfrm>
            <a:off x="609600" y="4367213"/>
            <a:ext cx="1577975" cy="1576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5562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Measurements presented here are averages of the various gauges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Helene\MAGNETS\LQ\Computation\Mechanics\3D\v9_high\v9_high_shell_SY.png"/>
          <p:cNvPicPr>
            <a:picLocks noChangeAspect="1" noChangeArrowheads="1"/>
          </p:cNvPicPr>
          <p:nvPr/>
        </p:nvPicPr>
        <p:blipFill>
          <a:blip r:embed="rId2" cstate="print"/>
          <a:srcRect l="72235" t="46809" r="10638" b="20408"/>
          <a:stretch>
            <a:fillRect/>
          </a:stretch>
        </p:blipFill>
        <p:spPr bwMode="auto">
          <a:xfrm>
            <a:off x="2133600" y="3918857"/>
            <a:ext cx="859971" cy="1201216"/>
          </a:xfrm>
          <a:prstGeom prst="rect">
            <a:avLst/>
          </a:prstGeom>
          <a:noFill/>
        </p:spPr>
      </p:pic>
      <p:pic>
        <p:nvPicPr>
          <p:cNvPr id="1027" name="Picture 3" descr="C:\Helene\MAGNETS\LQ\Computation\Mechanics\3D\v9_high\v9_high_shell_SY.png"/>
          <p:cNvPicPr>
            <a:picLocks noChangeAspect="1" noChangeArrowheads="1"/>
          </p:cNvPicPr>
          <p:nvPr/>
        </p:nvPicPr>
        <p:blipFill>
          <a:blip r:embed="rId2" cstate="print"/>
          <a:srcRect r="27021"/>
          <a:stretch>
            <a:fillRect/>
          </a:stretch>
        </p:blipFill>
        <p:spPr bwMode="auto">
          <a:xfrm>
            <a:off x="76200" y="3810000"/>
            <a:ext cx="2133600" cy="213359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 analysis supporting LQ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6200" y="1143000"/>
            <a:ext cx="2895600" cy="5029200"/>
            <a:chOff x="76200" y="1143000"/>
            <a:chExt cx="2895600" cy="50292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1633478"/>
              <a:ext cx="28956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Preload for 260 T/m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="1" baseline="-250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at 300 K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target (3D): + 56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        + 750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Symbol" pitchFamily="18" charset="2"/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rgbClr val="0000FF"/>
                  </a:solidFill>
                </a:rPr>
                <a:t> and </a:t>
              </a:r>
              <a:r>
                <a:rPr lang="en-US" b="1" dirty="0" err="1" smtClean="0">
                  <a:solidFill>
                    <a:srgbClr val="0000FF"/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rgbClr val="0000FF"/>
                  </a:solidFill>
                </a:rPr>
                <a:t> at 4.3 K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 target (3D): + 183 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MPa</a:t>
              </a:r>
              <a:endParaRPr lang="en-US" dirty="0" smtClean="0">
                <a:solidFill>
                  <a:srgbClr val="0000FF"/>
                </a:solidFill>
                <a:latin typeface="+mj-lt"/>
              </a:endParaRPr>
            </a:p>
            <a:p>
              <a:pPr lvl="1"/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               +2080 </a:t>
              </a:r>
              <a:r>
                <a:rPr lang="en-US" dirty="0" smtClean="0">
                  <a:solidFill>
                    <a:srgbClr val="0000FF"/>
                  </a:solidFill>
                  <a:latin typeface="Symbol" pitchFamily="18" charset="2"/>
                </a:rPr>
                <a:t>me</a:t>
              </a:r>
            </a:p>
            <a:p>
              <a:pPr lvl="1"/>
              <a:r>
                <a:rPr lang="en-US" sz="1400" dirty="0" smtClean="0">
                  <a:latin typeface="Symbol" pitchFamily="18" charset="2"/>
                </a:rPr>
                <a:t>		     s</a:t>
              </a:r>
              <a:r>
                <a:rPr lang="en-US" sz="1400" baseline="-25000" dirty="0" smtClean="0">
                  <a:latin typeface="Symbol" pitchFamily="18" charset="2"/>
                </a:rPr>
                <a:t>q </a:t>
              </a:r>
              <a:r>
                <a:rPr lang="en-US" sz="1400" dirty="0" smtClean="0">
                  <a:latin typeface="Symbol" pitchFamily="18" charset="2"/>
                </a:rPr>
                <a:t>(</a:t>
              </a:r>
              <a:r>
                <a:rPr lang="en-US" sz="1400" dirty="0" err="1" smtClean="0"/>
                <a:t>MPa</a:t>
              </a:r>
              <a:r>
                <a:rPr lang="en-US" sz="1400" dirty="0" smtClean="0">
                  <a:latin typeface="Symbol" pitchFamily="18" charset="2"/>
                </a:rPr>
                <a:t>)</a:t>
              </a:r>
              <a:endParaRPr lang="en-US" sz="1400" dirty="0" smtClean="0">
                <a:solidFill>
                  <a:srgbClr val="0000FF"/>
                </a:solidFill>
                <a:latin typeface="+mj-lt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1219200" y="1230312"/>
              <a:ext cx="63350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Shell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6200" y="1143000"/>
              <a:ext cx="2819400" cy="5029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19800" y="1143000"/>
            <a:ext cx="3657600" cy="5029200"/>
            <a:chOff x="3200400" y="1143000"/>
            <a:chExt cx="3657600" cy="5029200"/>
          </a:xfrm>
        </p:grpSpPr>
        <p:sp>
          <p:nvSpPr>
            <p:cNvPr id="9" name="TextBox 8"/>
            <p:cNvSpPr txBox="1"/>
            <p:nvPr/>
          </p:nvSpPr>
          <p:spPr>
            <a:xfrm>
              <a:off x="3200400" y="1633478"/>
              <a:ext cx="36576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Preload for 240 T/m: 471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kN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="1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chemeClr val="tx2">
                      <a:lumMod val="75000"/>
                    </a:schemeClr>
                  </a:solidFill>
                </a:rPr>
                <a:t>z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at 300 K</a:t>
              </a: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target (3D): +88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(178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kN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        +455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b="1" dirty="0" err="1" smtClean="0">
                  <a:solidFill>
                    <a:srgbClr val="0000FF"/>
                  </a:solidFill>
                  <a:latin typeface="Symbol" pitchFamily="18" charset="2"/>
                </a:rPr>
                <a:t>s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z</a:t>
              </a:r>
              <a:r>
                <a:rPr lang="en-US" b="1" dirty="0" smtClean="0">
                  <a:solidFill>
                    <a:srgbClr val="0000FF"/>
                  </a:solidFill>
                </a:rPr>
                <a:t> and </a:t>
              </a:r>
              <a:r>
                <a:rPr lang="en-US" b="1" dirty="0" err="1" smtClean="0">
                  <a:solidFill>
                    <a:srgbClr val="0000FF"/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z</a:t>
              </a:r>
              <a:r>
                <a:rPr lang="en-US" b="1" dirty="0" smtClean="0">
                  <a:solidFill>
                    <a:srgbClr val="0000FF"/>
                  </a:solidFill>
                </a:rPr>
                <a:t> at 4.3 K</a:t>
              </a:r>
              <a:endParaRPr lang="en-US" b="1" dirty="0" smtClean="0">
                <a:solidFill>
                  <a:srgbClr val="0000FF"/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rgbClr val="0000FF"/>
                  </a:solidFill>
                </a:rPr>
                <a:t> target (3D): +  239 </a:t>
              </a:r>
              <a:r>
                <a:rPr lang="en-US" dirty="0" err="1" smtClean="0">
                  <a:solidFill>
                    <a:srgbClr val="0000FF"/>
                  </a:solidFill>
                </a:rPr>
                <a:t>MPa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pPr lvl="1"/>
              <a:r>
                <a:rPr lang="en-US" dirty="0" smtClean="0">
                  <a:solidFill>
                    <a:srgbClr val="0000FF"/>
                  </a:solidFill>
                </a:rPr>
                <a:t>               + 1138 </a:t>
              </a:r>
              <a:r>
                <a:rPr lang="en-US" dirty="0" smtClean="0">
                  <a:solidFill>
                    <a:srgbClr val="0000FF"/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pPr>
                <a:buFontTx/>
                <a:buChar char="-"/>
              </a:pPr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4419600" y="1219200"/>
              <a:ext cx="549275" cy="3698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Rod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00400" y="1143000"/>
              <a:ext cx="3048000" cy="5029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232188" y="3955051"/>
              <a:ext cx="2635212" cy="2043258"/>
              <a:chOff x="3232188" y="3955051"/>
              <a:chExt cx="2635212" cy="2043258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03" t="1634" r="16147" b="2940"/>
              <a:stretch>
                <a:fillRect/>
              </a:stretch>
            </p:blipFill>
            <p:spPr bwMode="auto">
              <a:xfrm>
                <a:off x="3352800" y="4028426"/>
                <a:ext cx="2514600" cy="1969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" descr="lqs01_fem_3d_coil.tif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29200" y="3955051"/>
                <a:ext cx="838200" cy="919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Box 19"/>
              <p:cNvSpPr txBox="1"/>
              <p:nvPr/>
            </p:nvSpPr>
            <p:spPr>
              <a:xfrm rot="16200000">
                <a:off x="2517099" y="4791005"/>
                <a:ext cx="16764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End Contact pressure (</a:t>
                </a:r>
                <a:r>
                  <a:rPr lang="en-US" sz="1000" dirty="0" err="1" smtClean="0"/>
                  <a:t>Mpa</a:t>
                </a:r>
                <a:r>
                  <a:rPr lang="en-US" sz="1000" dirty="0" smtClean="0"/>
                  <a:t>)</a:t>
                </a:r>
                <a:endParaRPr lang="en-US" sz="1000" dirty="0"/>
              </a:p>
            </p:txBody>
          </p:sp>
        </p:grp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48000" y="1143000"/>
            <a:ext cx="3124200" cy="5029200"/>
            <a:chOff x="6400800" y="1143000"/>
            <a:chExt cx="3124200" cy="5029200"/>
          </a:xfrm>
        </p:grpSpPr>
        <p:pic>
          <p:nvPicPr>
            <p:cNvPr id="1026" name="Picture 2" descr="C:\Helene\MAGNETS\LQ\Computation\Mechanics\3D\v9_high\v9_high_coil_cold_sy.png"/>
            <p:cNvPicPr>
              <a:picLocks noChangeAspect="1" noChangeArrowheads="1"/>
            </p:cNvPicPr>
            <p:nvPr/>
          </p:nvPicPr>
          <p:blipFill>
            <a:blip r:embed="rId5" cstate="print"/>
            <a:srcRect l="2032" r="28518"/>
            <a:stretch>
              <a:fillRect/>
            </a:stretch>
          </p:blipFill>
          <p:spPr bwMode="auto">
            <a:xfrm>
              <a:off x="6611911" y="3843337"/>
              <a:ext cx="1998689" cy="2100263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400800" y="1652349"/>
              <a:ext cx="31242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Preload for 260 T/m</a:t>
              </a:r>
            </a:p>
            <a:p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s</a:t>
              </a:r>
              <a:r>
                <a:rPr lang="en-US" b="1" baseline="-25000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and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at 300 K 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target (3D): -82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</a:rPr>
                <a:t>MPa</a:t>
              </a:r>
              <a:endParaRPr lang="en-US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lvl="1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               -580 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me</a:t>
              </a:r>
            </a:p>
            <a:p>
              <a:r>
                <a:rPr lang="en-US" b="1" dirty="0" smtClean="0">
                  <a:solidFill>
                    <a:srgbClr val="0000FF"/>
                  </a:solidFill>
                  <a:latin typeface="Symbol" pitchFamily="18" charset="2"/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rgbClr val="0000FF"/>
                  </a:solidFill>
                </a:rPr>
                <a:t> and </a:t>
              </a:r>
              <a:r>
                <a:rPr lang="en-US" b="1" dirty="0" err="1" smtClean="0">
                  <a:solidFill>
                    <a:srgbClr val="0000FF"/>
                  </a:solidFill>
                  <a:latin typeface="Symbol" pitchFamily="18" charset="2"/>
                </a:rPr>
                <a:t>e</a:t>
              </a:r>
              <a:r>
                <a:rPr lang="en-US" b="1" baseline="-25000" dirty="0" err="1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b="1" dirty="0" smtClean="0">
                  <a:solidFill>
                    <a:srgbClr val="0000FF"/>
                  </a:solidFill>
                </a:rPr>
                <a:t> at 4.3 K </a:t>
              </a:r>
              <a:endParaRPr lang="en-US" b="1" dirty="0" smtClean="0">
                <a:solidFill>
                  <a:srgbClr val="0000FF"/>
                </a:solidFill>
                <a:latin typeface="Symbol" pitchFamily="18" charset="2"/>
              </a:endParaRPr>
            </a:p>
            <a:p>
              <a:pPr>
                <a:buFontTx/>
                <a:buChar char="-"/>
              </a:pPr>
              <a:r>
                <a:rPr lang="en-US" dirty="0" smtClean="0">
                  <a:solidFill>
                    <a:srgbClr val="0000FF"/>
                  </a:solidFill>
                </a:rPr>
                <a:t> target (3D): -157 </a:t>
              </a:r>
              <a:r>
                <a:rPr lang="en-US" dirty="0" err="1" smtClean="0">
                  <a:solidFill>
                    <a:srgbClr val="0000FF"/>
                  </a:solidFill>
                </a:rPr>
                <a:t>MPa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pPr lvl="1"/>
              <a:r>
                <a:rPr lang="en-US" dirty="0" smtClean="0">
                  <a:solidFill>
                    <a:srgbClr val="0000FF"/>
                  </a:solidFill>
                </a:rPr>
                <a:t>               -1031 </a:t>
              </a:r>
              <a:r>
                <a:rPr lang="en-US" dirty="0" smtClean="0">
                  <a:solidFill>
                    <a:srgbClr val="0000FF"/>
                  </a:solidFill>
                  <a:latin typeface="Symbol" pitchFamily="18" charset="2"/>
                </a:rPr>
                <a:t>me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</a:rPr>
                <a:t>		 </a:t>
              </a:r>
              <a:r>
                <a:rPr lang="en-US" sz="1400" dirty="0" smtClean="0">
                  <a:latin typeface="Symbol" pitchFamily="18" charset="2"/>
                </a:rPr>
                <a:t> s</a:t>
              </a:r>
              <a:r>
                <a:rPr lang="en-US" sz="1400" baseline="-25000" dirty="0" smtClean="0">
                  <a:latin typeface="Symbol" pitchFamily="18" charset="2"/>
                </a:rPr>
                <a:t>q </a:t>
              </a:r>
              <a:r>
                <a:rPr lang="en-US" sz="1400" dirty="0" smtClean="0">
                  <a:latin typeface="Symbol" pitchFamily="18" charset="2"/>
                </a:rPr>
                <a:t>(</a:t>
              </a:r>
              <a:r>
                <a:rPr lang="en-US" sz="1400" dirty="0" err="1" smtClean="0">
                  <a:latin typeface="+mj-lt"/>
                </a:rPr>
                <a:t>MPa</a:t>
              </a:r>
              <a:r>
                <a:rPr lang="en-US" sz="1400" dirty="0" smtClean="0">
                  <a:latin typeface="Symbol" pitchFamily="18" charset="2"/>
                </a:rPr>
                <a:t>)</a:t>
              </a:r>
            </a:p>
            <a:p>
              <a:endParaRPr lang="en-US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endParaRP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7391400" y="1230312"/>
              <a:ext cx="588816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Pole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00800" y="1143000"/>
              <a:ext cx="2819400" cy="5029200"/>
            </a:xfrm>
            <a:prstGeom prst="roundRect">
              <a:avLst>
                <a:gd name="adj" fmla="val 10519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62800" y="5257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gap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9" name="Picture 2" descr="C:\Helene\MAGNETS\LQ\Computation\Mechanics\3D\v9_high\v9_high_coil_cold_sy.png"/>
          <p:cNvPicPr>
            <a:picLocks noChangeAspect="1" noChangeArrowheads="1"/>
          </p:cNvPicPr>
          <p:nvPr/>
        </p:nvPicPr>
        <p:blipFill>
          <a:blip r:embed="rId5" cstate="print"/>
          <a:srcRect l="72995" t="46615" r="10361" b="21250"/>
          <a:stretch>
            <a:fillRect/>
          </a:stretch>
        </p:blipFill>
        <p:spPr bwMode="auto">
          <a:xfrm>
            <a:off x="5105400" y="3886200"/>
            <a:ext cx="751114" cy="1058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43000" y="990600"/>
            <a:ext cx="6946021" cy="5048083"/>
            <a:chOff x="1131179" y="971717"/>
            <a:chExt cx="6946021" cy="5048083"/>
          </a:xfrm>
        </p:grpSpPr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1179" y="971717"/>
              <a:ext cx="6946021" cy="504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3048000" y="3733800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486400" y="2321169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07360" y="4602480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562600" y="5410200"/>
              <a:ext cx="304800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LQS01a loading conditions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6002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LQS01a Gradient preload: 230-240 T/m</a:t>
            </a:r>
            <a:endParaRPr lang="en-US" sz="1200" b="1" dirty="0">
              <a:solidFill>
                <a:srgbClr val="0000FF"/>
              </a:solidFill>
              <a:latin typeface="Symbol" pitchFamily="18" charset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4114800"/>
            <a:ext cx="5887588" cy="2124359"/>
            <a:chOff x="2209800" y="4064378"/>
            <a:chExt cx="5887588" cy="21243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09800" y="4064378"/>
              <a:ext cx="5887588" cy="2124359"/>
              <a:chOff x="2209800" y="4064378"/>
              <a:chExt cx="5887588" cy="2124359"/>
            </a:xfrm>
          </p:grpSpPr>
          <p:pic>
            <p:nvPicPr>
              <p:cNvPr id="8" name="Picture 2" descr="LQ_deformed_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248" b="49680"/>
              <a:stretch>
                <a:fillRect/>
              </a:stretch>
            </p:blipFill>
            <p:spPr bwMode="auto">
              <a:xfrm>
                <a:off x="2209800" y="4521578"/>
                <a:ext cx="2819400" cy="1409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Box 12"/>
              <p:cNvSpPr txBox="1">
                <a:spLocks noChangeArrowheads="1"/>
              </p:cNvSpPr>
              <p:nvPr/>
            </p:nvSpPr>
            <p:spPr bwMode="auto">
              <a:xfrm>
                <a:off x="2438400" y="5893178"/>
                <a:ext cx="914400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2"/>
                    </a:solidFill>
                    <a:latin typeface="+mn-lt"/>
                  </a:rPr>
                  <a:t>Nominal</a:t>
                </a:r>
              </a:p>
            </p:txBody>
          </p:sp>
          <p:sp>
            <p:nvSpPr>
              <p:cNvPr id="10" name="TextBox 12"/>
              <p:cNvSpPr txBox="1">
                <a:spLocks noChangeArrowheads="1"/>
              </p:cNvSpPr>
              <p:nvPr/>
            </p:nvSpPr>
            <p:spPr bwMode="auto">
              <a:xfrm>
                <a:off x="3952225" y="5908517"/>
                <a:ext cx="79265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chemeClr val="tx2"/>
                    </a:solidFill>
                    <a:latin typeface="+mn-lt"/>
                  </a:rPr>
                  <a:t>Oversized</a:t>
                </a:r>
              </a:p>
            </p:txBody>
          </p:sp>
          <p:pic>
            <p:nvPicPr>
              <p:cNvPr id="11" name="Picture 10" descr="Computed_2D_mech_LQS01a.png"/>
              <p:cNvPicPr>
                <a:picLocks noChangeAspect="1"/>
              </p:cNvPicPr>
              <p:nvPr/>
            </p:nvPicPr>
            <p:blipFill>
              <a:blip r:embed="rId4" cstate="print"/>
              <a:srcRect r="17445"/>
              <a:stretch>
                <a:fillRect/>
              </a:stretch>
            </p:blipFill>
            <p:spPr bwMode="auto">
              <a:xfrm>
                <a:off x="5410200" y="4064378"/>
                <a:ext cx="2687188" cy="2124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385310" y="4347773"/>
              <a:ext cx="533400" cy="1588"/>
            </a:xfrm>
            <a:prstGeom prst="straightConnector1">
              <a:avLst/>
            </a:prstGeom>
            <a:ln w="19050">
              <a:solidFill>
                <a:srgbClr val="17375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886200" y="3886200"/>
            <a:ext cx="5240020" cy="2282523"/>
            <a:chOff x="1143000" y="3810000"/>
            <a:chExt cx="5240020" cy="2282523"/>
          </a:xfrm>
        </p:grpSpPr>
        <p:pic>
          <p:nvPicPr>
            <p:cNvPr id="24" name="Picture 2" descr="D:\LARP\LQ\LQS01\Strain_gauges\Summary\LQS01\LQS01_test_fast_091217_ramp11372A\Plot\Plots_with_offsets\Plot\Coil-station_T_stress_i2_III.png"/>
            <p:cNvPicPr>
              <a:picLocks noChangeAspect="1" noChangeArrowheads="1"/>
            </p:cNvPicPr>
            <p:nvPr/>
          </p:nvPicPr>
          <p:blipFill>
            <a:blip r:embed="rId5" cstate="print"/>
            <a:srcRect t="13562" r="6186" b="3336"/>
            <a:stretch>
              <a:fillRect/>
            </a:stretch>
          </p:blipFill>
          <p:spPr bwMode="auto">
            <a:xfrm>
              <a:off x="3048000" y="3810000"/>
              <a:ext cx="3335020" cy="2282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143000" y="5105400"/>
              <a:ext cx="19050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Some unloading of the pole suggested lack of preload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733800" y="914400"/>
            <a:ext cx="5029200" cy="5365750"/>
            <a:chOff x="3733800" y="914400"/>
            <a:chExt cx="5029200" cy="5365750"/>
          </a:xfrm>
        </p:grpSpPr>
        <p:grpSp>
          <p:nvGrpSpPr>
            <p:cNvPr id="30" name="Group 29"/>
            <p:cNvGrpSpPr/>
            <p:nvPr/>
          </p:nvGrpSpPr>
          <p:grpSpPr>
            <a:xfrm>
              <a:off x="3733800" y="953006"/>
              <a:ext cx="5029200" cy="5327144"/>
              <a:chOff x="3733800" y="953006"/>
              <a:chExt cx="5029200" cy="532714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733800" y="2399571"/>
                <a:ext cx="4876800" cy="3880579"/>
                <a:chOff x="3733800" y="2399571"/>
                <a:chExt cx="4876800" cy="3880579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733800" y="2399571"/>
                  <a:ext cx="4419600" cy="3880579"/>
                  <a:chOff x="-1314450" y="2247171"/>
                  <a:chExt cx="4419600" cy="3880579"/>
                </a:xfrm>
              </p:grpSpPr>
              <p:pic>
                <p:nvPicPr>
                  <p:cNvPr id="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8855" t="5078" r="18230" b="5078"/>
                  <a:stretch>
                    <a:fillRect/>
                  </a:stretch>
                </p:blipFill>
                <p:spPr bwMode="auto">
                  <a:xfrm>
                    <a:off x="742950" y="2247171"/>
                    <a:ext cx="2362200" cy="38805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-1314450" y="4419600"/>
                    <a:ext cx="1981200" cy="138499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From</a:t>
                    </a:r>
                    <a:r>
                      <a:rPr lang="en-US" sz="1400" dirty="0" smtClean="0">
                        <a:solidFill>
                          <a:srgbClr val="0000FF"/>
                        </a:solidFill>
                      </a:rPr>
                      <a:t> LQS01a </a:t>
                    </a:r>
                    <a:r>
                      <a: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to </a:t>
                    </a:r>
                    <a:r>
                      <a:rPr lang="en-US" sz="1400" dirty="0" smtClean="0">
                        <a:solidFill>
                          <a:srgbClr val="C00000"/>
                        </a:solidFill>
                      </a:rPr>
                      <a:t>LQS01b</a:t>
                    </a:r>
                  </a:p>
                  <a:p>
                    <a:r>
                      <a: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Reduction of the radial shimming from 30 to 15 mils</a:t>
                    </a:r>
                  </a:p>
                  <a:p>
                    <a:endParaRPr lang="en-US" sz="1400" dirty="0" smtClean="0">
                      <a:solidFill>
                        <a:schemeClr val="tx2">
                          <a:lumMod val="75000"/>
                        </a:schemeClr>
                      </a:solidFill>
                      <a:latin typeface="+mj-lt"/>
                    </a:endParaRPr>
                  </a:p>
                  <a:p>
                    <a:r>
                      <a: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rPr>
                      <a:t>Fuji Test to confirm</a:t>
                    </a:r>
                    <a:endParaRPr lang="en-US" sz="1400" dirty="0">
                      <a:solidFill>
                        <a:schemeClr val="tx2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5867400" y="3962400"/>
                  <a:ext cx="1981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LQS01b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629400" y="3962400"/>
                  <a:ext cx="1981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LQS01a</a:t>
                  </a:r>
                  <a:endParaRPr lang="en-US" sz="12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pic>
            <p:nvPicPr>
              <p:cNvPr id="29" name="Picture 2" descr="LQ_deformed_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248" b="49680"/>
              <a:stretch>
                <a:fillRect/>
              </a:stretch>
            </p:blipFill>
            <p:spPr bwMode="auto">
              <a:xfrm>
                <a:off x="5943600" y="953006"/>
                <a:ext cx="2819400" cy="1409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6347460" y="914400"/>
              <a:ext cx="2034540" cy="392430"/>
              <a:chOff x="6347460" y="914400"/>
              <a:chExt cx="2034540" cy="39243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rot="16200000" flipH="1">
                <a:off x="7614285" y="984885"/>
                <a:ext cx="285750" cy="18288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8178165" y="996315"/>
                <a:ext cx="285750" cy="12192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7768590" y="1176020"/>
                <a:ext cx="560070" cy="96520"/>
              </a:xfrm>
              <a:custGeom>
                <a:avLst/>
                <a:gdLst>
                  <a:gd name="connsiteX0" fmla="*/ 0 w 560070"/>
                  <a:gd name="connsiteY0" fmla="*/ 96520 h 96520"/>
                  <a:gd name="connsiteX1" fmla="*/ 133350 w 560070"/>
                  <a:gd name="connsiteY1" fmla="*/ 20320 h 96520"/>
                  <a:gd name="connsiteX2" fmla="*/ 274320 w 560070"/>
                  <a:gd name="connsiteY2" fmla="*/ 1270 h 96520"/>
                  <a:gd name="connsiteX3" fmla="*/ 441960 w 560070"/>
                  <a:gd name="connsiteY3" fmla="*/ 27940 h 96520"/>
                  <a:gd name="connsiteX4" fmla="*/ 560070 w 560070"/>
                  <a:gd name="connsiteY4" fmla="*/ 92710 h 96520"/>
                  <a:gd name="connsiteX5" fmla="*/ 560070 w 560070"/>
                  <a:gd name="connsiteY5" fmla="*/ 92710 h 9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070" h="96520">
                    <a:moveTo>
                      <a:pt x="0" y="96520"/>
                    </a:moveTo>
                    <a:cubicBezTo>
                      <a:pt x="43815" y="66357"/>
                      <a:pt x="87630" y="36195"/>
                      <a:pt x="133350" y="20320"/>
                    </a:cubicBezTo>
                    <a:cubicBezTo>
                      <a:pt x="179070" y="4445"/>
                      <a:pt x="222885" y="0"/>
                      <a:pt x="274320" y="1270"/>
                    </a:cubicBezTo>
                    <a:cubicBezTo>
                      <a:pt x="325755" y="2540"/>
                      <a:pt x="394335" y="12700"/>
                      <a:pt x="441960" y="27940"/>
                    </a:cubicBezTo>
                    <a:cubicBezTo>
                      <a:pt x="489585" y="43180"/>
                      <a:pt x="560070" y="92710"/>
                      <a:pt x="560070" y="92710"/>
                    </a:cubicBezTo>
                    <a:lnTo>
                      <a:pt x="560070" y="92710"/>
                    </a:lnTo>
                  </a:path>
                </a:pathLst>
              </a:cu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347460" y="1210310"/>
                <a:ext cx="560070" cy="96520"/>
              </a:xfrm>
              <a:custGeom>
                <a:avLst/>
                <a:gdLst>
                  <a:gd name="connsiteX0" fmla="*/ 0 w 560070"/>
                  <a:gd name="connsiteY0" fmla="*/ 96520 h 96520"/>
                  <a:gd name="connsiteX1" fmla="*/ 133350 w 560070"/>
                  <a:gd name="connsiteY1" fmla="*/ 20320 h 96520"/>
                  <a:gd name="connsiteX2" fmla="*/ 274320 w 560070"/>
                  <a:gd name="connsiteY2" fmla="*/ 1270 h 96520"/>
                  <a:gd name="connsiteX3" fmla="*/ 441960 w 560070"/>
                  <a:gd name="connsiteY3" fmla="*/ 27940 h 96520"/>
                  <a:gd name="connsiteX4" fmla="*/ 560070 w 560070"/>
                  <a:gd name="connsiteY4" fmla="*/ 92710 h 96520"/>
                  <a:gd name="connsiteX5" fmla="*/ 560070 w 560070"/>
                  <a:gd name="connsiteY5" fmla="*/ 92710 h 9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0070" h="96520">
                    <a:moveTo>
                      <a:pt x="0" y="96520"/>
                    </a:moveTo>
                    <a:cubicBezTo>
                      <a:pt x="43815" y="66357"/>
                      <a:pt x="87630" y="36195"/>
                      <a:pt x="133350" y="20320"/>
                    </a:cubicBezTo>
                    <a:cubicBezTo>
                      <a:pt x="179070" y="4445"/>
                      <a:pt x="222885" y="0"/>
                      <a:pt x="274320" y="1270"/>
                    </a:cubicBezTo>
                    <a:cubicBezTo>
                      <a:pt x="325755" y="2540"/>
                      <a:pt x="394335" y="12700"/>
                      <a:pt x="441960" y="27940"/>
                    </a:cubicBezTo>
                    <a:cubicBezTo>
                      <a:pt x="489585" y="43180"/>
                      <a:pt x="560070" y="92710"/>
                      <a:pt x="560070" y="92710"/>
                    </a:cubicBezTo>
                    <a:lnTo>
                      <a:pt x="560070" y="92710"/>
                    </a:lnTo>
                  </a:path>
                </a:pathLst>
              </a:cu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6553200" y="1143000"/>
                <a:ext cx="152400" cy="1588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6743700" y="1104900"/>
                <a:ext cx="152400" cy="7620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6361906" y="1105694"/>
                <a:ext cx="153194" cy="75406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</a:t>
            </a:r>
            <a:r>
              <a:rPr lang="en-US" dirty="0" err="1" smtClean="0"/>
              <a:t>azimuthal</a:t>
            </a:r>
            <a:r>
              <a:rPr lang="en-US" dirty="0" smtClean="0"/>
              <a:t> loading conditions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87552"/>
            <a:ext cx="6946021" cy="5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1600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LQS01a Gradient preload: 230-240 T/m</a:t>
            </a:r>
            <a:endParaRPr lang="en-US" sz="1200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+mj-lt"/>
              </a:rPr>
              <a:t>LQS01b Gradient preload: 260-270T/m</a:t>
            </a:r>
            <a:endParaRPr lang="en-US" sz="12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43600" y="2061865"/>
            <a:ext cx="2971800" cy="4207173"/>
            <a:chOff x="5943600" y="2061865"/>
            <a:chExt cx="2971800" cy="4207173"/>
          </a:xfrm>
        </p:grpSpPr>
        <p:pic>
          <p:nvPicPr>
            <p:cNvPr id="9" name="Picture 10" descr="Computed_2D_mech.png"/>
            <p:cNvPicPr>
              <a:picLocks noChangeAspect="1"/>
            </p:cNvPicPr>
            <p:nvPr/>
          </p:nvPicPr>
          <p:blipFill>
            <a:blip r:embed="rId3" cstate="print"/>
            <a:srcRect r="17690"/>
            <a:stretch>
              <a:fillRect/>
            </a:stretch>
          </p:blipFill>
          <p:spPr bwMode="auto">
            <a:xfrm>
              <a:off x="5943600" y="3912666"/>
              <a:ext cx="2971800" cy="2356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6934200" y="2061865"/>
              <a:ext cx="1981200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LQS01b 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loading required a bladder pressure of 8000 psi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0" y="3733800"/>
            <a:ext cx="304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7520" y="4617720"/>
            <a:ext cx="3048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77840" y="5404104"/>
            <a:ext cx="304800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98221" y="2340052"/>
            <a:ext cx="304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97200" y="5008880"/>
            <a:ext cx="3048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5867400"/>
            <a:ext cx="304800" cy="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1981200"/>
            <a:ext cx="304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37840" y="3474720"/>
            <a:ext cx="304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LQS02 300 K Loading conditions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66800"/>
            <a:ext cx="83058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LQS01b training performance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Target gradient reached in 2 quenches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Good memory - Improved training rate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220 T/m reached in 4 quenches</a:t>
            </a:r>
          </a:p>
          <a:p>
            <a:pPr marL="742950" lvl="1" indent="-285750"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LQS01b loading sequence used as reference scenario for LQS02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Target LQS02 shell strain: 700 – 900 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ymbol" pitchFamily="18" charset="2"/>
            </a:endParaRP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Bladders pressurized one quadrant at the time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Max. bladder pressure: 7000 PSI 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bound 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8000 psi)</a:t>
            </a:r>
          </a:p>
          <a:p>
            <a:pPr marL="742950" lvl="1" indent="-285750">
              <a:buFont typeface="Arial" pitchFamily="34" charset="0"/>
              <a:buChar char="–"/>
              <a:defRPr/>
            </a:pPr>
            <a:r>
              <a:rPr lang="en-US" sz="2000" baseline="0" dirty="0" smtClean="0">
                <a:solidFill>
                  <a:srgbClr val="C00000"/>
                </a:solidFill>
              </a:rPr>
              <a:t>Target LQS02 Rods</a:t>
            </a:r>
            <a:r>
              <a:rPr lang="en-US" sz="2000" dirty="0" smtClean="0">
                <a:solidFill>
                  <a:srgbClr val="C00000"/>
                </a:solidFill>
              </a:rPr>
              <a:t> strain: 500 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me</a:t>
            </a:r>
          </a:p>
          <a:p>
            <a:pPr marL="1200150" lvl="2" indent="-285750">
              <a:buFont typeface="Arial" pitchFamily="34" charset="0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 at the end of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azimuthal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loading like in LQS01a and b</a:t>
            </a:r>
          </a:p>
        </p:txBody>
      </p:sp>
      <p:pic>
        <p:nvPicPr>
          <p:cNvPr id="6" name="Picture 11" descr="LQS01a-b_test_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74750"/>
            <a:ext cx="4343400" cy="28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05/09/2012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CM18 - H. Felice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11472</TotalTime>
  <Words>1326</Words>
  <Application>Microsoft Office PowerPoint</Application>
  <PresentationFormat>On-screen Show (4:3)</PresentationFormat>
  <Paragraphs>303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LQ mechanical performances Status and lessons learned</vt:lpstr>
      <vt:lpstr>Overview</vt:lpstr>
      <vt:lpstr>LQ Design overview</vt:lpstr>
      <vt:lpstr>LQ assembly</vt:lpstr>
      <vt:lpstr>LQ strain gauges</vt:lpstr>
      <vt:lpstr>FEM  analysis supporting LQ</vt:lpstr>
      <vt:lpstr>LQS01a loading conditions</vt:lpstr>
      <vt:lpstr>LQS01b azimuthal loading conditions</vt:lpstr>
      <vt:lpstr>LQS02 300 K Loading conditions</vt:lpstr>
      <vt:lpstr>LQS02 loading conditions</vt:lpstr>
      <vt:lpstr>LQS02 Mechanical performance Cool-down</vt:lpstr>
      <vt:lpstr>LQS02 Mechanical performance Pole during excitation</vt:lpstr>
      <vt:lpstr>LQS02 Mechanical performance Rods during excitation</vt:lpstr>
      <vt:lpstr>From LQS02 to LQS03</vt:lpstr>
      <vt:lpstr>LQS03: Pressure sensitive film</vt:lpstr>
      <vt:lpstr>LQS03 Azimuthal loading</vt:lpstr>
      <vt:lpstr>LQS03 axial loading</vt:lpstr>
      <vt:lpstr>LQ assemblies summary</vt:lpstr>
      <vt:lpstr>LQS03 Status – Electrical checks</vt:lpstr>
      <vt:lpstr>Investigation</vt:lpstr>
      <vt:lpstr>Status and Next steps</vt:lpstr>
      <vt:lpstr>Lessons learned toward LHQ</vt:lpstr>
      <vt:lpstr>PowerPoint Presentation</vt:lpstr>
      <vt:lpstr>LQS01a Coil Stress distribution (FEM)</vt:lpstr>
      <vt:lpstr>LQS01b Coil stress distribution (FEM)</vt:lpstr>
      <vt:lpstr>LQS01b Pole SG measurements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111</cp:revision>
  <dcterms:created xsi:type="dcterms:W3CDTF">2010-03-31T20:55:33Z</dcterms:created>
  <dcterms:modified xsi:type="dcterms:W3CDTF">2012-05-09T12:44:48Z</dcterms:modified>
</cp:coreProperties>
</file>