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3" r:id="rId5"/>
    <p:sldId id="613" r:id="rId6"/>
    <p:sldId id="594" r:id="rId7"/>
    <p:sldId id="668" r:id="rId8"/>
    <p:sldId id="652" r:id="rId9"/>
    <p:sldId id="669" r:id="rId10"/>
    <p:sldId id="670" r:id="rId11"/>
    <p:sldId id="673" r:id="rId12"/>
    <p:sldId id="671" r:id="rId13"/>
    <p:sldId id="609" r:id="rId14"/>
    <p:sldId id="615" r:id="rId15"/>
    <p:sldId id="674" r:id="rId16"/>
    <p:sldId id="646" r:id="rId17"/>
    <p:sldId id="647" r:id="rId18"/>
    <p:sldId id="648" r:id="rId19"/>
    <p:sldId id="649" r:id="rId20"/>
    <p:sldId id="654" r:id="rId21"/>
    <p:sldId id="655" r:id="rId22"/>
    <p:sldId id="656" r:id="rId23"/>
    <p:sldId id="672" r:id="rId24"/>
    <p:sldId id="657" r:id="rId25"/>
    <p:sldId id="581" r:id="rId26"/>
    <p:sldId id="580" r:id="rId27"/>
    <p:sldId id="586" r:id="rId28"/>
    <p:sldId id="658" r:id="rId29"/>
    <p:sldId id="559" r:id="rId30"/>
    <p:sldId id="560" r:id="rId31"/>
    <p:sldId id="561" r:id="rId32"/>
    <p:sldId id="588" r:id="rId33"/>
    <p:sldId id="370" r:id="rId34"/>
    <p:sldId id="371" r:id="rId35"/>
    <p:sldId id="372" r:id="rId36"/>
    <p:sldId id="659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E8E8E8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1629" autoAdjust="0"/>
  </p:normalViewPr>
  <p:slideViewPr>
    <p:cSldViewPr snapToObjects="1" showGuides="1">
      <p:cViewPr varScale="1">
        <p:scale>
          <a:sx n="81" d="100"/>
          <a:sy n="81" d="100"/>
        </p:scale>
        <p:origin x="714" y="96"/>
      </p:cViewPr>
      <p:guideLst>
        <p:guide orient="horz" pos="4065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6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1A5C2-C27E-4B0A-AB73-E6C304C9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SelectDiscrepancyReportDRNoAsc.asp?sDRNo=all&amp;sSerialNoID=18596" TargetMode="External"/><Relationship Id="rId2" Type="http://schemas.openxmlformats.org/officeDocument/2006/relationships/hyperlink" Target="https://vector-onsite.fnal.gov/Tools/DiscrepancyReport/SelectDiscrepancyReportDRNoAsc.asp?sDRNo=all&amp;sSerialNoID=1842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DisplayDiscrepancyReportReadOnly.asp?qsDRNo=12387" TargetMode="External"/><Relationship Id="rId2" Type="http://schemas.openxmlformats.org/officeDocument/2006/relationships/hyperlink" Target="https://vector-onsite.fnal.gov/Tools/DiscrepancyReport/DisplayDiscrepancyReportReadOnly.asp?qsDRNo=123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tor-onsite.fnal.gov/Tools/DiscrepancyReport/DisplayDiscrepancyReportReadOnly.asp?qsDRNo=123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GenerateTravelerRequest.asp?qsDocID=30678" TargetMode="External"/><Relationship Id="rId2" Type="http://schemas.openxmlformats.org/officeDocument/2006/relationships/hyperlink" Target="https://vector-onsite.fnal.gov/Tools/DiscrepancyReport/DisplayDiscrepancyReportReadOnly.asp?qsDRNo=12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ctor-onsite.fnal.gov/Tools/DiscrepancyReport/DisplayDiscrepancyReportReadOnly.asp?qsDRNo=12348" TargetMode="External"/><Relationship Id="rId4" Type="http://schemas.openxmlformats.org/officeDocument/2006/relationships/hyperlink" Target="https://vector-onsite.fnal.gov/Tools/DiscrepancyReport/DisplayDiscrepancyReportReadOnly.asp?qsDRNo=1244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GenerateTravelerRequest.asp?qsDocID=31143" TargetMode="External"/><Relationship Id="rId2" Type="http://schemas.openxmlformats.org/officeDocument/2006/relationships/hyperlink" Target="https://vector-onsite.fnal.gov/Tools/DiscrepancyReport/DisplayDiscrepancyReportReadOnly.asp?qsDRNo=123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tor-onsite.fnal.gov/Tools/DiscrepancyReport/DisplayDiscrepancyReportReadOnly.asp?qsDRNo=123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nsite.fnal.gov/Tools/DiscrepancyReport/DisplayDiscrepancyReportReadOnly.asp?qsDRNo=12448" TargetMode="External"/><Relationship Id="rId2" Type="http://schemas.openxmlformats.org/officeDocument/2006/relationships/hyperlink" Target="https://vector-onsite.fnal.gov/Tools/DiscrepancyReport/DisplayDiscrepancyReportReadOnly.asp?qsDRNo=123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634656"/>
            <a:ext cx="7869223" cy="1658439"/>
          </a:xfrm>
        </p:spPr>
        <p:txBody>
          <a:bodyPr/>
          <a:lstStyle/>
          <a:p>
            <a:r>
              <a:rPr lang="en-GB" sz="3600" dirty="0"/>
              <a:t>MQXFA10 Coils Acceptance Review</a:t>
            </a:r>
            <a:br>
              <a:rPr lang="en-GB" sz="3600" dirty="0"/>
            </a:br>
            <a:r>
              <a:rPr lang="en-GB" sz="3600" dirty="0"/>
              <a:t>QXFA131, and QXFA132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07161"/>
            <a:ext cx="6480000" cy="121007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Fred Nobrega, CAM/L3</a:t>
            </a:r>
          </a:p>
          <a:p>
            <a:r>
              <a:rPr lang="en-GB" dirty="0"/>
              <a:t>Miao Yu, Deputy L3</a:t>
            </a:r>
          </a:p>
          <a:p>
            <a:r>
              <a:rPr lang="en-GB" dirty="0"/>
              <a:t>Marcellus Parker, Electrical</a:t>
            </a:r>
          </a:p>
          <a:p>
            <a:r>
              <a:rPr lang="en-GB" dirty="0"/>
              <a:t>Coil Fabrication at FNAL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89240"/>
            <a:ext cx="6480000" cy="5040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MQXFA10 Coils Acceptance Review </a:t>
            </a:r>
          </a:p>
          <a:p>
            <a:r>
              <a:rPr lang="en-US" dirty="0"/>
              <a:t>September 8, 2021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B70B-5120-4945-9E0E-252536AE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 Coils Review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3F5-6EED-43B4-B056-C44FF588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B963C"/>
              </a:buClr>
              <a:tabLst>
                <a:tab pos="341313" algn="l"/>
              </a:tabLst>
            </a:pPr>
            <a:r>
              <a:rPr lang="en-US" sz="2000" dirty="0">
                <a:ea typeface="Calibri" panose="020F0502020204030204" pitchFamily="34" charset="0"/>
              </a:rPr>
              <a:t>No issues or recommendations to be address from the MQXFA09 Coils Acceptance Review</a:t>
            </a:r>
            <a:endParaRPr lang="en-US" sz="1800" dirty="0"/>
          </a:p>
          <a:p>
            <a:pPr marL="0" indent="0">
              <a:buNone/>
            </a:pPr>
            <a:endParaRPr lang="en-US" sz="1800" kern="14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1C3FC-2FF6-45E4-98D7-A7489B3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31F43-9804-46B3-9244-D5CA9BC93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7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441-A835-4169-B6CA-A375D5D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6A54-CF3A-44F2-A4E7-BA9E025A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68B69-0576-42A0-ADA7-FFCF836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D290-9FDF-4985-BF89-1552CE95E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25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463C-1E44-4875-8FB6-8CFA2BAB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Samples QXFA131 &amp; 132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03AF-4D94-452F-8C37-25B6BE83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26" y="822050"/>
            <a:ext cx="7920000" cy="481608"/>
          </a:xfrm>
        </p:spPr>
        <p:txBody>
          <a:bodyPr/>
          <a:lstStyle/>
          <a:p>
            <a:r>
              <a:rPr lang="en-US" dirty="0"/>
              <a:t>QXFA132 argon inlet moved to coil 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D890E-3E75-4636-A26B-935A3D16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41A9-F6BE-4891-A986-FDE453FD7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2D8E7-B3C2-48B4-8C5D-C91901BE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3" y="1317722"/>
            <a:ext cx="8065707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6E8B-947A-4D70-9DD8-684E8A0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Average Temperature &amp;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A1588-3759-49AD-9D0B-E49E805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FAB7-F5F8-415B-BD82-E760C966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588DE7-CD1B-4CC5-B8CD-6CB1B6EA4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8C8F149-80E4-4F05-9727-4AF89F472403}"/>
              </a:ext>
            </a:extLst>
          </p:cNvPr>
          <p:cNvSpPr txBox="1"/>
          <p:nvPr/>
        </p:nvSpPr>
        <p:spPr>
          <a:xfrm>
            <a:off x="7020272" y="1916832"/>
            <a:ext cx="593994" cy="27646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T/C #4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EFB613-D606-4784-8BBD-D52961759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261A0E-2EC0-485B-A403-387BC39D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107C0E-2452-4ABB-AAB3-455E7832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6E8B-947A-4D70-9DD8-684E8A0F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Average Temperature &amp;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A1588-3759-49AD-9D0B-E49E805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FAB7-F5F8-415B-BD82-E760C966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18E322-7A6D-4B5B-8D7C-013D03088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8C8F149-80E4-4F05-9727-4AF89F472403}"/>
              </a:ext>
            </a:extLst>
          </p:cNvPr>
          <p:cNvSpPr txBox="1"/>
          <p:nvPr/>
        </p:nvSpPr>
        <p:spPr>
          <a:xfrm>
            <a:off x="7020272" y="1916832"/>
            <a:ext cx="593994" cy="27646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T/C #4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004E71-A892-4969-9960-9610BAB3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89" y="1219200"/>
            <a:ext cx="675122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6B35D80-77A5-4C01-91D5-3F4008097DDA}"/>
              </a:ext>
            </a:extLst>
          </p:cNvPr>
          <p:cNvSpPr txBox="1"/>
          <p:nvPr/>
        </p:nvSpPr>
        <p:spPr>
          <a:xfrm>
            <a:off x="6723275" y="1778597"/>
            <a:ext cx="593994" cy="27646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T/C #4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60F4339-F767-4D7D-B5CA-64693C44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89" y="1219200"/>
            <a:ext cx="675122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652C-D892-4470-97F7-31936B8F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EA3B-FBF9-48C8-9F38-DFE9595C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208472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Discrepancy Reports for QXFA131 and QXFA132</a:t>
            </a:r>
          </a:p>
          <a:p>
            <a:pPr lvl="1"/>
            <a:r>
              <a:rPr lang="en-US" dirty="0"/>
              <a:t>Typically written against specific step in traveler which conforms to the following documents: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QXFA Series Coil Production Specification, US-HiLumi-doc-2986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MQXFA </a:t>
            </a:r>
            <a:r>
              <a:rPr lang="en-US" i="1" dirty="0"/>
              <a:t>Final Design Report</a:t>
            </a:r>
            <a:r>
              <a:rPr lang="en-US" dirty="0"/>
              <a:t>, US-HiLumi-doc-948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QXFA Series Coil Fabrication Electrical QC Plan,                      US-HiLumi-doc-521</a:t>
            </a:r>
          </a:p>
          <a:p>
            <a:pPr lvl="1"/>
            <a:endParaRPr lang="en-US" dirty="0"/>
          </a:p>
          <a:p>
            <a:r>
              <a:rPr lang="en-US" dirty="0"/>
              <a:t>No items to be addressed from the MQXFA09 Coils Acceptance Review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Appendix</a:t>
            </a:r>
          </a:p>
          <a:p>
            <a:pPr lvl="1"/>
            <a:r>
              <a:rPr lang="en-US" dirty="0"/>
              <a:t>Critical DR’s with subset of </a:t>
            </a:r>
            <a:r>
              <a:rPr lang="en-US" sz="2200" dirty="0"/>
              <a:t>attachments (if applicable)</a:t>
            </a:r>
          </a:p>
          <a:p>
            <a:pPr lvl="1"/>
            <a:r>
              <a:rPr lang="en-US" dirty="0"/>
              <a:t>Coil data for magnet fabrication report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DC9F4-938C-4CE4-BF15-86628B354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6A16F-B6D5-41DB-B970-56B0982D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07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0A7BB0-6F2A-4CEA-B32F-417971B98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89" y="1219200"/>
            <a:ext cx="675122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E1D-C063-48DE-BB0C-4936501A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1F23-7DD0-43BF-9833-CA3EDE0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652F-CCEF-46B4-B4FF-84436BAE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CE52D9-E603-420D-9991-9EFA2FF2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34" y="1219200"/>
            <a:ext cx="6753931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5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6715-3ED9-414A-BBDC-2909D72D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Hi-pot &amp; Electrical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FEF0-9CBB-469F-89AB-B08B2E9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270F43-4539-684F-96E6-D18E3F3DC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MQXFA10 Coils Acceptance Review  – Sept 8,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6D526-1844-4696-B8D1-1ED17DB7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0" y="789203"/>
            <a:ext cx="8218120" cy="5279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8B0CB-DB40-480E-B3BB-09941E5280B0}"/>
              </a:ext>
            </a:extLst>
          </p:cNvPr>
          <p:cNvSpPr txBox="1"/>
          <p:nvPr/>
        </p:nvSpPr>
        <p:spPr>
          <a:xfrm>
            <a:off x="2339752" y="5399611"/>
            <a:ext cx="212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1800" dirty="0">
                <a:solidFill>
                  <a:srgbClr val="FF0000"/>
                </a:solidFill>
              </a:rPr>
              <a:t>(revised 5/6/22)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F9D-CCE9-441E-BD6B-DE6A6029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 anchor="ctr">
            <a:normAutofit/>
          </a:bodyPr>
          <a:lstStyle/>
          <a:p>
            <a:r>
              <a:rPr lang="en-US" dirty="0"/>
              <a:t>QXFA131 Impulse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AA8D-BBCA-48DC-A3A9-CD808CC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FDCA1C4-9514-7B4F-976F-D92F7E296653}" type="slidenum">
              <a:rPr lang="fr-FR" smtClean="0"/>
              <a:pPr>
                <a:spcAft>
                  <a:spcPts val="600"/>
                </a:spcAft>
              </a:pPr>
              <a:t>23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0D3314-1A51-4D44-9FA1-83E6BC71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A7843-41B9-46BB-92C5-F03DB9B8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" y="1725020"/>
            <a:ext cx="8827773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6715-3ED9-414A-BBDC-2909D72D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Hi-pot &amp; Electrical Checks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(original)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FEF0-9CBB-469F-89AB-B08B2E9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F6FD1-F1DD-0A40-A993-BB1F3577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9A3E7-F0A0-4323-9C59-07779C6B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0" y="789203"/>
            <a:ext cx="8218120" cy="5279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C2BAB-C697-4498-98D2-D2E35EE9FD63}"/>
              </a:ext>
            </a:extLst>
          </p:cNvPr>
          <p:cNvSpPr txBox="1"/>
          <p:nvPr/>
        </p:nvSpPr>
        <p:spPr>
          <a:xfrm>
            <a:off x="2339752" y="5399611"/>
            <a:ext cx="212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1800" dirty="0">
                <a:solidFill>
                  <a:srgbClr val="FF0000"/>
                </a:solidFill>
              </a:rPr>
              <a:t>(revised 5/9/22)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F7E3B-A30A-42A4-B05E-206FFECDE00C}"/>
              </a:ext>
            </a:extLst>
          </p:cNvPr>
          <p:cNvSpPr/>
          <p:nvPr/>
        </p:nvSpPr>
        <p:spPr>
          <a:xfrm>
            <a:off x="462940" y="5301208"/>
            <a:ext cx="2012444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5AD28-FABC-443C-9AE9-47C612487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302" r="75512" b="1061"/>
          <a:stretch/>
        </p:blipFill>
        <p:spPr>
          <a:xfrm>
            <a:off x="462940" y="5291686"/>
            <a:ext cx="2012444" cy="7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F9D-CCE9-441E-BD6B-DE6A6029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 anchor="ctr">
            <a:normAutofit/>
          </a:bodyPr>
          <a:lstStyle/>
          <a:p>
            <a:r>
              <a:rPr lang="en-US" dirty="0"/>
              <a:t>QXFA132 Impulse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AA8D-BBCA-48DC-A3A9-CD808CC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FDCA1C4-9514-7B4F-976F-D92F7E296653}" type="slidenum">
              <a:rPr lang="fr-FR" smtClean="0"/>
              <a:pPr>
                <a:spcAft>
                  <a:spcPts val="600"/>
                </a:spcAft>
              </a:pPr>
              <a:t>25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0D3314-1A51-4D44-9FA1-83E6BC71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D7E4A-9B2C-4A6C-9373-CA371C6B1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" y="1725020"/>
            <a:ext cx="8827773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2B0-AD1F-4CCE-A3C7-C54E38C0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Dimensional Specifications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77B1EF-FDA8-4799-8E71-3A1C2B5E8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5696" y="1330315"/>
          <a:ext cx="5142438" cy="160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35">
                  <a:extLst>
                    <a:ext uri="{9D8B030D-6E8A-4147-A177-3AD203B41FA5}">
                      <a16:colId xmlns:a16="http://schemas.microsoft.com/office/drawing/2014/main" val="1322527199"/>
                    </a:ext>
                  </a:extLst>
                </a:gridCol>
                <a:gridCol w="1638015">
                  <a:extLst>
                    <a:ext uri="{9D8B030D-6E8A-4147-A177-3AD203B41FA5}">
                      <a16:colId xmlns:a16="http://schemas.microsoft.com/office/drawing/2014/main" val="3069392504"/>
                    </a:ext>
                  </a:extLst>
                </a:gridCol>
                <a:gridCol w="1561288">
                  <a:extLst>
                    <a:ext uri="{9D8B030D-6E8A-4147-A177-3AD203B41FA5}">
                      <a16:colId xmlns:a16="http://schemas.microsoft.com/office/drawing/2014/main" val="2886097699"/>
                    </a:ext>
                  </a:extLst>
                </a:gridCol>
              </a:tblGrid>
              <a:tr h="388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Dimension 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Tolerance (mm)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97972"/>
                  </a:ext>
                </a:extLst>
              </a:tr>
              <a:tr h="231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Inner radius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74.750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± 0.250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106670"/>
                  </a:ext>
                </a:extLst>
              </a:tr>
              <a:tr h="231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Outer radius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113.376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± 0.250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887440"/>
                  </a:ext>
                </a:extLst>
              </a:tr>
              <a:tr h="260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Coil to midplane gap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0.125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± 0.050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750475"/>
                  </a:ext>
                </a:extLst>
              </a:tr>
              <a:tr h="260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Keyway width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14.00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± 0.25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918313"/>
                  </a:ext>
                </a:extLst>
              </a:tr>
              <a:tr h="231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Coil length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4529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±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981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136FD-7A93-4CEF-BA1B-8C5291E8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6E18-80C7-4559-A1E6-756C6B05E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B656B-AD2A-4928-8A9F-186A6F820AC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39" y="3044585"/>
            <a:ext cx="320929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814A18-7E09-4EF7-B9B2-6B66CF2083A6}"/>
              </a:ext>
            </a:extLst>
          </p:cNvPr>
          <p:cNvSpPr/>
          <p:nvPr/>
        </p:nvSpPr>
        <p:spPr>
          <a:xfrm>
            <a:off x="2027463" y="688007"/>
            <a:ext cx="525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dirty="0">
                <a:solidFill>
                  <a:schemeClr val="accent5"/>
                </a:solidFill>
              </a:rPr>
              <a:t>MQXFA </a:t>
            </a:r>
            <a:r>
              <a:rPr lang="en-US" i="1" dirty="0">
                <a:solidFill>
                  <a:schemeClr val="accent5"/>
                </a:solidFill>
              </a:rPr>
              <a:t>Final Design Report</a:t>
            </a:r>
            <a:r>
              <a:rPr lang="en-US" dirty="0">
                <a:solidFill>
                  <a:schemeClr val="accent5"/>
                </a:solidFill>
              </a:rPr>
              <a:t>, US-HiLumi-doc-948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A9207-56C8-4FBD-8914-1CE236897EFD}"/>
              </a:ext>
            </a:extLst>
          </p:cNvPr>
          <p:cNvSpPr txBox="1"/>
          <p:nvPr/>
        </p:nvSpPr>
        <p:spPr>
          <a:xfrm>
            <a:off x="4860032" y="6048573"/>
            <a:ext cx="33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Coil tolerances per drawing F10115850.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9AB2D-D372-4DDD-B761-35115B8D2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65" y="3055165"/>
            <a:ext cx="4198635" cy="29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21D5-1D40-4814-8ACA-EA25C0FA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Reaction &amp; Impregnation Specifications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CDB0E0-AA5E-4F3F-8150-4B4423B18E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3769" y="1046478"/>
          <a:ext cx="6984775" cy="2438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01">
                  <a:extLst>
                    <a:ext uri="{9D8B030D-6E8A-4147-A177-3AD203B41FA5}">
                      <a16:colId xmlns:a16="http://schemas.microsoft.com/office/drawing/2014/main" val="2423834245"/>
                    </a:ext>
                  </a:extLst>
                </a:gridCol>
                <a:gridCol w="944224">
                  <a:extLst>
                    <a:ext uri="{9D8B030D-6E8A-4147-A177-3AD203B41FA5}">
                      <a16:colId xmlns:a16="http://schemas.microsoft.com/office/drawing/2014/main" val="3855112426"/>
                    </a:ext>
                  </a:extLst>
                </a:gridCol>
                <a:gridCol w="2328258">
                  <a:extLst>
                    <a:ext uri="{9D8B030D-6E8A-4147-A177-3AD203B41FA5}">
                      <a16:colId xmlns:a16="http://schemas.microsoft.com/office/drawing/2014/main" val="2055133935"/>
                    </a:ext>
                  </a:extLst>
                </a:gridCol>
                <a:gridCol w="1309646">
                  <a:extLst>
                    <a:ext uri="{9D8B030D-6E8A-4147-A177-3AD203B41FA5}">
                      <a16:colId xmlns:a16="http://schemas.microsoft.com/office/drawing/2014/main" val="1571627991"/>
                    </a:ext>
                  </a:extLst>
                </a:gridCol>
                <a:gridCol w="1309646">
                  <a:extLst>
                    <a:ext uri="{9D8B030D-6E8A-4147-A177-3AD203B41FA5}">
                      <a16:colId xmlns:a16="http://schemas.microsoft.com/office/drawing/2014/main" val="3328962215"/>
                    </a:ext>
                  </a:extLst>
                </a:gridCol>
              </a:tblGrid>
              <a:tr h="443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Coil Reaction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Average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46346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Ramp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from 20 °C to 210 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25 C/hour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161455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210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48 hours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854675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Ramp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from 210 °C to 400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50 C/hour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209558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Soak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400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48 hours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4365841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Ramp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from 400 °C to 665 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50 C/hour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984693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Soak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665 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50 hours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425856"/>
                  </a:ext>
                </a:extLst>
              </a:tr>
              <a:tr h="285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Step 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Ramp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from 665 °C to 20 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~ 80 hours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81412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B069E-24D1-4472-A3DD-AB8B6019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95A2-14C4-494A-B44D-F5E3D1C2C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4F82C09-2589-4BAB-BC42-39B250FFFB7B}"/>
              </a:ext>
            </a:extLst>
          </p:cNvPr>
          <p:cNvGraphicFramePr>
            <a:graphicFrameLocks/>
          </p:cNvGraphicFramePr>
          <p:nvPr/>
        </p:nvGraphicFramePr>
        <p:xfrm>
          <a:off x="1073768" y="3553959"/>
          <a:ext cx="6984775" cy="2539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42383424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551339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71627991"/>
                    </a:ext>
                  </a:extLst>
                </a:gridCol>
                <a:gridCol w="1046995">
                  <a:extLst>
                    <a:ext uri="{9D8B030D-6E8A-4147-A177-3AD203B41FA5}">
                      <a16:colId xmlns:a16="http://schemas.microsoft.com/office/drawing/2014/main" val="3328962215"/>
                    </a:ext>
                  </a:extLst>
                </a:gridCol>
                <a:gridCol w="1257260">
                  <a:extLst>
                    <a:ext uri="{9D8B030D-6E8A-4147-A177-3AD203B41FA5}">
                      <a16:colId xmlns:a16="http://schemas.microsoft.com/office/drawing/2014/main" val="1263785386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Coil Impregnation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Average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46346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Ramp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from 20 °C to 110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10 C/hour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Coil Degas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161455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110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8 hours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854675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Ramp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from 110 °C to 55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1.7 C/hour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209558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55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4-6 hours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Epoxy Fill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4365841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Ramp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from 55 °C to 110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10 C/hour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Epoxy Cure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984693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Soak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110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5 hours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425856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Ramp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from 110 °C to 125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10 C/hour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141277"/>
                  </a:ext>
                </a:extLst>
              </a:tr>
              <a:tr h="254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125 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hours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95798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01A3928-58AC-420D-B511-AAB197936F15}"/>
              </a:ext>
            </a:extLst>
          </p:cNvPr>
          <p:cNvSpPr/>
          <p:nvPr/>
        </p:nvSpPr>
        <p:spPr>
          <a:xfrm>
            <a:off x="2052160" y="683404"/>
            <a:ext cx="525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dirty="0">
                <a:solidFill>
                  <a:schemeClr val="accent5"/>
                </a:solidFill>
              </a:rPr>
              <a:t>MQXFA </a:t>
            </a:r>
            <a:r>
              <a:rPr lang="en-US" i="1" dirty="0">
                <a:solidFill>
                  <a:schemeClr val="accent5"/>
                </a:solidFill>
              </a:rPr>
              <a:t>Final Design Report</a:t>
            </a:r>
            <a:r>
              <a:rPr lang="en-US" dirty="0">
                <a:solidFill>
                  <a:schemeClr val="accent5"/>
                </a:solidFill>
              </a:rPr>
              <a:t>, US-HiLumi-doc-948</a:t>
            </a:r>
          </a:p>
        </p:txBody>
      </p:sp>
    </p:spTree>
    <p:extLst>
      <p:ext uri="{BB962C8B-B14F-4D97-AF65-F5344CB8AC3E}">
        <p14:creationId xmlns:p14="http://schemas.microsoft.com/office/powerpoint/2010/main" val="407184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1120122-DE3A-489C-849E-D9F3701122F6}"/>
              </a:ext>
            </a:extLst>
          </p:cNvPr>
          <p:cNvGraphicFramePr>
            <a:graphicFrameLocks/>
          </p:cNvGraphicFramePr>
          <p:nvPr/>
        </p:nvGraphicFramePr>
        <p:xfrm>
          <a:off x="1572726" y="1844824"/>
          <a:ext cx="5400600" cy="299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206250257"/>
                    </a:ext>
                  </a:extLst>
                </a:gridCol>
                <a:gridCol w="3335546">
                  <a:extLst>
                    <a:ext uri="{9D8B030D-6E8A-4147-A177-3AD203B41FA5}">
                      <a16:colId xmlns:a16="http://schemas.microsoft.com/office/drawing/2014/main" val="599506380"/>
                    </a:ext>
                  </a:extLst>
                </a:gridCol>
                <a:gridCol w="1902494">
                  <a:extLst>
                    <a:ext uri="{9D8B030D-6E8A-4147-A177-3AD203B41FA5}">
                      <a16:colId xmlns:a16="http://schemas.microsoft.com/office/drawing/2014/main" val="3214214845"/>
                    </a:ext>
                  </a:extLst>
                </a:gridCol>
              </a:tblGrid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Measurement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Ref. Min-Max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130566"/>
                  </a:ext>
                </a:extLst>
              </a:tr>
              <a:tr h="3611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Coil Resistance @ 1A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577.31-614.75 mV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621432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Ls @ 20 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4.56-6.29 </a:t>
                      </a:r>
                      <a:r>
                        <a:rPr lang="en-US" sz="1600" dirty="0" err="1">
                          <a:effectLst/>
                        </a:rPr>
                        <a:t>mH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459409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Q @ 20 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0.73-1.28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3716757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Ls @ 100 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3.16-6.24 </a:t>
                      </a:r>
                      <a:r>
                        <a:rPr lang="en-US" sz="1600" dirty="0" err="1">
                          <a:effectLst/>
                        </a:rPr>
                        <a:t>mH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40630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Q @ 100 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1.57-5.44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954391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Ls @ 1 kHz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1.77-5.75 </a:t>
                      </a:r>
                      <a:r>
                        <a:rPr lang="en-US" sz="1600" dirty="0" err="1">
                          <a:effectLst/>
                        </a:rPr>
                        <a:t>mH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935265"/>
                  </a:ext>
                </a:extLst>
              </a:tr>
              <a:tr h="376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Q @ 1 kHz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1.95-8.41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58469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4D4FA8-130B-4E6B-8B3F-1F955CF8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Electrical Measurement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9FC97-3709-4B01-85C3-C78ADA69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EBD8-D32A-4294-81FD-DB5DF6A88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FF66F-4411-4B4F-B3AA-10C657E55BDF}"/>
              </a:ext>
            </a:extLst>
          </p:cNvPr>
          <p:cNvSpPr/>
          <p:nvPr/>
        </p:nvSpPr>
        <p:spPr>
          <a:xfrm>
            <a:off x="1547664" y="69269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i="1" dirty="0"/>
              <a:t>QXFA Coil Fabrication Electrical QA</a:t>
            </a:r>
            <a:r>
              <a:rPr lang="en-US" dirty="0"/>
              <a:t>, US-HiLumi-doc-521</a:t>
            </a:r>
          </a:p>
        </p:txBody>
      </p:sp>
    </p:spTree>
    <p:extLst>
      <p:ext uri="{BB962C8B-B14F-4D97-AF65-F5344CB8AC3E}">
        <p14:creationId xmlns:p14="http://schemas.microsoft.com/office/powerpoint/2010/main" val="15620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BC62-EC32-43AF-85D1-BD86633E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D3B43-4540-447A-9312-4B48B007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9D1AD-1D44-456D-B621-9781DEF75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0541E2-C334-4590-BBEA-94ACC4A7FB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5696" y="1860064"/>
          <a:ext cx="50783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80">
                  <a:extLst>
                    <a:ext uri="{9D8B030D-6E8A-4147-A177-3AD203B41FA5}">
                      <a16:colId xmlns:a16="http://schemas.microsoft.com/office/drawing/2014/main" val="1915285823"/>
                    </a:ext>
                  </a:extLst>
                </a:gridCol>
                <a:gridCol w="3141192">
                  <a:extLst>
                    <a:ext uri="{9D8B030D-6E8A-4147-A177-3AD203B41FA5}">
                      <a16:colId xmlns:a16="http://schemas.microsoft.com/office/drawing/2014/main" val="1295803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Coil Length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7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Pre-Series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4532 ± 5.0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943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 114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23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Series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4529 ± 5.0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238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 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4531.1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7B6A-2E10-4AB2-8B16-77178317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6263BE-C83B-49EB-920F-54B928A4C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79463"/>
              </p:ext>
            </p:extLst>
          </p:nvPr>
        </p:nvGraphicFramePr>
        <p:xfrm>
          <a:off x="612775" y="1219200"/>
          <a:ext cx="79184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169">
                  <a:extLst>
                    <a:ext uri="{9D8B030D-6E8A-4147-A177-3AD203B41FA5}">
                      <a16:colId xmlns:a16="http://schemas.microsoft.com/office/drawing/2014/main" val="762988150"/>
                    </a:ext>
                  </a:extLst>
                </a:gridCol>
                <a:gridCol w="1823797">
                  <a:extLst>
                    <a:ext uri="{9D8B030D-6E8A-4147-A177-3AD203B41FA5}">
                      <a16:colId xmlns:a16="http://schemas.microsoft.com/office/drawing/2014/main" val="2481631050"/>
                    </a:ext>
                  </a:extLst>
                </a:gridCol>
                <a:gridCol w="2639483">
                  <a:extLst>
                    <a:ext uri="{9D8B030D-6E8A-4147-A177-3AD203B41FA5}">
                      <a16:colId xmlns:a16="http://schemas.microsoft.com/office/drawing/2014/main" val="671791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DR’s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DR’s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04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QXFA131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3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QXFA132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935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3D907-DC2F-4CFE-A954-95C86031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09D2-19C0-41C9-8BAC-BE68823F3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0CA40F-4C89-477D-A94C-6F309BB00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51036"/>
              </p:ext>
            </p:extLst>
          </p:nvPr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874396-E13A-42B8-B674-5D0948421141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EC29F9C-4AEF-4825-990E-6A82294C9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68779"/>
              </p:ext>
            </p:extLst>
          </p:nvPr>
        </p:nvGraphicFramePr>
        <p:xfrm>
          <a:off x="612000" y="2517870"/>
          <a:ext cx="7910388" cy="143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98">
                  <a:extLst>
                    <a:ext uri="{9D8B030D-6E8A-4147-A177-3AD203B41FA5}">
                      <a16:colId xmlns:a16="http://schemas.microsoft.com/office/drawing/2014/main" val="2769546005"/>
                    </a:ext>
                  </a:extLst>
                </a:gridCol>
                <a:gridCol w="1318398">
                  <a:extLst>
                    <a:ext uri="{9D8B030D-6E8A-4147-A177-3AD203B41FA5}">
                      <a16:colId xmlns:a16="http://schemas.microsoft.com/office/drawing/2014/main" val="314634793"/>
                    </a:ext>
                  </a:extLst>
                </a:gridCol>
                <a:gridCol w="1318398">
                  <a:extLst>
                    <a:ext uri="{9D8B030D-6E8A-4147-A177-3AD203B41FA5}">
                      <a16:colId xmlns:a16="http://schemas.microsoft.com/office/drawing/2014/main" val="2477958233"/>
                    </a:ext>
                  </a:extLst>
                </a:gridCol>
                <a:gridCol w="1318398">
                  <a:extLst>
                    <a:ext uri="{9D8B030D-6E8A-4147-A177-3AD203B41FA5}">
                      <a16:colId xmlns:a16="http://schemas.microsoft.com/office/drawing/2014/main" val="841958088"/>
                    </a:ext>
                  </a:extLst>
                </a:gridCol>
                <a:gridCol w="1318398">
                  <a:extLst>
                    <a:ext uri="{9D8B030D-6E8A-4147-A177-3AD203B41FA5}">
                      <a16:colId xmlns:a16="http://schemas.microsoft.com/office/drawing/2014/main" val="4197285505"/>
                    </a:ext>
                  </a:extLst>
                </a:gridCol>
                <a:gridCol w="1318398">
                  <a:extLst>
                    <a:ext uri="{9D8B030D-6E8A-4147-A177-3AD203B41FA5}">
                      <a16:colId xmlns:a16="http://schemas.microsoft.com/office/drawing/2014/main" val="1436985001"/>
                    </a:ext>
                  </a:extLst>
                </a:gridCol>
              </a:tblGrid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W&amp;C</a:t>
                      </a:r>
                    </a:p>
                    <a:p>
                      <a:pPr algn="ctr"/>
                      <a:r>
                        <a:rPr lang="en-US" dirty="0"/>
                        <a:t>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CMM  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14490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20728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1189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4A49583-9071-49EC-93F7-5F3B7C2FBD57}"/>
              </a:ext>
            </a:extLst>
          </p:cNvPr>
          <p:cNvSpPr/>
          <p:nvPr/>
        </p:nvSpPr>
        <p:spPr>
          <a:xfrm>
            <a:off x="612000" y="4038629"/>
            <a:ext cx="791038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5"/>
                </a:solidFill>
              </a:rPr>
              <a:t>Links to all DR’s: </a:t>
            </a:r>
            <a:r>
              <a:rPr lang="en-US" sz="1200" dirty="0">
                <a:solidFill>
                  <a:schemeClr val="accent6"/>
                </a:solidFill>
              </a:rPr>
              <a:t>(VPN or FNAL services account required)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Discrepancy Reports </a:t>
            </a:r>
            <a:r>
              <a:rPr lang="en-US" sz="1400" dirty="0">
                <a:solidFill>
                  <a:schemeClr val="accent5"/>
                </a:solidFill>
              </a:rPr>
              <a:t>– </a:t>
            </a:r>
            <a:r>
              <a:rPr lang="en-US" sz="1400" dirty="0">
                <a:solidFill>
                  <a:schemeClr val="accent5"/>
                </a:solidFill>
                <a:hlinkClick r:id="rId2"/>
              </a:rPr>
              <a:t>QXFA131</a:t>
            </a:r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/>
              <a:t>Discrepancy Reports </a:t>
            </a:r>
            <a:r>
              <a:rPr lang="en-US" sz="1400" dirty="0">
                <a:solidFill>
                  <a:schemeClr val="accent5"/>
                </a:solidFill>
              </a:rPr>
              <a:t>– </a:t>
            </a:r>
            <a:r>
              <a:rPr lang="en-US" sz="1400" dirty="0">
                <a:solidFill>
                  <a:schemeClr val="accent5"/>
                </a:solidFill>
                <a:hlinkClick r:id="rId3"/>
              </a:rPr>
              <a:t>QXFA132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*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Critical DR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6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4032-2E42-45FE-BB03-8B0D367D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7B89-AAAB-49F8-A113-2D4DAA22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231D63-230E-438B-8E44-827076485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BBFB9-4AA4-44C1-AE3C-45F0CBA9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103740" cy="4906963"/>
          </a:xfrm>
        </p:spPr>
        <p:txBody>
          <a:bodyPr/>
          <a:lstStyle/>
          <a:p>
            <a:r>
              <a:rPr lang="en-US" sz="2000" dirty="0"/>
              <a:t>Re-spool the insulated cable to verify the total length (min. 441 m including the winding lead).</a:t>
            </a:r>
          </a:p>
          <a:p>
            <a:r>
              <a:rPr lang="en-US" sz="2000" dirty="0"/>
              <a:t>Split into two reels for L1 coil (min. 195 m) and L2 coil (min. 246 m).</a:t>
            </a:r>
          </a:p>
          <a:p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E1433B-AC29-4211-8BDA-59572D1834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20" y="2674537"/>
            <a:ext cx="3704780" cy="3219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B76A71-7DD2-4FF5-8D5D-ECD9A73C0842}"/>
              </a:ext>
            </a:extLst>
          </p:cNvPr>
          <p:cNvSpPr txBox="1"/>
          <p:nvPr/>
        </p:nvSpPr>
        <p:spPr>
          <a:xfrm>
            <a:off x="755576" y="4311467"/>
            <a:ext cx="256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length in coil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F2B4D-1517-4D82-A360-3384A7465607}"/>
              </a:ext>
            </a:extLst>
          </p:cNvPr>
          <p:cNvSpPr txBox="1"/>
          <p:nvPr/>
        </p:nvSpPr>
        <p:spPr>
          <a:xfrm>
            <a:off x="755576" y="27290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respooling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1C6FC0-0F95-465C-8C27-52B94D0EB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57356"/>
              </p:ext>
            </p:extLst>
          </p:nvPr>
        </p:nvGraphicFramePr>
        <p:xfrm>
          <a:off x="428260" y="3046453"/>
          <a:ext cx="4252425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490">
                  <a:extLst>
                    <a:ext uri="{9D8B030D-6E8A-4147-A177-3AD203B41FA5}">
                      <a16:colId xmlns:a16="http://schemas.microsoft.com/office/drawing/2014/main" val="2825759123"/>
                    </a:ext>
                  </a:extLst>
                </a:gridCol>
                <a:gridCol w="962695">
                  <a:extLst>
                    <a:ext uri="{9D8B030D-6E8A-4147-A177-3AD203B41FA5}">
                      <a16:colId xmlns:a16="http://schemas.microsoft.com/office/drawing/2014/main" val="1310288497"/>
                    </a:ext>
                  </a:extLst>
                </a:gridCol>
                <a:gridCol w="895970">
                  <a:extLst>
                    <a:ext uri="{9D8B030D-6E8A-4147-A177-3AD203B41FA5}">
                      <a16:colId xmlns:a16="http://schemas.microsoft.com/office/drawing/2014/main" val="1732694108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991832459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2204584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Cable 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 (m)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35594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450.6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204.6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136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448.9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05391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92D13AD-A947-4A15-BABB-BAA9F584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44756"/>
              </p:ext>
            </p:extLst>
          </p:nvPr>
        </p:nvGraphicFramePr>
        <p:xfrm>
          <a:off x="321429" y="4708541"/>
          <a:ext cx="456872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825759123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1310288497"/>
                    </a:ext>
                  </a:extLst>
                </a:gridCol>
                <a:gridCol w="895970">
                  <a:extLst>
                    <a:ext uri="{9D8B030D-6E8A-4147-A177-3AD203B41FA5}">
                      <a16:colId xmlns:a16="http://schemas.microsoft.com/office/drawing/2014/main" val="1732694108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991832459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2204584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Cable 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(m)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 (m)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3559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Average (QXFA 104-128)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136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239.1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011171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lang="en-US" sz="1400" dirty="0"/>
                        <a:t>QXFA 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427.1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238.7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2909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101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C34-0F39-4482-9DB3-808AA25A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Length and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A0F8A-8C4A-4865-B7D1-4D301B8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2CD6A1-8426-4D78-94B8-DFEF85D1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078" y="1469788"/>
            <a:ext cx="5607844" cy="1385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29D93-8B12-4CA3-A47E-5755D76247A1}"/>
              </a:ext>
            </a:extLst>
          </p:cNvPr>
          <p:cNvSpPr txBox="1"/>
          <p:nvPr/>
        </p:nvSpPr>
        <p:spPr>
          <a:xfrm>
            <a:off x="35496" y="4542301"/>
            <a:ext cx="837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              Wedge gap:   2 mm        3.75 mm               3.75 mm                 3.75 mm                3.75 mm               3.75 mm                   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44A3EA-56A3-4976-B58E-8591CB282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527265"/>
            <a:ext cx="5814314" cy="95011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C21CA6-01A1-49F9-8887-0E80A183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A2AC6-1EAE-422A-81E9-F804E53500FA}"/>
              </a:ext>
            </a:extLst>
          </p:cNvPr>
          <p:cNvSpPr txBox="1"/>
          <p:nvPr/>
        </p:nvSpPr>
        <p:spPr>
          <a:xfrm>
            <a:off x="539552" y="3150596"/>
            <a:ext cx="1977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QXFA 131 &amp; 132</a:t>
            </a:r>
          </a:p>
        </p:txBody>
      </p:sp>
    </p:spTree>
    <p:extLst>
      <p:ext uri="{BB962C8B-B14F-4D97-AF65-F5344CB8AC3E}">
        <p14:creationId xmlns:p14="http://schemas.microsoft.com/office/powerpoint/2010/main" val="357643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DD7-08AC-493E-B2EE-DDF0E3C3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44040"/>
            <a:ext cx="7920000" cy="720000"/>
          </a:xfrm>
        </p:spPr>
        <p:txBody>
          <a:bodyPr/>
          <a:lstStyle/>
          <a:p>
            <a:r>
              <a:rPr lang="en-US" dirty="0"/>
              <a:t>Pole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5309-62EE-45B9-8496-E04B8F15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1B2770-BC36-414A-9DA7-9E8955E8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90516-FDCB-4D85-A575-AFDC566E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1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6941-0ABC-4171-ABC0-3963C6CF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 Production Coil Pole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0D1F-07D7-441E-A418-4DF6BA3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F200-3ED7-4978-A796-E56569438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AC6BB2-017A-4032-8E0F-F68E004AC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87589"/>
              </p:ext>
            </p:extLst>
          </p:nvPr>
        </p:nvGraphicFramePr>
        <p:xfrm>
          <a:off x="612000" y="1219200"/>
          <a:ext cx="7920000" cy="4065048"/>
        </p:xfrm>
        <a:graphic>
          <a:graphicData uri="http://schemas.openxmlformats.org/drawingml/2006/table">
            <a:tbl>
              <a:tblPr/>
              <a:tblGrid>
                <a:gridCol w="172775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355224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640000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1064482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12325</a:t>
                      </a:r>
                      <a:r>
                        <a:rPr lang="en-US" sz="1400" dirty="0"/>
                        <a:t> Electrical Testing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B1-B2 values in the calculate table are out of spec. (traveler step 8.1)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DMM measurements were retaken at a later step (13.3) in the traveler with more reliable connections and the value were within range.</a:t>
                      </a:r>
                      <a:endParaRPr lang="en-US" sz="1400" i="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12387</a:t>
                      </a:r>
                      <a:r>
                        <a:rPr lang="en-US" sz="1400" dirty="0"/>
                        <a:t> Electrical Testing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voltage tap values are out of spec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VTA01 and VTA02 data were input incorrectly into the traveler</a:t>
                      </a:r>
                      <a:endParaRPr lang="en-US" sz="1400" i="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77996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4"/>
                        </a:rPr>
                        <a:t>12388</a:t>
                      </a:r>
                      <a:r>
                        <a:rPr lang="en-US" sz="1400" dirty="0"/>
                        <a:t> Electrical Testing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voltage tap values are out of spec (traveler step 13.3)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DMM measurements were taken using cable terminals that were better equipped for accurate low-level resistance measurements.</a:t>
                      </a:r>
                      <a:endParaRPr lang="en-US" sz="1400" i="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041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66336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QXFA131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62238"/>
              </p:ext>
            </p:extLst>
          </p:nvPr>
        </p:nvGraphicFramePr>
        <p:xfrm>
          <a:off x="612000" y="1219200"/>
          <a:ext cx="7920000" cy="5079164"/>
        </p:xfrm>
        <a:graphic>
          <a:graphicData uri="http://schemas.openxmlformats.org/drawingml/2006/table">
            <a:tbl>
              <a:tblPr/>
              <a:tblGrid>
                <a:gridCol w="172775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355224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640000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1064482"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hlinkClick r:id="rId2"/>
                        </a:rPr>
                        <a:t>12313</a:t>
                      </a:r>
                      <a:r>
                        <a:rPr lang="en-US" sz="1400" dirty="0"/>
                        <a:t> Reaction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 the process capability plots attached to this traveler step, there were 7.6% of the individual thermocouple measurements which were above the upper spec limit for the 395C soak, and 0.6% below the lower spec limit in the 665C soak.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coil reaction witness sample passes all requirements and is recorded in the coil </a:t>
                      </a:r>
                      <a:r>
                        <a:rPr lang="en-US" sz="1400" dirty="0">
                          <a:hlinkClick r:id="rId3"/>
                        </a:rPr>
                        <a:t>interface traveler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12448</a:t>
                      </a:r>
                      <a:r>
                        <a:rPr lang="en-US" sz="1400" dirty="0"/>
                        <a:t> Splice / Epoxy Impregnation 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layer of Hexcel 4522 (6 mil) was installed instead of 1 layer of BGF 6781 (10 mil thick) as designed. This DR also applies to coils QXFA129, 130, 131 and 132.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CERN has been notified and concurs that the material swap is minor and to use as is. They will write a NCR (level 1, concession). Coils 129 &amp; 130 have passed the coil acceptance review and with coil 130 planned for magnet MQXFA09. The remaining coils are complete and at LBNL.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77996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12348</a:t>
                      </a:r>
                      <a:r>
                        <a:rPr lang="en-US" sz="1400" dirty="0"/>
                        <a:t> Splice / Epoxy Impregnation 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Using the cutting guide tool to cut the layer of epoxy from the pole of the coil, the tech mistakenly cut across 2 current blocks on his first pass of multiple passes.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/>
                        <a:t>Verified that the depth of cut was shallow and did not reach the cable via approved off-normal work plan.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041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151203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2EB0-9FB4-4895-97F8-66642945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DR12348</a:t>
            </a:r>
            <a:br>
              <a:rPr lang="en-US" dirty="0"/>
            </a:br>
            <a:r>
              <a:rPr lang="en-US" dirty="0"/>
              <a:t>QXFA131</a:t>
            </a:r>
          </a:p>
        </p:txBody>
      </p:sp>
      <p:pic>
        <p:nvPicPr>
          <p:cNvPr id="10" name="Content Placeholder 9" descr="A picture containing rain&#10;&#10;Description automatically generated">
            <a:extLst>
              <a:ext uri="{FF2B5EF4-FFF2-40B4-BE49-F238E27FC236}">
                <a16:creationId xmlns:a16="http://schemas.microsoft.com/office/drawing/2014/main" id="{E3E7DE75-B482-4FA3-A607-7CC7E0876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02" y="3201015"/>
            <a:ext cx="4019203" cy="36614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9D0D7-776F-45AC-83DA-122DE580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36C6-183F-42EA-AE9A-1BD50747A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17F1F-94C5-4632-8BA1-A08B58724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884" y="370306"/>
            <a:ext cx="3707904" cy="2780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B4CA5-0817-4330-878B-C80A77E134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69" y="530961"/>
            <a:ext cx="2700124" cy="2620273"/>
          </a:xfrm>
          <a:prstGeom prst="rect">
            <a:avLst/>
          </a:prstGeom>
        </p:spPr>
      </p:pic>
      <p:pic>
        <p:nvPicPr>
          <p:cNvPr id="12" name="Picture 11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3AE27585-7D3E-4FC0-AFCC-1D2F2726E0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480" y="3202925"/>
            <a:ext cx="4820451" cy="3646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D7E248-B9C9-49C8-80E4-8C677305E269}"/>
              </a:ext>
            </a:extLst>
          </p:cNvPr>
          <p:cNvSpPr txBox="1"/>
          <p:nvPr/>
        </p:nvSpPr>
        <p:spPr>
          <a:xfrm>
            <a:off x="2818685" y="32149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Near side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58F60-C0C5-4FD8-A30E-380F6054ADBF}"/>
              </a:ext>
            </a:extLst>
          </p:cNvPr>
          <p:cNvSpPr txBox="1"/>
          <p:nvPr/>
        </p:nvSpPr>
        <p:spPr>
          <a:xfrm>
            <a:off x="7807225" y="323929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Far side</a:t>
            </a:r>
          </a:p>
        </p:txBody>
      </p:sp>
    </p:spTree>
    <p:extLst>
      <p:ext uri="{BB962C8B-B14F-4D97-AF65-F5344CB8AC3E}">
        <p14:creationId xmlns:p14="http://schemas.microsoft.com/office/powerpoint/2010/main" val="37161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329946"/>
              </p:ext>
            </p:extLst>
          </p:nvPr>
        </p:nvGraphicFramePr>
        <p:xfrm>
          <a:off x="612000" y="1219200"/>
          <a:ext cx="7920000" cy="3719652"/>
        </p:xfrm>
        <a:graphic>
          <a:graphicData uri="http://schemas.openxmlformats.org/drawingml/2006/table">
            <a:tbl>
              <a:tblPr/>
              <a:tblGrid>
                <a:gridCol w="172775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355224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640000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1064482"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hlinkClick r:id="rId2"/>
                        </a:rPr>
                        <a:t>12334</a:t>
                      </a:r>
                      <a:r>
                        <a:rPr lang="en-US" sz="1400" dirty="0"/>
                        <a:t> Reaction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As per the process capability plots attached to this step, the 665C soak had 0.9% of the data out of spec on the low side.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Witness samples are accepted, as indicated in the </a:t>
                      </a:r>
                      <a:r>
                        <a:rPr lang="en-US" sz="1400" dirty="0">
                          <a:hlinkClick r:id="rId3"/>
                        </a:rPr>
                        <a:t>coil interface traveler</a:t>
                      </a:r>
                      <a:r>
                        <a:rPr lang="en-US" sz="1400" dirty="0"/>
                        <a:t>. T/C #10 was recalibrated twice for confirmation, and when using the adjusted offsets the data were all in spec (see the 665C before/after reaction plots in the appendix).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12337</a:t>
                      </a:r>
                      <a:r>
                        <a:rPr lang="en-US" sz="1400" dirty="0"/>
                        <a:t> Splice / Epoxy Impregnation 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small section of the blanket was wedged between the mid plane shim and the last turn of the coil.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Installation of SS midplane shim during coil reaction prep pinched the OL S2 glass. A working group meeting agreed to proceed with coil fabrication as is. Presentation attached to DR. No repair is needed.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779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10952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4AD4-364F-48CE-9A2C-3D302D25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DR12337, QXFA132</a:t>
            </a:r>
            <a:br>
              <a:rPr lang="en-US" dirty="0"/>
            </a:br>
            <a:r>
              <a:rPr lang="en-US" dirty="0"/>
              <a:t>Prep for Reaction; Midplane Shim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9D949-B1FD-458B-ACD3-CC476424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403A-0E4E-4FE2-BC74-6357C0FA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6D3C1-9CA0-4A0F-98B5-313913D0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8" y="900000"/>
            <a:ext cx="8586620" cy="54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261D-E904-4C5C-B3BA-EB9D5DFD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Coils Acceptance Review  – Sept 8, 2021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E457-3F24-45FA-95DC-0957EB93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QXFA132 DR’s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5BD07-B5F5-4D55-B791-ED07C54AB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08166"/>
              </p:ext>
            </p:extLst>
          </p:nvPr>
        </p:nvGraphicFramePr>
        <p:xfrm>
          <a:off x="612000" y="1219200"/>
          <a:ext cx="7920000" cy="3719652"/>
        </p:xfrm>
        <a:graphic>
          <a:graphicData uri="http://schemas.openxmlformats.org/drawingml/2006/table">
            <a:tbl>
              <a:tblPr/>
              <a:tblGrid>
                <a:gridCol w="1727752">
                  <a:extLst>
                    <a:ext uri="{9D8B030D-6E8A-4147-A177-3AD203B41FA5}">
                      <a16:colId xmlns:a16="http://schemas.microsoft.com/office/drawing/2014/main" val="1010575230"/>
                    </a:ext>
                  </a:extLst>
                </a:gridCol>
                <a:gridCol w="3552248">
                  <a:extLst>
                    <a:ext uri="{9D8B030D-6E8A-4147-A177-3AD203B41FA5}">
                      <a16:colId xmlns:a16="http://schemas.microsoft.com/office/drawing/2014/main" val="25379173"/>
                    </a:ext>
                  </a:extLst>
                </a:gridCol>
                <a:gridCol w="2640000">
                  <a:extLst>
                    <a:ext uri="{9D8B030D-6E8A-4147-A177-3AD203B41FA5}">
                      <a16:colId xmlns:a16="http://schemas.microsoft.com/office/drawing/2014/main" val="2863937579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 Number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Disposition</a:t>
                      </a:r>
                      <a:endParaRPr lang="en-US" sz="1400" dirty="0"/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86574"/>
                  </a:ext>
                </a:extLst>
              </a:tr>
              <a:tr h="1064482"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hlinkClick r:id="rId2"/>
                        </a:rPr>
                        <a:t>12364</a:t>
                      </a:r>
                      <a:r>
                        <a:rPr lang="en-US" sz="1400" dirty="0"/>
                        <a:t> Reaction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Coil short to structure prior to impregnation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4-wire measurements taken from the coil lead to several locations on the impregnation tooling indicate a ~5 </a:t>
                      </a:r>
                      <a:r>
                        <a:rPr lang="en-US" sz="1400" dirty="0" err="1"/>
                        <a:t>Mohm</a:t>
                      </a:r>
                      <a:r>
                        <a:rPr lang="en-US" sz="1400" dirty="0"/>
                        <a:t> short. After impregnation, the short did not exist.</a:t>
                      </a:r>
                    </a:p>
                  </a:txBody>
                  <a:tcPr marL="32933" marR="32933" marT="16466" marB="164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92344"/>
                  </a:ext>
                </a:extLst>
              </a:tr>
              <a:tr h="1359512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12448</a:t>
                      </a:r>
                      <a:r>
                        <a:rPr lang="en-US" sz="1400" dirty="0"/>
                        <a:t> Splice / Epoxy Impregnation 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layer of Hexcel 4522 (6 mil) was installed instead of 1 layer of BGF 6781 (10 mil thick) as designed. This DR also applies to coils QXFA129, 130, 131 and 132.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CERN has been notified and concurs that the material swap is minor and to use as is. They will write a NCR (level 1, concession). Coils 129 &amp; 130 have passed the coil acceptance review and with coil 130 planned for magnet MQXFA09. The remaining coils are complete and at LBNL.</a:t>
                      </a:r>
                    </a:p>
                  </a:txBody>
                  <a:tcPr marL="26668" marR="26668" marT="13334" marB="133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779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4A69-BEA0-4AC4-923A-66011EDE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B6E40C-C91E-4856-AE3C-12C6E7BAB3F9}"/>
              </a:ext>
            </a:extLst>
          </p:cNvPr>
          <p:cNvGraphicFramePr>
            <a:graphicFrameLocks noGrp="1"/>
          </p:cNvGraphicFramePr>
          <p:nvPr/>
        </p:nvGraphicFramePr>
        <p:xfrm>
          <a:off x="7956376" y="59472"/>
          <a:ext cx="111561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510827217"/>
                    </a:ext>
                  </a:extLst>
                </a:gridCol>
              </a:tblGrid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4601"/>
                  </a:ext>
                </a:extLst>
              </a:tr>
              <a:tr h="2481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Minor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51399"/>
                  </a:ext>
                </a:extLst>
              </a:tr>
              <a:tr h="2359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Critical 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F3B74B-FC32-4B81-97BB-51D1B05DE567}"/>
              </a:ext>
            </a:extLst>
          </p:cNvPr>
          <p:cNvSpPr/>
          <p:nvPr/>
        </p:nvSpPr>
        <p:spPr>
          <a:xfrm>
            <a:off x="5004048" y="847745"/>
            <a:ext cx="409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Critical DR – affects form/fit/function and needs L2 review</a:t>
            </a:r>
          </a:p>
        </p:txBody>
      </p:sp>
    </p:spTree>
    <p:extLst>
      <p:ext uri="{BB962C8B-B14F-4D97-AF65-F5344CB8AC3E}">
        <p14:creationId xmlns:p14="http://schemas.microsoft.com/office/powerpoint/2010/main" val="4137471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85701</TotalTime>
  <Words>1837</Words>
  <Application>Microsoft Office PowerPoint</Application>
  <PresentationFormat>On-screen Show (4:3)</PresentationFormat>
  <Paragraphs>384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Thème Office</vt:lpstr>
      <vt:lpstr>MQXFA10 Coils Acceptance Review QXFA131, and QXFA132</vt:lpstr>
      <vt:lpstr>Overview</vt:lpstr>
      <vt:lpstr>DR Summary</vt:lpstr>
      <vt:lpstr>QXFA131 DR’s</vt:lpstr>
      <vt:lpstr>QXFA131 DR’s</vt:lpstr>
      <vt:lpstr>DR12348 QXFA131</vt:lpstr>
      <vt:lpstr>QXFA132 DR’s</vt:lpstr>
      <vt:lpstr>DR12337, QXFA132 Prep for Reaction; Midplane Shim Installation</vt:lpstr>
      <vt:lpstr>QXFA132 DR’s</vt:lpstr>
      <vt:lpstr>MQXFA09 Coils Review Recommendations</vt:lpstr>
      <vt:lpstr>Appendix</vt:lpstr>
      <vt:lpstr>Witness Samples QXFA131 &amp; 132</vt:lpstr>
      <vt:lpstr>QXFA131 Average Temperature &amp; Dwell Time</vt:lpstr>
      <vt:lpstr>QXFA131 210° C Plateau</vt:lpstr>
      <vt:lpstr>QXFA131 395° C Plateau</vt:lpstr>
      <vt:lpstr>QXFA131 665° C Plateau</vt:lpstr>
      <vt:lpstr>QXFA132 Average Temperature &amp; Dwell Time</vt:lpstr>
      <vt:lpstr>QXFA132 210° C Plateau</vt:lpstr>
      <vt:lpstr>QXFA132 395° C Plateau</vt:lpstr>
      <vt:lpstr>QXFA132 665° C Plateau</vt:lpstr>
      <vt:lpstr>QXFA132 665° C Plateau</vt:lpstr>
      <vt:lpstr>QXFA131 Hi-pot &amp; Electrical Checks</vt:lpstr>
      <vt:lpstr>QXFA131 Impulse Test</vt:lpstr>
      <vt:lpstr>QXFA132 Hi-pot &amp; Electrical Checks (original) </vt:lpstr>
      <vt:lpstr>QXFA132 Impulse Test</vt:lpstr>
      <vt:lpstr>Coil Dimensional Specifications</vt:lpstr>
      <vt:lpstr>Coil Reaction &amp; Impregnation Specifications</vt:lpstr>
      <vt:lpstr>Coil Electrical Measurement Range</vt:lpstr>
      <vt:lpstr>Coil Length</vt:lpstr>
      <vt:lpstr>Cable Preparation</vt:lpstr>
      <vt:lpstr>Wedge Length and Gap</vt:lpstr>
      <vt:lpstr>Pole Gap</vt:lpstr>
      <vt:lpstr>QXFA Production Coil Pole Gap</vt:lpstr>
    </vt:vector>
  </TitlesOfParts>
  <Manager>nobrega@fnal.gov</Manager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nobrega@fnal.gov</dc:creator>
  <cp:lastModifiedBy>Alfred R Nobrega</cp:lastModifiedBy>
  <cp:revision>1295</cp:revision>
  <cp:lastPrinted>2019-03-13T20:49:19Z</cp:lastPrinted>
  <dcterms:created xsi:type="dcterms:W3CDTF">2016-03-23T12:58:39Z</dcterms:created>
  <dcterms:modified xsi:type="dcterms:W3CDTF">2022-05-09T17:43:42Z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