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3" r:id="rId5"/>
    <p:sldId id="443" r:id="rId6"/>
    <p:sldId id="306" r:id="rId7"/>
    <p:sldId id="436" r:id="rId8"/>
    <p:sldId id="307" r:id="rId9"/>
    <p:sldId id="446" r:id="rId10"/>
    <p:sldId id="439" r:id="rId11"/>
    <p:sldId id="447" r:id="rId12"/>
    <p:sldId id="438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900"/>
    <a:srgbClr val="B4C6E7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7"/>
    <p:restoredTop sz="96395" autoAdjust="0"/>
  </p:normalViewPr>
  <p:slideViewPr>
    <p:cSldViewPr snapToObjects="1" showGuides="1">
      <p:cViewPr varScale="1">
        <p:scale>
          <a:sx n="106" d="100"/>
          <a:sy n="106" d="100"/>
        </p:scale>
        <p:origin x="1044" y="114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07/09/2021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07/09/2021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819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19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309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MQXFA09 Coil Acceptance Review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9632" y="476672"/>
            <a:ext cx="4048095" cy="1896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MQXFA09 Coil Acceptance Review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MQXFA09 Coil Acceptance Review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MQXFA09 Coil Acceptance Review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3200" cy="360000"/>
          </a:xfrm>
        </p:spPr>
        <p:txBody>
          <a:bodyPr/>
          <a:lstStyle/>
          <a:p>
            <a:r>
              <a:rPr lang="en-US" noProof="0"/>
              <a:t>MQXFA09 Coil Acceptance Review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 noProof="0"/>
              <a:t>MQXFA09 Coil Acceptance Review</a:t>
            </a:r>
            <a:endParaRPr lang="en-GB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MQXFA09 Coil Acceptance Review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8F6E1-DCAA-4B58-8837-5B94238538F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" y="6126162"/>
            <a:ext cx="1562508" cy="7318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5073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MQXFA10 Coil Acceptance Review</a:t>
            </a:r>
            <a:br>
              <a:rPr lang="en-US" dirty="0"/>
            </a:br>
            <a:r>
              <a:rPr lang="en-US" i="1" dirty="0"/>
              <a:t>Introduction </a:t>
            </a:r>
            <a:r>
              <a:rPr lang="en-GB" i="1" dirty="0"/>
              <a:t>&amp; Charge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Giorgio Ambrosio</a:t>
            </a:r>
          </a:p>
          <a:p>
            <a:r>
              <a:rPr lang="en-GB" dirty="0"/>
              <a:t>Magnets L2</a:t>
            </a:r>
          </a:p>
          <a:p>
            <a:r>
              <a:rPr lang="en-GB" dirty="0"/>
              <a:t>U.S. HL-LHC Accelerator Upgrade Project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-6424" y="6141660"/>
            <a:ext cx="1547664" cy="6926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899149"/>
            <a:ext cx="6480000" cy="447685"/>
          </a:xfrm>
        </p:spPr>
        <p:txBody>
          <a:bodyPr>
            <a:normAutofit lnSpcReduction="10000"/>
          </a:bodyPr>
          <a:lstStyle/>
          <a:p>
            <a:r>
              <a:rPr lang="en-US" sz="1400" b="1" dirty="0"/>
              <a:t>MQXFA10 Coil Acceptance Review</a:t>
            </a:r>
          </a:p>
          <a:p>
            <a:r>
              <a:rPr lang="en-GB" sz="1400" dirty="0"/>
              <a:t>September 8,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18359-9572-4A46-94BC-582F74348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972" y="764704"/>
            <a:ext cx="7920000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Committee</a:t>
            </a:r>
            <a:endParaRPr lang="en-US" dirty="0"/>
          </a:p>
          <a:p>
            <a:r>
              <a:rPr lang="it-IT" dirty="0"/>
              <a:t>Steve Gourlay (chairperson), LBNL</a:t>
            </a:r>
            <a:endParaRPr lang="en-US" dirty="0"/>
          </a:p>
          <a:p>
            <a:r>
              <a:rPr lang="en-US" dirty="0"/>
              <a:t>Arup Ghosh, BNL retired</a:t>
            </a:r>
          </a:p>
          <a:p>
            <a:r>
              <a:rPr lang="en-US" dirty="0"/>
              <a:t>Susana Izquierdo Bermudez, CERN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Date and Time</a:t>
            </a:r>
            <a:endParaRPr lang="en-US" dirty="0"/>
          </a:p>
          <a:p>
            <a:r>
              <a:rPr lang="en-US" dirty="0"/>
              <a:t>September 8, 2021. </a:t>
            </a:r>
          </a:p>
          <a:p>
            <a:r>
              <a:rPr lang="en-US" dirty="0"/>
              <a:t>Start time is </a:t>
            </a:r>
            <a:r>
              <a:rPr lang="en-US" u="sng" dirty="0"/>
              <a:t>7/9/10/16 (LBNL/FNAL/BNL-FSU/CERN)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Location/Connection</a:t>
            </a:r>
            <a:endParaRPr lang="en-US" dirty="0"/>
          </a:p>
          <a:p>
            <a:r>
              <a:rPr lang="en-US" dirty="0"/>
              <a:t>Video-link by Zoom, info by email.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Link to agenda with talks and other documents</a:t>
            </a:r>
            <a:endParaRPr lang="en-US" dirty="0"/>
          </a:p>
          <a:p>
            <a:r>
              <a:rPr lang="en-US" dirty="0">
                <a:hlinkClick r:id="rId2"/>
              </a:rPr>
              <a:t>https://indico.fnal.gov/event/50739/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27461-5ED1-45F3-81A5-ADC8AA7E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MQXFA09 Coil Acceptance Review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8466A-F22A-456E-BE77-BCCE47B6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1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498" y="-84544"/>
            <a:ext cx="7920000" cy="720000"/>
          </a:xfrm>
        </p:spPr>
        <p:txBody>
          <a:bodyPr/>
          <a:lstStyle/>
          <a:p>
            <a:r>
              <a:rPr lang="en-US" dirty="0"/>
              <a:t>Review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33" y="533328"/>
            <a:ext cx="8859775" cy="584301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The HL-LHC AUP project is planning to start assembly of MQXFA10 magnet in September 2021. MQXFA10 is the </a:t>
            </a:r>
            <a:r>
              <a:rPr lang="en-US" u="sng" dirty="0"/>
              <a:t>third series </a:t>
            </a:r>
            <a:r>
              <a:rPr lang="en-US" dirty="0"/>
              <a:t>low-beta quadrupole magnet (MQXFA). If MQXFA10 meets MQXFA requirements [1] it will be used in a Q1/Q3 cryo-assembly to be installed in the HL-LHC.</a:t>
            </a:r>
          </a:p>
          <a:p>
            <a:pPr>
              <a:lnSpc>
                <a:spcPct val="110000"/>
              </a:lnSpc>
            </a:pPr>
            <a:r>
              <a:rPr lang="en-US" dirty="0"/>
              <a:t>For MQXFA10 assembly (including a spare coil) AUP is planning to use QXFA coils: 129, 131, 132, 220 and 221. Coil 129 was approved for use in MQXFA09 [2] and is assumed approved for use in MQXFA10.</a:t>
            </a:r>
          </a:p>
          <a:p>
            <a:pPr>
              <a:lnSpc>
                <a:spcPct val="110000"/>
              </a:lnSpc>
            </a:pPr>
            <a:r>
              <a:rPr lang="en-US" dirty="0"/>
              <a:t>Conductor and series coil specifications are presented in [3-7]. Discrepancy or Non-conformity Reports are generated whenever a component does not meet specifications.</a:t>
            </a:r>
          </a:p>
          <a:p>
            <a:pPr>
              <a:lnSpc>
                <a:spcPct val="110000"/>
              </a:lnSpc>
            </a:pPr>
            <a:r>
              <a:rPr lang="en-US" dirty="0"/>
              <a:t>The reviewers are requested to review discrepancies and non-conformities in strands, cables and coils, for the following coils:131 (cable P43OL1141), 132 (cable P43OL1146), 220 (cable P43OL1135), and 221 (cable P43OL1143).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MQXFA09 Coil Acceptance Review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02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32" y="950641"/>
            <a:ext cx="8712968" cy="5376887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i="1" dirty="0"/>
              <a:t>MQXFA Functional Requirements Specification</a:t>
            </a:r>
            <a:r>
              <a:rPr lang="en-US" dirty="0"/>
              <a:t>, US-HiLumi-doc-36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i="1" dirty="0"/>
              <a:t>MQXFA09 Coils Acceptance Review Report</a:t>
            </a:r>
            <a:r>
              <a:rPr lang="en-US" dirty="0"/>
              <a:t>, US-HiLumi-doc-4091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i="1" dirty="0"/>
              <a:t>Specification for Quadrupole Magnet Conductor</a:t>
            </a:r>
            <a:r>
              <a:rPr lang="en-US" dirty="0"/>
              <a:t>, US-HiLumi-doc-40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i="1" dirty="0"/>
              <a:t>Cable Specification</a:t>
            </a:r>
            <a:r>
              <a:rPr lang="en-US" dirty="0"/>
              <a:t>, US-HiLumi-doc-74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i="1" dirty="0"/>
              <a:t>Quadrupole Magnet Cable Insulation</a:t>
            </a:r>
            <a:r>
              <a:rPr lang="en-US" dirty="0"/>
              <a:t>, US-HiLumi-doc-75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i="1" dirty="0"/>
              <a:t>QXFA Series Coil Production Specification</a:t>
            </a:r>
            <a:r>
              <a:rPr lang="en-US" dirty="0"/>
              <a:t>, US-HiLumi-doc-2986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i="1" dirty="0"/>
              <a:t>QXFA Series Coil Fabrication Electrical QC plan</a:t>
            </a:r>
            <a:r>
              <a:rPr lang="en-US" dirty="0"/>
              <a:t>, US-HiLumi-doc-521 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i="1" dirty="0"/>
              <a:t>All docs are on Review Indico page</a:t>
            </a:r>
          </a:p>
          <a:p>
            <a:pPr marL="0" indent="0">
              <a:lnSpc>
                <a:spcPct val="120000"/>
              </a:lnSpc>
              <a:buNone/>
            </a:pPr>
            <a:endParaRPr lang="en-US" i="1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Coil CMM measurements for acceptance are performed at LBNL;</a:t>
            </a:r>
            <a:endParaRPr lang="en-US" sz="2200" u="sng" dirty="0"/>
          </a:p>
          <a:p>
            <a:pPr>
              <a:lnSpc>
                <a:spcPct val="120000"/>
              </a:lnSpc>
            </a:pPr>
            <a:r>
              <a:rPr lang="en-US" sz="2200" dirty="0"/>
              <a:t>Coil CMM at BNL and FNAL are used for feedback to L3s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MQXFA09 Coil Acceptance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97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152" y="57249"/>
            <a:ext cx="7920000" cy="720000"/>
          </a:xfrm>
        </p:spPr>
        <p:txBody>
          <a:bodyPr/>
          <a:lstStyle/>
          <a:p>
            <a:r>
              <a:rPr lang="en-US" dirty="0"/>
              <a:t>CHARGE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2349"/>
            <a:ext cx="8784976" cy="497094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 committee is requested to answer the following questions: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5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Have Discrepancies and Non-conformities been adequately documented and processed?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If there are </a:t>
            </a:r>
            <a:r>
              <a:rPr lang="en-US" u="sng" dirty="0"/>
              <a:t>critical</a:t>
            </a:r>
            <a:r>
              <a:rPr lang="en-US" dirty="0"/>
              <a:t> Discrepancies/Non-conformities, have they been adequately documented and processed?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Did the L3s properly identified </a:t>
            </a:r>
            <a:r>
              <a:rPr lang="en-US" u="sng" dirty="0"/>
              <a:t>critical</a:t>
            </a:r>
            <a:r>
              <a:rPr lang="en-US" dirty="0"/>
              <a:t> Discrepancies/Non-conformities?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Is there any coil that you recommend not to use in MQXFA10?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Do you have any other comment or recommendation regarding these coils and their conductor for allowing MQXFA10 to meet MQXFA requirements [1]?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MQXFA09 Coil Acceptance Review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60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DR/NCR: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32" y="950641"/>
            <a:ext cx="8558648" cy="53768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Critical nonconformance</a:t>
            </a:r>
            <a:r>
              <a:rPr lang="en-US" dirty="0"/>
              <a:t>: </a:t>
            </a:r>
            <a:r>
              <a:rPr lang="en-US" i="1" dirty="0"/>
              <a:t>a nonconformance which meets at least one of the following:</a:t>
            </a:r>
          </a:p>
          <a:p>
            <a:pPr lvl="1">
              <a:lnSpc>
                <a:spcPct val="120000"/>
              </a:lnSpc>
            </a:pPr>
            <a:r>
              <a:rPr lang="en-US" u="sng" dirty="0"/>
              <a:t>affects form, fit, or function</a:t>
            </a:r>
            <a:r>
              <a:rPr lang="en-US" dirty="0"/>
              <a:t> in the as-found condition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involves damage, or suspected damage, to the </a:t>
            </a:r>
            <a:r>
              <a:rPr lang="en-US" u="sng" dirty="0"/>
              <a:t>coil conductor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is likely to trigger yellow or red schedule or cost variance reporting thresholds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meets the requirements of “Moderate” or higher per the CERN Impact Matrix (for collaborations) in EDMS 1863763 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MQXFA09 Coil Acceptance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9161B-B401-41B4-9D2A-29B8E83AA59F}"/>
              </a:ext>
            </a:extLst>
          </p:cNvPr>
          <p:cNvSpPr txBox="1"/>
          <p:nvPr/>
        </p:nvSpPr>
        <p:spPr>
          <a:xfrm>
            <a:off x="1610772" y="5833354"/>
            <a:ext cx="564770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Handling of Discrepancies and Nonconformances</a:t>
            </a:r>
            <a:endParaRPr lang="en-US" dirty="0"/>
          </a:p>
          <a:p>
            <a:r>
              <a:rPr lang="en-US" dirty="0"/>
              <a:t>US-HiLumi-doc-2484 </a:t>
            </a:r>
          </a:p>
        </p:txBody>
      </p:sp>
    </p:spTree>
    <p:extLst>
      <p:ext uri="{BB962C8B-B14F-4D97-AF65-F5344CB8AC3E}">
        <p14:creationId xmlns:p14="http://schemas.microsoft.com/office/powerpoint/2010/main" val="351591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42147"/>
            <a:ext cx="8636429" cy="5223157"/>
          </a:xfrm>
        </p:spPr>
        <p:txBody>
          <a:bodyPr>
            <a:normAutofit fontScale="92500"/>
          </a:bodyPr>
          <a:lstStyle/>
          <a:p>
            <a:r>
              <a:rPr lang="en-US" dirty="0"/>
              <a:t>The use of coils with different conductor properties (RRR and Cu/</a:t>
            </a:r>
            <a:r>
              <a:rPr lang="en-US" dirty="0" err="1"/>
              <a:t>NCu</a:t>
            </a:r>
            <a:r>
              <a:rPr lang="en-US" dirty="0"/>
              <a:t>) may increase Coil-Ground voltages</a:t>
            </a:r>
          </a:p>
          <a:p>
            <a:r>
              <a:rPr lang="en-US" dirty="0"/>
              <a:t>Since CLIQ is introducing an asymmetric behavior, coil ordering may be used to compensate for different conductor properties</a:t>
            </a:r>
          </a:p>
          <a:p>
            <a:r>
              <a:rPr lang="en-US" dirty="0"/>
              <a:t>Therefore, starting from MQXFA03, AUP is checking peak Coil-Ground voltages for any possible coil ordering</a:t>
            </a:r>
          </a:p>
          <a:p>
            <a:pPr lvl="1"/>
            <a:r>
              <a:rPr lang="en-US" dirty="0"/>
              <a:t>All options with peak voltage above spec </a:t>
            </a:r>
            <a:r>
              <a:rPr lang="en-US" u="sng" dirty="0"/>
              <a:t>will be forbidden</a:t>
            </a:r>
          </a:p>
          <a:p>
            <a:pPr lvl="1"/>
            <a:r>
              <a:rPr lang="en-US" dirty="0"/>
              <a:t>Voltages of other options will be taken into account together with other data, when deciding coil ordering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 talk “Coil Ordering based on Conductor Properties”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MQXFA09 Coil Acceptance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71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BEF8-C361-4EA0-AC16-46E5B718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F26CE-3EFC-45A1-9C7E-FF5D03620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Recommendation from MQXFA09 Coil Acceptance Review: </a:t>
            </a:r>
          </a:p>
          <a:p>
            <a:r>
              <a:rPr lang="en-US" i="1" dirty="0"/>
              <a:t>“Redo mechanical measurements of coil #117 to take advantage of experience gained from measurements of subsequent coils.”</a:t>
            </a:r>
          </a:p>
          <a:p>
            <a:r>
              <a:rPr lang="en-US" dirty="0"/>
              <a:t>It was done and coil 117 is in MQXFA09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23DEE-B773-43C0-9DD9-D79F7F6D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MQXFA09 Coil Acceptance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33C30-52D9-4EC0-915A-7F298095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99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085F-D873-417B-8155-E9DD8E7A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68B83-8326-4332-A065-92821AE37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5B44AB-77FF-4DB1-B81A-5DE00615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MQXFA09 Coil Acceptance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9F420-3310-436A-B700-3672A265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378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10054</TotalTime>
  <Words>689</Words>
  <Application>Microsoft Office PowerPoint</Application>
  <PresentationFormat>On-screen Show (4:3)</PresentationFormat>
  <Paragraphs>87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MQXFA10 Coil Acceptance Review Introduction &amp; Charge</vt:lpstr>
      <vt:lpstr>PowerPoint Presentation</vt:lpstr>
      <vt:lpstr>Review Goals</vt:lpstr>
      <vt:lpstr>References</vt:lpstr>
      <vt:lpstr>CHARGE Questions</vt:lpstr>
      <vt:lpstr>Critical DR/NCR:</vt:lpstr>
      <vt:lpstr>Coil Ordering</vt:lpstr>
      <vt:lpstr>Past Recommendations</vt:lpstr>
      <vt:lpstr>Back up Slides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Giorgio Ambrosio</cp:lastModifiedBy>
  <cp:revision>471</cp:revision>
  <cp:lastPrinted>2016-09-22T19:01:15Z</cp:lastPrinted>
  <dcterms:created xsi:type="dcterms:W3CDTF">2016-03-23T12:58:39Z</dcterms:created>
  <dcterms:modified xsi:type="dcterms:W3CDTF">2021-09-07T16:12:19Z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