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3" r:id="rId5"/>
    <p:sldId id="406" r:id="rId6"/>
    <p:sldId id="419" r:id="rId7"/>
    <p:sldId id="420" r:id="rId8"/>
    <p:sldId id="421" r:id="rId9"/>
    <p:sldId id="407" r:id="rId10"/>
    <p:sldId id="422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800000"/>
    <a:srgbClr val="5F5F5F"/>
    <a:srgbClr val="FFE699"/>
    <a:srgbClr val="FFCC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1" autoAdjust="0"/>
    <p:restoredTop sz="96405" autoAdjust="0"/>
  </p:normalViewPr>
  <p:slideViewPr>
    <p:cSldViewPr snapToGrid="0" showGuides="1">
      <p:cViewPr varScale="1">
        <p:scale>
          <a:sx n="115" d="100"/>
          <a:sy n="115" d="100"/>
        </p:scale>
        <p:origin x="216" y="456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08/09/2021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08/09/2021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8-Sep-2021 - MQXFA10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8-Sep-2021 - MQXFA10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8-Sep-2021 - MQXFA10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8-Sep-2021 - MQXFA10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8-Sep-2021 - MQXFA10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8-Sep-2021 - MQXFA10 Coil Selection Review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8-Sep-2021 - MQXFA10 Coil Selection Review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49436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2168" y="2518593"/>
            <a:ext cx="7200000" cy="1702496"/>
          </a:xfrm>
        </p:spPr>
        <p:txBody>
          <a:bodyPr/>
          <a:lstStyle/>
          <a:p>
            <a:r>
              <a:rPr lang="en-GB" alt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MQXFA10 Coil Reception Electrical QC Measurements</a:t>
            </a:r>
            <a:br>
              <a:rPr lang="en-GB" alt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en-GB" altLang="en-US" sz="3600" dirty="0">
                <a:solidFill>
                  <a:srgbClr val="FF0000"/>
                </a:solidFill>
                <a:latin typeface="Century Gothic" panose="020B0502020202020204" pitchFamily="34" charset="0"/>
              </a:rPr>
              <a:t>Coils 131, 132, 220, 221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8956" y="4678288"/>
            <a:ext cx="6480000" cy="130238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MQXFA10 Coil Selection Review</a:t>
            </a:r>
          </a:p>
          <a:p>
            <a:r>
              <a:rPr lang="en-GB" dirty="0"/>
              <a:t>Dan Cheng, Bob </a:t>
            </a:r>
            <a:r>
              <a:rPr lang="en-GB" dirty="0" err="1"/>
              <a:t>Memmo</a:t>
            </a:r>
            <a:r>
              <a:rPr lang="en-GB" dirty="0"/>
              <a:t>, Jordan Taylor</a:t>
            </a:r>
          </a:p>
          <a:p>
            <a:r>
              <a:rPr lang="en-US" i="1" dirty="0"/>
              <a:t>Sep 8, 2021</a:t>
            </a:r>
            <a:endParaRPr lang="en-US" b="1" i="1" dirty="0"/>
          </a:p>
          <a:p>
            <a:r>
              <a:rPr lang="en-US" i="1" dirty="0"/>
              <a:t>LBNL</a:t>
            </a:r>
            <a:endParaRPr lang="en-GB" i="1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QXFA Coil 129 had already been approved for MQXFA09 (see MQXFA05 Coil Selection Review Report in </a:t>
            </a:r>
            <a:r>
              <a:rPr lang="en-US" dirty="0">
                <a:hlinkClick r:id="rId2"/>
              </a:rPr>
              <a:t>https://indico.fnal.gov/event/49436/</a:t>
            </a:r>
            <a:r>
              <a:rPr lang="en-US" dirty="0"/>
              <a:t> ) </a:t>
            </a:r>
          </a:p>
          <a:p>
            <a:r>
              <a:rPr lang="en-US" dirty="0"/>
              <a:t>LBNL EQC Acceptance Data is available</a:t>
            </a:r>
          </a:p>
          <a:p>
            <a:pPr lvl="1"/>
            <a:r>
              <a:rPr lang="en-US" dirty="0"/>
              <a:t>Data has been uploaded; </a:t>
            </a:r>
          </a:p>
          <a:p>
            <a:pPr lvl="1"/>
            <a:r>
              <a:rPr lang="en-US" dirty="0"/>
              <a:t>Summarized in following slides</a:t>
            </a:r>
          </a:p>
          <a:p>
            <a:pPr lvl="1"/>
            <a:r>
              <a:rPr lang="en-US" dirty="0"/>
              <a:t>Now includes acceptance values reviewed by V. </a:t>
            </a:r>
            <a:r>
              <a:rPr lang="en-US" dirty="0" err="1"/>
              <a:t>Marinozzi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8-Sep-2021 - MQXFA10 Coil Selection Review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BE71B-08D9-244F-8A10-A7E4096C7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F74A0-E5DD-AE4F-9BEB-536DE24D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BB1A8-82C9-AA40-8603-AA6CD5C77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8-Sep-2021 - MQXFA10 Coil Selection Review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9D77D-F7D5-7A44-87FA-87A31EA92967}"/>
              </a:ext>
            </a:extLst>
          </p:cNvPr>
          <p:cNvSpPr txBox="1"/>
          <p:nvPr/>
        </p:nvSpPr>
        <p:spPr>
          <a:xfrm>
            <a:off x="4813585" y="5592729"/>
            <a:ext cx="4221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All coils are Series, with limited voltage taps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EB91248-FDE3-2141-8EFD-EAF4C82186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476755"/>
              </p:ext>
            </p:extLst>
          </p:nvPr>
        </p:nvGraphicFramePr>
        <p:xfrm>
          <a:off x="110566" y="1002271"/>
          <a:ext cx="4300661" cy="48157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98449">
                  <a:extLst>
                    <a:ext uri="{9D8B030D-6E8A-4147-A177-3AD203B41FA5}">
                      <a16:colId xmlns:a16="http://schemas.microsoft.com/office/drawing/2014/main" val="1052809609"/>
                    </a:ext>
                  </a:extLst>
                </a:gridCol>
                <a:gridCol w="574744">
                  <a:extLst>
                    <a:ext uri="{9D8B030D-6E8A-4147-A177-3AD203B41FA5}">
                      <a16:colId xmlns:a16="http://schemas.microsoft.com/office/drawing/2014/main" val="3196783228"/>
                    </a:ext>
                  </a:extLst>
                </a:gridCol>
                <a:gridCol w="405183">
                  <a:extLst>
                    <a:ext uri="{9D8B030D-6E8A-4147-A177-3AD203B41FA5}">
                      <a16:colId xmlns:a16="http://schemas.microsoft.com/office/drawing/2014/main" val="3031004615"/>
                    </a:ext>
                  </a:extLst>
                </a:gridCol>
                <a:gridCol w="484457">
                  <a:extLst>
                    <a:ext uri="{9D8B030D-6E8A-4147-A177-3AD203B41FA5}">
                      <a16:colId xmlns:a16="http://schemas.microsoft.com/office/drawing/2014/main" val="3581106575"/>
                    </a:ext>
                  </a:extLst>
                </a:gridCol>
                <a:gridCol w="484457">
                  <a:extLst>
                    <a:ext uri="{9D8B030D-6E8A-4147-A177-3AD203B41FA5}">
                      <a16:colId xmlns:a16="http://schemas.microsoft.com/office/drawing/2014/main" val="2056629025"/>
                    </a:ext>
                  </a:extLst>
                </a:gridCol>
                <a:gridCol w="484457">
                  <a:extLst>
                    <a:ext uri="{9D8B030D-6E8A-4147-A177-3AD203B41FA5}">
                      <a16:colId xmlns:a16="http://schemas.microsoft.com/office/drawing/2014/main" val="2261775789"/>
                    </a:ext>
                  </a:extLst>
                </a:gridCol>
                <a:gridCol w="484457">
                  <a:extLst>
                    <a:ext uri="{9D8B030D-6E8A-4147-A177-3AD203B41FA5}">
                      <a16:colId xmlns:a16="http://schemas.microsoft.com/office/drawing/2014/main" val="719349157"/>
                    </a:ext>
                  </a:extLst>
                </a:gridCol>
                <a:gridCol w="484457">
                  <a:extLst>
                    <a:ext uri="{9D8B030D-6E8A-4147-A177-3AD203B41FA5}">
                      <a16:colId xmlns:a16="http://schemas.microsoft.com/office/drawing/2014/main" val="1763191218"/>
                    </a:ext>
                  </a:extLst>
                </a:gridCol>
              </a:tblGrid>
              <a:tr h="271514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131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132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221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220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129</a:t>
                      </a:r>
                      <a:endParaRPr lang="en-US" sz="10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952282"/>
                  </a:ext>
                </a:extLst>
              </a:tr>
              <a:tr h="1100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See DocDB #956 / SU-1010-1903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894017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553761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RLQ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63600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(m</a:t>
                      </a:r>
                      <a:r>
                        <a:rPr lang="el-GR" sz="600" u="none" strike="noStrike">
                          <a:effectLst/>
                        </a:rPr>
                        <a:t>Ω)</a:t>
                      </a:r>
                      <a:endParaRPr lang="el-G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607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608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606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606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606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620604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640746"/>
                  </a:ext>
                </a:extLst>
              </a:tr>
              <a:tr h="124750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</a:t>
                      </a:r>
                      <a:r>
                        <a:rPr lang="en-US" sz="600" u="none" strike="noStrike" baseline="-25000">
                          <a:effectLst/>
                        </a:rPr>
                        <a:t>s</a:t>
                      </a:r>
                      <a:r>
                        <a:rPr lang="en-US" sz="600" u="none" strike="noStrike">
                          <a:effectLst/>
                        </a:rPr>
                        <a:t> (mH)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20 Hz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10.05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10.07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10.04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10.04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10.02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958405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100 Hz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6.42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6.42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6.42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6.42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6.41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533631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 kHz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5.82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5.82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5.83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5.83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5.81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19673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844602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Q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20 Hz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1.28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1.27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1.29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1.28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1.29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49920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100 Hz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5.51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5.49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5.56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5.55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5.52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646539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 kHz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8.59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8.61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8.49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8.62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8.61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807182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QH R (</a:t>
                      </a:r>
                      <a:r>
                        <a:rPr lang="el-GR" sz="600" u="none" strike="noStrike">
                          <a:effectLst/>
                        </a:rPr>
                        <a:t>Ω)</a:t>
                      </a:r>
                      <a:endParaRPr lang="el-GR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514408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A01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876761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A02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N/A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683437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T-P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B01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17432"/>
                  </a:ext>
                </a:extLst>
              </a:tr>
              <a:tr h="110074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NT-P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B02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866196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T-M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B03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086070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NT-M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B04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36241"/>
                  </a:ext>
                </a:extLst>
              </a:tr>
              <a:tr h="1155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VT R (m</a:t>
                      </a:r>
                      <a:r>
                        <a:rPr lang="el-GR" sz="600" u="none" strike="noStrike">
                          <a:effectLst/>
                        </a:rPr>
                        <a:t>Ω) </a:t>
                      </a:r>
                      <a:r>
                        <a:rPr lang="en-US" sz="600" u="none" strike="noStrike">
                          <a:effectLst/>
                        </a:rPr>
                        <a:t>Individual coils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24814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@1 Amp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0.04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0.03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0.02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0.02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0.02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20552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0.09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0.09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0.07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0.07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0.07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493219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Note: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55418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Some coils may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237099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still have full 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353439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complement of VTs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107401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but measure only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885867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A1B1 and A2/B2</a:t>
                      </a:r>
                      <a:endParaRPr lang="en-US" sz="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37907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29256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21055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297626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667667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744587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814431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606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608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605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606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606</a:t>
                      </a:r>
                      <a:endParaRPr lang="en-US" sz="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593312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607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608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606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606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606.2</a:t>
                      </a:r>
                      <a:endParaRPr lang="en-US" sz="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587283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686277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HIPOT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859032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158378"/>
                  </a:ext>
                </a:extLst>
              </a:tr>
              <a:tr h="1155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IMPULSE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4" marR="5434" marT="543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OK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OK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4" marR="5434" marT="543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05272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2873A6D2-C07F-6A47-9E54-011A02CA3F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111" y="1002271"/>
            <a:ext cx="4220413" cy="455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4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C2A41-288C-F745-97F4-0062328CD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Hipot</a:t>
            </a:r>
            <a:r>
              <a:rPr lang="en-US" dirty="0"/>
              <a:t> and Impulse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B416D-9083-E34F-AA19-BA134F57E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532" y="1005192"/>
            <a:ext cx="7920000" cy="174773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Hipot</a:t>
            </a:r>
            <a:r>
              <a:rPr lang="en-US" dirty="0"/>
              <a:t> tests passed for all coils</a:t>
            </a:r>
          </a:p>
          <a:p>
            <a:pPr lvl="1"/>
            <a:r>
              <a:rPr lang="en-US" dirty="0"/>
              <a:t>See Coil EQC data workbook on </a:t>
            </a:r>
            <a:r>
              <a:rPr lang="en-US" dirty="0" err="1"/>
              <a:t>Indico</a:t>
            </a:r>
            <a:r>
              <a:rPr lang="en-US" dirty="0"/>
              <a:t> Page</a:t>
            </a:r>
          </a:p>
          <a:p>
            <a:endParaRPr lang="en-US" dirty="0"/>
          </a:p>
          <a:p>
            <a:r>
              <a:rPr lang="en-US" dirty="0"/>
              <a:t>Impulse tests 2000V data shown here</a:t>
            </a:r>
          </a:p>
          <a:p>
            <a:pPr lvl="1"/>
            <a:r>
              <a:rPr lang="en-US" dirty="0"/>
              <a:t>See data in EQC data workbook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DE7F8-FC0D-3E4E-9031-1E1A9844F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EF3E4-557B-0A42-9004-71FF2C660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8-Sep-2021 - MQXFA10 Coil Selection Review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17AB97-210B-5F47-8390-AC6CA914B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9347"/>
            <a:ext cx="4572000" cy="38188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4096F7-921F-FD40-B408-45AC19D0A2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669347"/>
            <a:ext cx="4572000" cy="381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61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17666-1DF3-BC42-9D47-A0DE8D5B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9A4B1-5B0F-AB46-8FD3-BB08B8F3D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coil acceptance EQC tests were performed</a:t>
            </a:r>
          </a:p>
          <a:p>
            <a:r>
              <a:rPr lang="en-US" dirty="0"/>
              <a:t>Tests passed with all values within acceptance values</a:t>
            </a:r>
          </a:p>
          <a:p>
            <a:r>
              <a:rPr lang="en-US" dirty="0"/>
              <a:t>No issues observed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E9D80-E5E2-454E-8253-2FC26C63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CD82D-2AE3-6740-88A2-E122AD5E6A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8-Sep-2021 - MQXFA10 Coil Selection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59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7A2BB-3CB2-0E45-995D-40540118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DB5E1-B195-684D-A29C-B98258413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6CADC-0BD6-884F-A4B5-076CFEEF7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F6AC4-1AC9-5641-8F3F-7C5B1A8ED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8-Sep-2021 - MQXFA10 Coil Selection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39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D4F8-0C25-CF4A-B8FE-4A2358D8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2E1D0-8B85-014A-85FE-DDD2319C0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69F0C-A651-9347-8591-DF040955B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CA86E-E0B5-AB45-8EB8-20163868C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8-Sep-2021 - MQXFA10 Coil Selection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6910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schemas.microsoft.com/office/2006/metadata/properties"/>
    <ds:schemaRef ds:uri="http://purl.org/dc/dcmitype/"/>
    <ds:schemaRef ds:uri="8946e33d-fd2f-4ae4-8ee9-d90c129cdf9e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48858</TotalTime>
  <Words>465</Words>
  <Application>Microsoft Macintosh PowerPoint</Application>
  <PresentationFormat>On-screen Show (4:3)</PresentationFormat>
  <Paragraphs>248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Thème Office</vt:lpstr>
      <vt:lpstr>MQXFA10 Coil Reception Electrical QC Measurements Coils 131, 132, 220, 221</vt:lpstr>
      <vt:lpstr>Overview</vt:lpstr>
      <vt:lpstr>Coil Data</vt:lpstr>
      <vt:lpstr>Hipot and Impulse tests</vt:lpstr>
      <vt:lpstr>Summary</vt:lpstr>
      <vt:lpstr>Appendix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MQXFAP1b Preload Progress</dc:title>
  <dc:creator>Heng Pan</dc:creator>
  <cp:lastModifiedBy>Dan Cheng</cp:lastModifiedBy>
  <cp:revision>259</cp:revision>
  <cp:lastPrinted>2017-05-11T15:20:58Z</cp:lastPrinted>
  <dcterms:created xsi:type="dcterms:W3CDTF">2021-06-16T00:26:38Z</dcterms:created>
  <dcterms:modified xsi:type="dcterms:W3CDTF">2021-09-08T16:19:37Z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