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5"/>
  </p:notesMasterIdLst>
  <p:handoutMasterIdLst>
    <p:handoutMasterId r:id="rId76"/>
  </p:handoutMasterIdLst>
  <p:sldIdLst>
    <p:sldId id="263" r:id="rId5"/>
    <p:sldId id="387" r:id="rId6"/>
    <p:sldId id="388" r:id="rId7"/>
    <p:sldId id="706" r:id="rId8"/>
    <p:sldId id="654" r:id="rId9"/>
    <p:sldId id="453" r:id="rId10"/>
    <p:sldId id="702" r:id="rId11"/>
    <p:sldId id="459" r:id="rId12"/>
    <p:sldId id="703" r:id="rId13"/>
    <p:sldId id="704" r:id="rId14"/>
    <p:sldId id="698" r:id="rId15"/>
    <p:sldId id="705" r:id="rId16"/>
    <p:sldId id="656" r:id="rId17"/>
    <p:sldId id="681" r:id="rId18"/>
    <p:sldId id="699" r:id="rId19"/>
    <p:sldId id="700" r:id="rId20"/>
    <p:sldId id="701" r:id="rId21"/>
    <p:sldId id="707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457" r:id="rId46"/>
    <p:sldId id="429" r:id="rId47"/>
    <p:sldId id="390" r:id="rId48"/>
    <p:sldId id="391" r:id="rId49"/>
    <p:sldId id="393" r:id="rId50"/>
    <p:sldId id="394" r:id="rId51"/>
    <p:sldId id="395" r:id="rId52"/>
    <p:sldId id="396" r:id="rId53"/>
    <p:sldId id="397" r:id="rId54"/>
    <p:sldId id="398" r:id="rId55"/>
    <p:sldId id="458" r:id="rId56"/>
    <p:sldId id="392" r:id="rId57"/>
    <p:sldId id="432" r:id="rId58"/>
    <p:sldId id="433" r:id="rId59"/>
    <p:sldId id="399" r:id="rId60"/>
    <p:sldId id="731" r:id="rId61"/>
    <p:sldId id="732" r:id="rId62"/>
    <p:sldId id="733" r:id="rId63"/>
    <p:sldId id="734" r:id="rId64"/>
    <p:sldId id="735" r:id="rId65"/>
    <p:sldId id="736" r:id="rId66"/>
    <p:sldId id="737" r:id="rId67"/>
    <p:sldId id="738" r:id="rId68"/>
    <p:sldId id="739" r:id="rId69"/>
    <p:sldId id="740" r:id="rId70"/>
    <p:sldId id="741" r:id="rId71"/>
    <p:sldId id="742" r:id="rId72"/>
    <p:sldId id="743" r:id="rId73"/>
    <p:sldId id="744" r:id="rId74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388"/>
            <p14:sldId id="706"/>
            <p14:sldId id="654"/>
            <p14:sldId id="453"/>
          </p14:sldIdLst>
        </p14:section>
        <p14:section name="QXFA-131 / P43OL1141" id="{B95F7BF6-90D1-4B7F-89B3-30742BE7D91A}">
          <p14:sldIdLst>
            <p14:sldId id="702"/>
          </p14:sldIdLst>
        </p14:section>
        <p14:section name="QXFA-132 / P43OL1146" id="{8D7A1A1F-BC3E-45B0-9440-F0DC45D1C241}">
          <p14:sldIdLst>
            <p14:sldId id="459"/>
            <p14:sldId id="703"/>
            <p14:sldId id="704"/>
          </p14:sldIdLst>
        </p14:section>
        <p14:section name="QXFA-220 / P43OL1135" id="{C8044197-30C5-4135-B65A-4B8796CD3BC7}">
          <p14:sldIdLst>
            <p14:sldId id="698"/>
            <p14:sldId id="705"/>
          </p14:sldIdLst>
        </p14:section>
        <p14:section name="QXFA-221 / P43OL1143" id="{756A5EF7-9416-462D-A3DE-D1CE153F81FB}">
          <p14:sldIdLst>
            <p14:sldId id="656"/>
            <p14:sldId id="681"/>
          </p14:sldIdLst>
        </p14:section>
        <p14:section name="Backup, Conductor Data" id="{EC339FB1-3591-4CE3-8C74-EECB1569C157}">
          <p14:sldIdLst>
            <p14:sldId id="699"/>
            <p14:sldId id="700"/>
            <p14:sldId id="701"/>
          </p14:sldIdLst>
        </p14:section>
        <p14:section name="Backup, QXFA-131 / P43OL1141" id="{8FE09EE3-5BBA-4BFD-B950-93D7B09D42D0}">
          <p14:sldIdLst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</p14:sldIdLst>
        </p14:section>
        <p14:section name="Backup, QXFA-132 / P43OL1146" id="{50B9CEF7-38EA-43DD-810C-C6157057D017}">
          <p14:sldIdLst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457"/>
            <p14:sldId id="429"/>
          </p14:sldIdLst>
        </p14:section>
        <p14:section name="Backup, QXFA-220 / P43OL1135" id="{97C58ECA-86B0-48C4-BF46-ACED3CC2E066}">
          <p14:sldIdLst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458"/>
            <p14:sldId id="392"/>
            <p14:sldId id="432"/>
            <p14:sldId id="433"/>
            <p14:sldId id="399"/>
          </p14:sldIdLst>
        </p14:section>
        <p14:section name="Backup, QXFA-221 / P43OL1143" id="{59127D88-B083-469A-BA8A-F3E0D24AE18F}">
          <p14:sldIdLst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  <p:cmAuthor id="4" name="Michael  Naus" initials="MN" lastIdx="6" clrIdx="3">
    <p:extLst>
      <p:ext uri="{19B8F6BF-5375-455C-9EA6-DF929625EA0E}">
        <p15:presenceInfo xmlns:p15="http://schemas.microsoft.com/office/powerpoint/2012/main" userId="S::naus@lbl.gov::d0eaffb1-e974-4241-9195-f86b262c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0504D"/>
    <a:srgbClr val="5A5A5A"/>
    <a:srgbClr val="64BCD9"/>
    <a:srgbClr val="009900"/>
    <a:srgbClr val="9BBB59"/>
    <a:srgbClr val="5A9AD5"/>
    <a:srgbClr val="FFE699"/>
    <a:srgbClr val="FFFF0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0" autoAdjust="0"/>
    <p:restoredTop sz="96407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528" y="150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22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07/09/2021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F0242DA-51DE-4C21-B9A7-36B936F3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089CA4B-572E-4326-A774-2F57EF4E5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63F3E2C-5D55-4B04-AA84-8D8D11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0C1B6-764C-4D88-B54E-48CA2BB2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7DD60D-D473-4A2A-B2F8-CF21FD6F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0D94D72-23F3-4578-B86A-FBACF95F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599" y="2819400"/>
            <a:ext cx="7315201" cy="1800000"/>
          </a:xfrm>
        </p:spPr>
        <p:txBody>
          <a:bodyPr/>
          <a:lstStyle/>
          <a:p>
            <a:r>
              <a:rPr lang="en-US" dirty="0"/>
              <a:t>Magnets 302.2.02 and 03 – </a:t>
            </a:r>
            <a:br>
              <a:rPr lang="en-US" dirty="0"/>
            </a:br>
            <a:r>
              <a:rPr lang="en-US" dirty="0"/>
              <a:t>Strand Procurement and Testing</a:t>
            </a:r>
            <a:br>
              <a:rPr lang="en-US" dirty="0"/>
            </a:br>
            <a:r>
              <a:rPr lang="en-US" dirty="0"/>
              <a:t>Cable Fabrication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599" y="4598246"/>
            <a:ext cx="3749035" cy="11900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CAM)</a:t>
            </a:r>
          </a:p>
          <a:p>
            <a:r>
              <a:rPr lang="en-GB" dirty="0">
                <a:sym typeface="Wingdings" panose="05000000000000000000" pitchFamily="2" charset="2"/>
              </a:rPr>
              <a:t>Elizabeth Lee – LBNL (302.2.03 CAM deputy)</a:t>
            </a:r>
          </a:p>
          <a:p>
            <a:r>
              <a:rPr lang="en-GB" dirty="0">
                <a:sym typeface="Wingdings" panose="05000000000000000000" pitchFamily="2" charset="2"/>
              </a:rPr>
              <a:t>Mike Naus – LBNL (302.2.03 L3 Deputy)</a:t>
            </a:r>
          </a:p>
          <a:p>
            <a:r>
              <a:rPr lang="en-GB" dirty="0">
                <a:sym typeface="Wingdings" panose="05000000000000000000" pitchFamily="2" charset="2"/>
              </a:rPr>
              <a:t>Jonathan Lee – LBNL Intern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4A19E2DF-AA23-4D0F-AB55-054B7F8C9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9" y="5905725"/>
            <a:ext cx="6480000" cy="349250"/>
          </a:xfrm>
        </p:spPr>
        <p:txBody>
          <a:bodyPr/>
          <a:lstStyle/>
          <a:p>
            <a:r>
              <a:rPr lang="en-US" dirty="0"/>
              <a:t>HL-LHC AUP MQXFA10 Coil Acceptance Review – 08 Sept 2021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68384"/>
            <a:ext cx="7920000" cy="720000"/>
          </a:xfrm>
        </p:spPr>
        <p:txBody>
          <a:bodyPr/>
          <a:lstStyle/>
          <a:p>
            <a:r>
              <a:rPr lang="en-US" sz="2800" dirty="0"/>
              <a:t>QXFA-132 / </a:t>
            </a:r>
            <a:r>
              <a:rPr lang="en-US" dirty="0"/>
              <a:t>P43OL1146 </a:t>
            </a:r>
            <a:br>
              <a:rPr lang="en-US" dirty="0"/>
            </a:br>
            <a:r>
              <a:rPr lang="en-US" dirty="0"/>
              <a:t>Discrepancy Report #12158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52" y="1918321"/>
            <a:ext cx="7920000" cy="24326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Insulation thickness verification measurement 0.9 mm above spec at 0.159 mm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Operator error (suspected)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/>
              <a:t>Subsequent measurement of post-coiling cable drop lengths was on target at 0.145 mm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1E07-5A9B-4E0A-9787-1150FA2E3B36}"/>
              </a:ext>
            </a:extLst>
          </p:cNvPr>
          <p:cNvSpPr txBox="1"/>
          <p:nvPr/>
        </p:nvSpPr>
        <p:spPr>
          <a:xfrm>
            <a:off x="7127144" y="69788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(3 of 3)</a:t>
            </a:r>
          </a:p>
        </p:txBody>
      </p:sp>
    </p:spTree>
    <p:extLst>
      <p:ext uri="{BB962C8B-B14F-4D97-AF65-F5344CB8AC3E}">
        <p14:creationId xmlns:p14="http://schemas.microsoft.com/office/powerpoint/2010/main" val="12445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9413"/>
            <a:ext cx="7920000" cy="720000"/>
          </a:xfrm>
        </p:spPr>
        <p:txBody>
          <a:bodyPr/>
          <a:lstStyle/>
          <a:p>
            <a:r>
              <a:rPr lang="en-US" sz="2800" dirty="0"/>
              <a:t>QXFA-220 / </a:t>
            </a:r>
            <a:r>
              <a:rPr lang="en-US" dirty="0"/>
              <a:t>P43OL1135</a:t>
            </a:r>
            <a:br>
              <a:rPr lang="en-US" dirty="0"/>
            </a:br>
            <a:r>
              <a:rPr lang="en-US" dirty="0"/>
              <a:t>Discrepancy Report #11915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53" y="1464520"/>
            <a:ext cx="7920000" cy="2009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Several mid-thickness data points above spec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0.1 µm to 1.6 µm above USL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Measurement noise coupled with above target thickness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  <a:r>
              <a:rPr lang="en-US" sz="2000" dirty="0"/>
              <a:t>OOS values are small and not expected to impact cable viability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DB332-C4A9-4A11-AA16-5F075070572E}"/>
              </a:ext>
            </a:extLst>
          </p:cNvPr>
          <p:cNvSpPr txBox="1"/>
          <p:nvPr/>
        </p:nvSpPr>
        <p:spPr>
          <a:xfrm>
            <a:off x="7181372" y="74452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(1 of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46895-7907-4C05-A493-C072F448D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57"/>
          <a:stretch/>
        </p:blipFill>
        <p:spPr>
          <a:xfrm>
            <a:off x="854081" y="3529720"/>
            <a:ext cx="7353744" cy="28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06484"/>
            <a:ext cx="7920000" cy="720000"/>
          </a:xfrm>
        </p:spPr>
        <p:txBody>
          <a:bodyPr/>
          <a:lstStyle/>
          <a:p>
            <a:r>
              <a:rPr lang="en-US" sz="2800" dirty="0"/>
              <a:t>QXFA-220 / </a:t>
            </a:r>
            <a:r>
              <a:rPr lang="en-US" dirty="0"/>
              <a:t>P43OL1135</a:t>
            </a:r>
            <a:br>
              <a:rPr lang="en-US" dirty="0"/>
            </a:br>
            <a:r>
              <a:rPr lang="en-US" dirty="0"/>
              <a:t>Discrepancy Report #11920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97202"/>
            <a:ext cx="7920000" cy="27293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I</a:t>
            </a:r>
            <a:r>
              <a:rPr lang="en-US" sz="2000" dirty="0"/>
              <a:t>nsulation thickness average OOS high by 0.2 µm on LBNL verification sample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</a:t>
            </a:r>
            <a:r>
              <a:rPr lang="en-US" sz="2000" dirty="0"/>
              <a:t> Measurement &amp; raw material variation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</a:t>
            </a:r>
            <a:r>
              <a:rPr lang="en-US" sz="20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OOS by very small amount &amp; not expected to impact cable viability.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Vendor measurement average within specification (0.1493 mm)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DB332-C4A9-4A11-AA16-5F075070572E}"/>
              </a:ext>
            </a:extLst>
          </p:cNvPr>
          <p:cNvSpPr txBox="1"/>
          <p:nvPr/>
        </p:nvSpPr>
        <p:spPr>
          <a:xfrm>
            <a:off x="7112792" y="72251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(2 of 2)</a:t>
            </a:r>
          </a:p>
        </p:txBody>
      </p:sp>
    </p:spTree>
    <p:extLst>
      <p:ext uri="{BB962C8B-B14F-4D97-AF65-F5344CB8AC3E}">
        <p14:creationId xmlns:p14="http://schemas.microsoft.com/office/powerpoint/2010/main" val="262335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34744"/>
            <a:ext cx="7920000" cy="720000"/>
          </a:xfrm>
        </p:spPr>
        <p:txBody>
          <a:bodyPr/>
          <a:lstStyle/>
          <a:p>
            <a:r>
              <a:rPr lang="en-US" sz="2800" dirty="0"/>
              <a:t>QXFA-221 / </a:t>
            </a:r>
            <a:r>
              <a:rPr lang="en-US" dirty="0"/>
              <a:t>P43OL1143 </a:t>
            </a:r>
            <a:br>
              <a:rPr lang="en-US" dirty="0"/>
            </a:br>
            <a:r>
              <a:rPr lang="en-US" dirty="0"/>
              <a:t>Discrepancy Report #12038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55" y="1365856"/>
            <a:ext cx="8289290" cy="161404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One CME mid-thickness data point above spec by &lt; 1 µm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Measurement noise coupled with slightly above target thickness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  <a:r>
              <a:rPr lang="en-US" sz="2000" dirty="0"/>
              <a:t>Single point, only out by small amount and not expected to impact cable viability. Potentially within post-coil cable drops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36E05-696C-47CE-A96A-FD6050869BFF}"/>
              </a:ext>
            </a:extLst>
          </p:cNvPr>
          <p:cNvSpPr txBox="1"/>
          <p:nvPr/>
        </p:nvSpPr>
        <p:spPr>
          <a:xfrm>
            <a:off x="7472815" y="75077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(1 of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3BEF7-2D9B-49EA-930C-FF4D0B9EB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" t="2859" r="17653" b="3875"/>
          <a:stretch/>
        </p:blipFill>
        <p:spPr>
          <a:xfrm>
            <a:off x="707700" y="3291011"/>
            <a:ext cx="7824300" cy="28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8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</p:spPr>
        <p:txBody>
          <a:bodyPr anchor="ctr"/>
          <a:lstStyle/>
          <a:p>
            <a:pPr algn="ctr"/>
            <a:r>
              <a:rPr lang="en-US" sz="3600" dirty="0"/>
              <a:t>END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[Back-Up Slides Below]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00415" y="6388100"/>
            <a:ext cx="4467489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BBFC3E-36B5-448C-95B9-CA8007E9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" t="27339" r="3846" b="5991"/>
          <a:stretch/>
        </p:blipFill>
        <p:spPr>
          <a:xfrm>
            <a:off x="175259" y="1671071"/>
            <a:ext cx="8705041" cy="4472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41669" y="1365556"/>
            <a:ext cx="914400" cy="612648"/>
          </a:xfrm>
          <a:prstGeom prst="wedgeRectCallout">
            <a:avLst>
              <a:gd name="adj1" fmla="val -11059"/>
              <a:gd name="adj2" fmla="val 172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359569" y="1021302"/>
            <a:ext cx="1097268" cy="612648"/>
          </a:xfrm>
          <a:prstGeom prst="wedgeRectCallout">
            <a:avLst>
              <a:gd name="adj1" fmla="val 12750"/>
              <a:gd name="adj2" fmla="val 208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952123" y="1085583"/>
            <a:ext cx="914400" cy="612648"/>
          </a:xfrm>
          <a:prstGeom prst="wedgeRectCallout">
            <a:avLst>
              <a:gd name="adj1" fmla="val -49404"/>
              <a:gd name="adj2" fmla="val 1915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469387" y="5008127"/>
            <a:ext cx="246887" cy="1775462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16AD92-0AE8-4252-A0BC-EB7D5BA72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" t="27339" r="3965" b="6706"/>
          <a:stretch/>
        </p:blipFill>
        <p:spPr>
          <a:xfrm>
            <a:off x="178445" y="1897381"/>
            <a:ext cx="8432155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48684" y="1051586"/>
            <a:ext cx="914400" cy="612648"/>
          </a:xfrm>
          <a:prstGeom prst="wedgeRectCallout">
            <a:avLst>
              <a:gd name="adj1" fmla="val -11059"/>
              <a:gd name="adj2" fmla="val 172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463084" y="1061289"/>
            <a:ext cx="1097268" cy="612648"/>
          </a:xfrm>
          <a:prstGeom prst="wedgeRectCallout">
            <a:avLst>
              <a:gd name="adj1" fmla="val 12750"/>
              <a:gd name="adj2" fmla="val 208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910857" y="1061289"/>
            <a:ext cx="914400" cy="612648"/>
          </a:xfrm>
          <a:prstGeom prst="wedgeRectCallout">
            <a:avLst>
              <a:gd name="adj1" fmla="val -49404"/>
              <a:gd name="adj2" fmla="val 1915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6A758B7E-9DE4-4BD3-A4A8-34482E9D6F84}"/>
              </a:ext>
            </a:extLst>
          </p:cNvPr>
          <p:cNvSpPr/>
          <p:nvPr/>
        </p:nvSpPr>
        <p:spPr>
          <a:xfrm rot="16200000">
            <a:off x="3431288" y="5046225"/>
            <a:ext cx="246887" cy="1699263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85C404-1ED5-4BEB-BD7E-D227D9A34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" t="27979" r="4862" b="6194"/>
          <a:stretch/>
        </p:blipFill>
        <p:spPr>
          <a:xfrm>
            <a:off x="168135" y="1836963"/>
            <a:ext cx="8451571" cy="4373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900000"/>
            <a:ext cx="7565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for 15% rolled strand predicts the RRR at cable sharp bend</a:t>
            </a:r>
          </a:p>
          <a:p>
            <a:r>
              <a:rPr lang="en-US" sz="1400" dirty="0"/>
              <a:t>Lab: IEC method, Supplier: 20K method</a:t>
            </a:r>
          </a:p>
          <a:p>
            <a:r>
              <a:rPr lang="en-US" sz="1400" dirty="0"/>
              <a:t>Inter-lab comparisons have validated approaches (see QP)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BCF45C8-7297-4956-B724-C0D086C7684E}"/>
              </a:ext>
            </a:extLst>
          </p:cNvPr>
          <p:cNvSpPr/>
          <p:nvPr/>
        </p:nvSpPr>
        <p:spPr>
          <a:xfrm rot="16200000">
            <a:off x="3347468" y="5108368"/>
            <a:ext cx="246887" cy="1699263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01 07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5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6886048" cy="2849873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PO08S00344A04U x 3 ULs, </a:t>
            </a:r>
            <a:endParaRPr lang="en-US" dirty="0"/>
          </a:p>
          <a:p>
            <a:pPr lvl="1"/>
            <a:r>
              <a:rPr lang="pl-PL" dirty="0"/>
              <a:t>PO08S00355A02U x 2 ULs, </a:t>
            </a:r>
            <a:endParaRPr lang="en-US" dirty="0"/>
          </a:p>
          <a:p>
            <a:pPr lvl="1"/>
            <a:r>
              <a:rPr lang="pl-PL" dirty="0"/>
              <a:t>PO08S00456A01U x 2 ULs, </a:t>
            </a:r>
            <a:endParaRPr lang="en-US" dirty="0"/>
          </a:p>
          <a:p>
            <a:pPr lvl="1"/>
            <a:r>
              <a:rPr lang="pl-PL" dirty="0"/>
              <a:t>PO08S00457A05U x 2 ULs, </a:t>
            </a:r>
            <a:endParaRPr lang="en-US" dirty="0"/>
          </a:p>
          <a:p>
            <a:pPr lvl="1"/>
            <a:r>
              <a:rPr lang="pl-PL" dirty="0"/>
              <a:t>PO08S00460A05U x 2 ULs, </a:t>
            </a:r>
            <a:endParaRPr lang="en-US" dirty="0"/>
          </a:p>
          <a:p>
            <a:pPr lvl="1"/>
            <a:r>
              <a:rPr lang="pl-PL" dirty="0"/>
              <a:t>PO08S00461A03U x 1 ULs, </a:t>
            </a:r>
            <a:endParaRPr lang="en-US" dirty="0"/>
          </a:p>
          <a:p>
            <a:pPr lvl="1"/>
            <a:r>
              <a:rPr lang="pl-PL" dirty="0"/>
              <a:t>PO08S00454A09U x 1 ULs,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/>
              <a:t>PO08S00236B01U x 2 ULs, </a:t>
            </a:r>
            <a:endParaRPr lang="en-US" dirty="0"/>
          </a:p>
          <a:p>
            <a:pPr lvl="1"/>
            <a:r>
              <a:rPr lang="pl-PL" dirty="0"/>
              <a:t>PO08S00453A07U x 2 ULs, </a:t>
            </a:r>
            <a:endParaRPr lang="en-US" dirty="0"/>
          </a:p>
          <a:p>
            <a:pPr lvl="1"/>
            <a:r>
              <a:rPr lang="pl-PL" dirty="0"/>
              <a:t>PO08S00454A08U x 4 ULs, </a:t>
            </a:r>
            <a:endParaRPr lang="en-US" dirty="0"/>
          </a:p>
          <a:p>
            <a:pPr lvl="1"/>
            <a:r>
              <a:rPr lang="pl-PL" dirty="0"/>
              <a:t>PO08S00453A05U x 1 ULs, </a:t>
            </a:r>
            <a:endParaRPr lang="en-US" dirty="0"/>
          </a:p>
          <a:p>
            <a:pPr lvl="1"/>
            <a:r>
              <a:rPr lang="pl-PL" dirty="0"/>
              <a:t>PO08S00369A01U x 8 ULs, </a:t>
            </a:r>
            <a:endParaRPr lang="en-US" dirty="0"/>
          </a:p>
          <a:p>
            <a:pPr lvl="1"/>
            <a:r>
              <a:rPr lang="pl-PL" dirty="0"/>
              <a:t>PO08S00377A03U x 7 ULs, </a:t>
            </a:r>
            <a:endParaRPr lang="en-US" dirty="0"/>
          </a:p>
          <a:p>
            <a:pPr lvl="1"/>
            <a:r>
              <a:rPr lang="pl-PL" dirty="0"/>
              <a:t>PO08S00453A02U x 3 ULs. 					</a:t>
            </a:r>
          </a:p>
          <a:p>
            <a:pPr lvl="1"/>
            <a:endParaRPr lang="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7E74B-4FC5-4CE7-88A7-D33A829C25FC}"/>
              </a:ext>
            </a:extLst>
          </p:cNvPr>
          <p:cNvSpPr txBox="1"/>
          <p:nvPr/>
        </p:nvSpPr>
        <p:spPr>
          <a:xfrm>
            <a:off x="612000" y="4428397"/>
            <a:ext cx="79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Core: 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120L09A7322313		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Core width: 12.0 mm; material: 316L; 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Heat: 844979; Lot: 16-597; 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968A3B1-D088-454B-8ED7-5AAF2851C557}"/>
              </a:ext>
            </a:extLst>
          </p:cNvPr>
          <p:cNvSpPr/>
          <p:nvPr/>
        </p:nvSpPr>
        <p:spPr>
          <a:xfrm>
            <a:off x="7653340" y="1364198"/>
            <a:ext cx="238050" cy="20269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BE045-4298-4518-8C24-BBF0154695B2}"/>
              </a:ext>
            </a:extLst>
          </p:cNvPr>
          <p:cNvSpPr txBox="1"/>
          <p:nvPr/>
        </p:nvSpPr>
        <p:spPr>
          <a:xfrm>
            <a:off x="7954295" y="2079423"/>
            <a:ext cx="115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From 11 billets</a:t>
            </a:r>
          </a:p>
        </p:txBody>
      </p:sp>
    </p:spTree>
    <p:extLst>
      <p:ext uri="{BB962C8B-B14F-4D97-AF65-F5344CB8AC3E}">
        <p14:creationId xmlns:p14="http://schemas.microsoft.com/office/powerpoint/2010/main" val="37408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34" y="2073711"/>
            <a:ext cx="5739584" cy="24560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Cable &amp; Coil Overview</a:t>
            </a:r>
          </a:p>
          <a:p>
            <a:pPr>
              <a:spcBef>
                <a:spcPts val="1200"/>
              </a:spcBef>
            </a:pPr>
            <a:r>
              <a:rPr lang="en-US" dirty="0"/>
              <a:t>Strand Summary</a:t>
            </a:r>
          </a:p>
          <a:p>
            <a:pPr>
              <a:spcBef>
                <a:spcPts val="1200"/>
              </a:spcBef>
            </a:pPr>
            <a:r>
              <a:rPr lang="en-US" dirty="0"/>
              <a:t>Cable DR Summary</a:t>
            </a:r>
          </a:p>
          <a:p>
            <a:pPr>
              <a:spcBef>
                <a:spcPts val="1200"/>
              </a:spcBef>
            </a:pPr>
            <a:r>
              <a:rPr lang="en-US" dirty="0"/>
              <a:t>Discrepancy Reports by Cable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0.01%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7" y="1218685"/>
            <a:ext cx="7250285" cy="4420628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83817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130°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1.517 mm</a:t>
            </a:r>
          </a:p>
          <a:p>
            <a:pPr lvl="1"/>
            <a:r>
              <a:rPr lang="en-US" dirty="0"/>
              <a:t>Production tail end: 1.522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0.364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0.321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8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(2019-12-02) and P-96 (2019-12-02)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(2019-12-02) and P-96 (2019-12-02)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7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(2019-12-02) and P-96 (2019-12-02)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1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#100858, 100602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0.148 mm; #2) 0.147 mm; #3) 0.145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0.149 mm; #2) 0.148 mm; #3) 0.147 mm; </a:t>
            </a:r>
          </a:p>
          <a:p>
            <a:pPr lvl="1"/>
            <a:r>
              <a:rPr lang="en-US" dirty="0"/>
              <a:t>Mean 0.148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432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0.006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53.9%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19.0mm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36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P43OL1141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829" y="1365077"/>
            <a:ext cx="838115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92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399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7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PO08S00344A04U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P43OL1141AE05E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PO08S00454A08U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P43OL1141AE29E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PO08S00369A01U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P43OL1141AE41E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PO08S00377A03U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P43OL1141AE51E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PO08S00453A02U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P43OL1141AE57E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</a:t>
            </a:r>
            <a:r>
              <a:rPr lang="en-US" dirty="0">
                <a:highlight>
                  <a:srgbClr val="FF0000"/>
                </a:highlight>
              </a:rPr>
              <a:t>041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2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&amp; Coil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9" y="4757065"/>
            <a:ext cx="7512148" cy="447971"/>
          </a:xfrm>
        </p:spPr>
        <p:txBody>
          <a:bodyPr>
            <a:normAutofit/>
          </a:bodyPr>
          <a:lstStyle/>
          <a:p>
            <a:r>
              <a:rPr lang="en-US" sz="2000" dirty="0"/>
              <a:t>All cables are 2</a:t>
            </a:r>
            <a:r>
              <a:rPr lang="en-US" sz="2000" baseline="30000" dirty="0"/>
              <a:t>nd</a:t>
            </a:r>
            <a:r>
              <a:rPr lang="en-US" sz="2000" dirty="0"/>
              <a:t> generation QXF cables produced under AUP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B9ACF-25E8-462F-9595-8BC300DD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43737"/>
              </p:ext>
            </p:extLst>
          </p:nvPr>
        </p:nvGraphicFramePr>
        <p:xfrm>
          <a:off x="2539239" y="1828684"/>
          <a:ext cx="3361297" cy="22250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510571">
                  <a:extLst>
                    <a:ext uri="{9D8B030D-6E8A-4147-A177-3AD203B41FA5}">
                      <a16:colId xmlns:a16="http://schemas.microsoft.com/office/drawing/2014/main" val="1908576917"/>
                    </a:ext>
                  </a:extLst>
                </a:gridCol>
                <a:gridCol w="1850726">
                  <a:extLst>
                    <a:ext uri="{9D8B030D-6E8A-4147-A177-3AD203B41FA5}">
                      <a16:colId xmlns:a16="http://schemas.microsoft.com/office/drawing/2014/main" val="1135130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4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73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6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51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5F7965-7CE8-468D-AA7C-07859C981EC5}"/>
              </a:ext>
            </a:extLst>
          </p:cNvPr>
          <p:cNvSpPr txBox="1"/>
          <p:nvPr/>
        </p:nvSpPr>
        <p:spPr>
          <a:xfrm>
            <a:off x="6622747" y="2251813"/>
            <a:ext cx="181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Previously Approved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009F8D-6BC3-4D2D-9EA9-8586C8D3080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900537" y="2397262"/>
            <a:ext cx="722210" cy="84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01 July 2020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475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7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00001"/>
            <a:ext cx="7920000" cy="5456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Spools: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120L04A7322313</a:t>
            </a:r>
            <a:r>
              <a:rPr lang="en-US" dirty="0">
                <a:highlight>
                  <a:srgbClr val="FF0000"/>
                </a:highlight>
              </a:rPr>
              <a:t>	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Heat: 844979.  Lot: 16-597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256600" y="3976399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28 spools from 18 different billets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DD2AB5-75B4-42F7-A3F6-F4FE0825A705}"/>
              </a:ext>
            </a:extLst>
          </p:cNvPr>
          <p:cNvGraphicFramePr>
            <a:graphicFrameLocks noGrp="1"/>
          </p:cNvGraphicFramePr>
          <p:nvPr/>
        </p:nvGraphicFramePr>
        <p:xfrm>
          <a:off x="274368" y="1233906"/>
          <a:ext cx="8686704" cy="2377970"/>
        </p:xfrm>
        <a:graphic>
          <a:graphicData uri="http://schemas.openxmlformats.org/drawingml/2006/table">
            <a:tbl>
              <a:tblPr/>
              <a:tblGrid>
                <a:gridCol w="2171676">
                  <a:extLst>
                    <a:ext uri="{9D8B030D-6E8A-4147-A177-3AD203B41FA5}">
                      <a16:colId xmlns:a16="http://schemas.microsoft.com/office/drawing/2014/main" val="2469221598"/>
                    </a:ext>
                  </a:extLst>
                </a:gridCol>
                <a:gridCol w="2171676">
                  <a:extLst>
                    <a:ext uri="{9D8B030D-6E8A-4147-A177-3AD203B41FA5}">
                      <a16:colId xmlns:a16="http://schemas.microsoft.com/office/drawing/2014/main" val="3404039741"/>
                    </a:ext>
                  </a:extLst>
                </a:gridCol>
                <a:gridCol w="2171676">
                  <a:extLst>
                    <a:ext uri="{9D8B030D-6E8A-4147-A177-3AD203B41FA5}">
                      <a16:colId xmlns:a16="http://schemas.microsoft.com/office/drawing/2014/main" val="2159091050"/>
                    </a:ext>
                  </a:extLst>
                </a:gridCol>
                <a:gridCol w="2171676">
                  <a:extLst>
                    <a:ext uri="{9D8B030D-6E8A-4147-A177-3AD203B41FA5}">
                      <a16:colId xmlns:a16="http://schemas.microsoft.com/office/drawing/2014/main" val="4009180353"/>
                    </a:ext>
                  </a:extLst>
                </a:gridCol>
              </a:tblGrid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PO08S00344A01U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PO08S00355A01U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PO08S00361A02U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PO08S00381A05U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72417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PO08S00344A03U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PO08S00358A04U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PO08S00361A03U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PO08S00382A02U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850413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PO08S00358A07U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PO08S00362A02U x 3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PO08S00383A01U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33979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PO08S00347A02U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PO08S00359A01U x 3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PO08S00364A02U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PO08S00383A02U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565477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PO08S00347A03U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PO08S00359A02U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PO08S00366A02U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91463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PO08S00353A05U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PO08S00360A01U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PO08S00367A01U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PO08S00409A03U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804432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PO08S00354A03U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PO08S00360A02U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PO08S00381A04U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PO08S00416A02U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31526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8C15B1E6-E14A-4BEB-B134-0DCC3A242FEF}"/>
              </a:ext>
            </a:extLst>
          </p:cNvPr>
          <p:cNvSpPr/>
          <p:nvPr/>
        </p:nvSpPr>
        <p:spPr>
          <a:xfrm rot="5400000">
            <a:off x="4437718" y="-462916"/>
            <a:ext cx="360001" cy="8503828"/>
          </a:xfrm>
          <a:prstGeom prst="rightBrace">
            <a:avLst>
              <a:gd name="adj1" fmla="val 8333"/>
              <a:gd name="adj2" fmla="val 239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0.003%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1B7B9-29A6-42C1-B248-B14B5E26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1057450"/>
            <a:ext cx="77791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130°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1.524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139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1139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(2019 12 02) &amp; P-94 (2019 12 02)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C9B95-8FFC-423E-A25F-113F5231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5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(2019 12 02) &amp; P-94 (2019 12 02)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898BC-10FD-4483-B6C0-0C74D190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1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(2019 12 02) &amp; P-94 (2019 12 02)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F16D81-EF4D-45B9-90F0-5CC3B5B5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3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Braiding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56996" y="599207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Vector #464342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94B53-E3C0-44BF-B82C-85DB6548101C}"/>
              </a:ext>
            </a:extLst>
          </p:cNvPr>
          <p:cNvSpPr txBox="1"/>
          <p:nvPr/>
        </p:nvSpPr>
        <p:spPr>
          <a:xfrm>
            <a:off x="536842" y="3373950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</a:t>
            </a:r>
            <a:r>
              <a:rPr lang="en-US" sz="2000" dirty="0" err="1">
                <a:solidFill>
                  <a:schemeClr val="accent5"/>
                </a:solidFill>
              </a:rPr>
              <a:t>Mpa</a:t>
            </a:r>
            <a:r>
              <a:rPr lang="en-US" sz="2000" dirty="0">
                <a:solidFill>
                  <a:schemeClr val="accent5"/>
                </a:solidFill>
              </a:rPr>
              <a:t>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EA39C0-A513-42C4-A5B3-4D862DD20D0C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755104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2101C19-341A-4517-9122-AC14361B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8257633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#11154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9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0.0006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53.89%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18.7mm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339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247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389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484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591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As-received. LBNL respooling data.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111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F0914A-E817-4217-98BF-946B68BA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243394"/>
            <a:ext cx="8785097" cy="437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457245" y="4434830"/>
            <a:ext cx="914390" cy="1143109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4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4" y="1212048"/>
            <a:ext cx="7765311" cy="48322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All strands ordered per the “</a:t>
            </a:r>
            <a:r>
              <a:rPr lang="en-US" dirty="0" err="1"/>
              <a:t>HiLumi</a:t>
            </a:r>
            <a:r>
              <a:rPr lang="en-US" dirty="0"/>
              <a:t>” specification</a:t>
            </a:r>
          </a:p>
          <a:p>
            <a:pPr lvl="1"/>
            <a:r>
              <a:rPr lang="en-US" dirty="0"/>
              <a:t>AUP</a:t>
            </a:r>
          </a:p>
          <a:p>
            <a:pPr lvl="2"/>
            <a:r>
              <a:rPr lang="en-US" sz="1800" dirty="0"/>
              <a:t>FNAL 646116 Shipment A</a:t>
            </a:r>
          </a:p>
          <a:p>
            <a:pPr lvl="2"/>
            <a:r>
              <a:rPr lang="en-US" sz="1800" dirty="0"/>
              <a:t>FNAL 646116 Shipment B</a:t>
            </a:r>
          </a:p>
          <a:p>
            <a:pPr lvl="2"/>
            <a:r>
              <a:rPr lang="en-US" sz="1800" dirty="0"/>
              <a:t>FNAL 646116 SA1 Shipment B</a:t>
            </a:r>
          </a:p>
          <a:p>
            <a:pPr lvl="2"/>
            <a:r>
              <a:rPr lang="en-US" sz="1800" dirty="0"/>
              <a:t>FNAL 646116 SA1 Shipment C</a:t>
            </a:r>
          </a:p>
          <a:p>
            <a:pPr lvl="2"/>
            <a:r>
              <a:rPr lang="en-US" sz="1800" dirty="0"/>
              <a:t>LBNL 7428700 Shipment A</a:t>
            </a:r>
          </a:p>
          <a:p>
            <a:pPr lvl="2"/>
            <a:r>
              <a:rPr lang="en-US" sz="1800" dirty="0"/>
              <a:t>LBNL 7428700 Shipment B</a:t>
            </a:r>
            <a:endParaRPr lang="en-US" dirty="0"/>
          </a:p>
          <a:p>
            <a:pPr lvl="1"/>
            <a:r>
              <a:rPr lang="en-US" dirty="0"/>
              <a:t>LARP</a:t>
            </a:r>
          </a:p>
          <a:p>
            <a:pPr lvl="2"/>
            <a:r>
              <a:rPr lang="en-US" sz="1800" dirty="0"/>
              <a:t>FNAL 632982 D - Spec 0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Conductor Description:  </a:t>
            </a:r>
          </a:p>
          <a:p>
            <a:pPr lvl="1"/>
            <a:r>
              <a:rPr lang="en-US" sz="2000" dirty="0"/>
              <a:t>Ø0.85 mm, 108/127 stack, Ti-doped, Reduced-Sn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5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F7B8D9-CBD6-41E8-AA97-451646294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" y="1243394"/>
            <a:ext cx="8626588" cy="4371211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90451" y="4343390"/>
            <a:ext cx="781184" cy="1353267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54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P43OL146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PO08S00383A01U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P43OL1146AE06E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PO08S00355A01U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P43OL1146AE09E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PO08S00361A03U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P43OL1146AE13E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P43OL1146AE57E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PO08S00347A02U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P43OL1146AE60E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126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P43OL1146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0AFAE4-107A-4434-843C-D51501DF4F0A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259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PO08S00362A02U P43OL1146AE49E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PO08S00366A02U P43OL1146AE01E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PO08S00359A01U P43OL1146AE23E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536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P43OL1146 – SSL Plot,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6747F-49A0-4552-9106-CC6D9751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3" y="1050244"/>
            <a:ext cx="8693433" cy="52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5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07 08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471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9797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452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5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451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1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450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18</a:t>
            </a:r>
            <a:r>
              <a:rPr lang="pl" dirty="0"/>
              <a:t> ULs,</a:t>
            </a:r>
            <a:endParaRPr lang="en-US" dirty="0"/>
          </a:p>
          <a:p>
            <a:pPr lvl="1"/>
            <a:r>
              <a:rPr lang="pl" dirty="0"/>
              <a:t>PO08S00</a:t>
            </a:r>
            <a:r>
              <a:rPr lang="en-US" dirty="0"/>
              <a:t>451</a:t>
            </a:r>
            <a:r>
              <a:rPr lang="pl" dirty="0"/>
              <a:t>A0</a:t>
            </a:r>
            <a:r>
              <a:rPr lang="en-US" dirty="0"/>
              <a:t>2</a:t>
            </a:r>
            <a:r>
              <a:rPr lang="pl" dirty="0"/>
              <a:t>U x </a:t>
            </a:r>
            <a:r>
              <a:rPr lang="en-US" dirty="0"/>
              <a:t>16</a:t>
            </a:r>
            <a:r>
              <a:rPr lang="pl" dirty="0"/>
              <a:t> ULs,</a:t>
            </a:r>
            <a:endParaRPr lang="en-US" dirty="0"/>
          </a:p>
          <a:p>
            <a:pPr marL="457200" lvl="1" indent="0">
              <a:buNone/>
            </a:pPr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120L16A7322313	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522657" y="1491821"/>
            <a:ext cx="238050" cy="19371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3420" y="22739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P43OL1135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8" y="1211735"/>
            <a:ext cx="7250283" cy="4434529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125°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1.532 mm</a:t>
            </a:r>
          </a:p>
          <a:p>
            <a:pPr lvl="1"/>
            <a:r>
              <a:rPr lang="en-US" dirty="0"/>
              <a:t>Production tail end: 1.529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18.182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1.537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QC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MQXFA10 Coils Acceptance Review - 08 Sept 2021</a:t>
            </a:r>
            <a:endParaRPr lang="en-GB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0CF08FF-20BF-4AF6-94D5-A23DE918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3" y="1336419"/>
            <a:ext cx="8412388" cy="1674202"/>
          </a:xfrm>
        </p:spPr>
        <p:txBody>
          <a:bodyPr>
            <a:normAutofit/>
          </a:bodyPr>
          <a:lstStyle/>
          <a:p>
            <a:r>
              <a:rPr lang="en-US" dirty="0"/>
              <a:t>All cables passed the required quality control testing per US-</a:t>
            </a:r>
            <a:r>
              <a:rPr lang="en-US" dirty="0" err="1"/>
              <a:t>HiLumi</a:t>
            </a:r>
            <a:r>
              <a:rPr lang="en-US" dirty="0"/>
              <a:t>-Doc. 74</a:t>
            </a:r>
          </a:p>
          <a:p>
            <a:endParaRPr lang="en-US" sz="1700" dirty="0"/>
          </a:p>
          <a:p>
            <a:r>
              <a:rPr lang="en-US" dirty="0"/>
              <a:t>Six (6) DRs </a:t>
            </a:r>
            <a:r>
              <a:rPr lang="en-US" sz="2200" dirty="0"/>
              <a:t>reported</a:t>
            </a:r>
            <a:r>
              <a:rPr lang="en-US" dirty="0"/>
              <a:t> across the four (4) cables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64CAF-0C4E-433D-AA98-AB1B1F11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2" y="3299524"/>
            <a:ext cx="8874696" cy="22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8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0.149 mm; #3) 0.148 mm; </a:t>
            </a:r>
          </a:p>
          <a:p>
            <a:pPr lvl="1"/>
            <a:r>
              <a:rPr lang="en-US" dirty="0"/>
              <a:t>Mean 0.150 mm (</a:t>
            </a:r>
            <a:r>
              <a:rPr lang="en-US" i="1" dirty="0"/>
              <a:t>see DR #11920</a:t>
            </a:r>
            <a:r>
              <a:rPr lang="en-US" dirty="0"/>
              <a:t>)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0.145 mm; #2) 0.142 mm; #3) 0.141 mm; </a:t>
            </a:r>
          </a:p>
          <a:p>
            <a:pPr lvl="1"/>
            <a:r>
              <a:rPr lang="en-US" dirty="0"/>
              <a:t>Mean 0.143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66A9-41EB-4279-B384-A96EF90A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 Report #11920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628D-70C8-44B2-920D-4EB0D064B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insulation thickness measurement a fraction of a micron oversize</a:t>
            </a:r>
          </a:p>
          <a:p>
            <a:r>
              <a:rPr lang="en-US" dirty="0"/>
              <a:t>Attributed to measurement uncertainty; should </a:t>
            </a:r>
            <a:r>
              <a:rPr lang="en-US" i="1" dirty="0"/>
              <a:t>not</a:t>
            </a:r>
            <a:r>
              <a:rPr lang="en-US" dirty="0"/>
              <a:t> impact cable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554C7-24B3-4C0D-BD1A-0094B189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0490-19FE-4B75-AE61-E245EAB8A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9F008-34FC-4C79-BED7-43B94D4AD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" t="17285" r="3074" b="45538"/>
          <a:stretch/>
        </p:blipFill>
        <p:spPr>
          <a:xfrm>
            <a:off x="274377" y="3063244"/>
            <a:ext cx="8595266" cy="2285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3227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54.0%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18.7mm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376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5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399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P43OL1135AE05E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PO08S00452A01U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P43OL1135AE39E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231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P43OL1135AE37E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P43OL1135AE12E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PO08S00450A01U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256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P43OL1135AE11E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PO08S00450A01U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27 Jan 2020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472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95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Spools: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Core: </a:t>
            </a:r>
          </a:p>
          <a:p>
            <a:pPr lvl="1"/>
            <a:r>
              <a:rPr lang="en-US"/>
              <a:t>120L07A7322313</a:t>
            </a:r>
            <a:r>
              <a:rPr lang="en-US" dirty="0"/>
              <a:t>		</a:t>
            </a:r>
          </a:p>
          <a:p>
            <a:pPr lvl="2"/>
            <a:r>
              <a:rPr lang="en-US" dirty="0"/>
              <a:t>Heat: 844979.  Lot: 16-597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Properties, </a:t>
            </a:r>
            <a:r>
              <a:rPr lang="en-US" dirty="0" err="1"/>
              <a:t>CoT</a:t>
            </a:r>
            <a:r>
              <a:rPr lang="en-US" dirty="0"/>
              <a:t>/CoC #172660-1: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657610" y="11430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From 12 billets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89CFC7B-36CF-4F39-AF80-3C45A40933A3}"/>
              </a:ext>
            </a:extLst>
          </p:cNvPr>
          <p:cNvGraphicFramePr>
            <a:graphicFrameLocks noGrp="1"/>
          </p:cNvGraphicFramePr>
          <p:nvPr/>
        </p:nvGraphicFramePr>
        <p:xfrm>
          <a:off x="451923" y="1575866"/>
          <a:ext cx="84123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48">
                  <a:extLst>
                    <a:ext uri="{9D8B030D-6E8A-4147-A177-3AD203B41FA5}">
                      <a16:colId xmlns:a16="http://schemas.microsoft.com/office/drawing/2014/main" val="2204494491"/>
                    </a:ext>
                  </a:extLst>
                </a:gridCol>
                <a:gridCol w="2560292">
                  <a:extLst>
                    <a:ext uri="{9D8B030D-6E8A-4147-A177-3AD203B41FA5}">
                      <a16:colId xmlns:a16="http://schemas.microsoft.com/office/drawing/2014/main" val="828268207"/>
                    </a:ext>
                  </a:extLst>
                </a:gridCol>
                <a:gridCol w="2926003">
                  <a:extLst>
                    <a:ext uri="{9D8B030D-6E8A-4147-A177-3AD203B41FA5}">
                      <a16:colId xmlns:a16="http://schemas.microsoft.com/office/drawing/2014/main" val="3131473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PO08S00354A04U x 5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PO08S00454A01U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PO08S00460A01U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5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PO08S00368A07U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PO08S00454A05U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PO08S00460A02U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7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PO08S00377A02U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PO08S00457A06U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PO08S00460A03U x 3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41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PO08S00378A01U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PO08S00458A03U x 3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PO08S00461A01U x 4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3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PO08S00453A06U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PO08S00459A01U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PO08S00461A02U x 4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02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PO08S00453A08U x 3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PO08S00460A07U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PO08S00463A01U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80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85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111927" y="5777301"/>
            <a:ext cx="219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0.002%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0.012%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016CB-C5C8-4CF3-ADD2-A1812A4C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057450"/>
            <a:ext cx="7773074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DR Review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00415" y="6388100"/>
            <a:ext cx="4467489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285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120°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1.529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18.164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1.536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1.528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16.97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18.135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1.523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92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8AE19-55A0-430B-8E99-AAA779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65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7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19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BE4A5-5909-45F8-9AF3-132768468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65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5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7DB0E-CA2E-4FFA-B2D4-E3EE5C7B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65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Braiding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(AUP 043)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56996" y="599207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Vector #464342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8C69EB-A175-4FF0-A659-8227A99E8877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755104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E67AC4F-AD71-4ADF-ADFE-9847D4A4093F}"/>
              </a:ext>
            </a:extLst>
          </p:cNvPr>
          <p:cNvSpPr txBox="1"/>
          <p:nvPr/>
        </p:nvSpPr>
        <p:spPr>
          <a:xfrm>
            <a:off x="536842" y="3373950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</a:t>
            </a:r>
            <a:r>
              <a:rPr lang="en-US" sz="2000" dirty="0" err="1">
                <a:solidFill>
                  <a:schemeClr val="accent5"/>
                </a:solidFill>
              </a:rPr>
              <a:t>Mpa</a:t>
            </a:r>
            <a:r>
              <a:rPr lang="en-US" sz="20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408C923-883C-4FE3-8D4D-BD70F52E6265}"/>
              </a:ext>
            </a:extLst>
          </p:cNvPr>
          <p:cNvSpPr txBox="1">
            <a:spLocks/>
          </p:cNvSpPr>
          <p:nvPr/>
        </p:nvSpPr>
        <p:spPr>
          <a:xfrm>
            <a:off x="611999" y="1219201"/>
            <a:ext cx="8257633" cy="18440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Fiberglass Lot: #11154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18.9 &amp; 18.0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9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0.8507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54.09%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18.7mm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339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214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384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480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712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As-received. LBNL respooling data.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524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0CE719-81A0-413E-8983-BF7F3E97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1243394"/>
            <a:ext cx="8779001" cy="437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731562" y="4653176"/>
            <a:ext cx="731512" cy="972514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68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E317B-45EE-4D6C-BE7A-6321B55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" y="1243394"/>
            <a:ext cx="8626588" cy="4371211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65806" y="4740674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27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PO08S00461A01U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P43OL1143AE53E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PO08S00354A04U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P43OL1143AE05E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PO08S00460A03U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P43OL1143AE09E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P43OL1143AE13E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PO08S00458A03U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P43OL1143AE36E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8679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P43OL1143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95E0D5-C725-4FAA-A2E8-B7C375663263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321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PO08S00354A04U P43OL1143AE05E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PO08S00354A04U P43OL1143AE06E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PO08S00461A02U P43OL1143AE15E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PO08S00461A02U P43OL1143AE17E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7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65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60764"/>
            <a:ext cx="7920000" cy="720000"/>
          </a:xfrm>
        </p:spPr>
        <p:txBody>
          <a:bodyPr/>
          <a:lstStyle/>
          <a:p>
            <a:r>
              <a:rPr lang="en-US" sz="2800" dirty="0"/>
              <a:t>QXFA-131 / </a:t>
            </a:r>
            <a:r>
              <a:rPr lang="en-US" dirty="0"/>
              <a:t>P43OL1141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7" y="1702885"/>
            <a:ext cx="7920000" cy="720000"/>
          </a:xfrm>
        </p:spPr>
        <p:txBody>
          <a:bodyPr>
            <a:normAutofit/>
          </a:bodyPr>
          <a:lstStyle/>
          <a:p>
            <a:r>
              <a:rPr lang="en-US" sz="2400" dirty="0"/>
              <a:t>No Discrepancy Reports for Cable P43OL1141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75ADB174-03B4-4B39-9DC6-CAD6D7F7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0" y="1620982"/>
            <a:ext cx="477982" cy="4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78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P43OL1143 – SSL, Qualification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91453-80D6-4B51-8976-F5389CA6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4" y="1051586"/>
            <a:ext cx="8548156" cy="51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6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39334"/>
            <a:ext cx="7920000" cy="720000"/>
          </a:xfrm>
        </p:spPr>
        <p:txBody>
          <a:bodyPr/>
          <a:lstStyle/>
          <a:p>
            <a:r>
              <a:rPr lang="en-US" sz="2800" dirty="0"/>
              <a:t>QXFA-132 / </a:t>
            </a:r>
            <a:r>
              <a:rPr lang="en-US" dirty="0"/>
              <a:t>P43OL1146 </a:t>
            </a:r>
            <a:br>
              <a:rPr lang="en-US" dirty="0"/>
            </a:br>
            <a:r>
              <a:rPr lang="en-US" dirty="0"/>
              <a:t>Discrepancy Report #12104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7" y="1263992"/>
            <a:ext cx="8156548" cy="18603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One CME mid-thickness data point below spec by 0.2 µm at 81</a:t>
            </a:r>
            <a:r>
              <a:rPr lang="en-US" sz="2000" baseline="30000" dirty="0"/>
              <a:t>st</a:t>
            </a:r>
            <a:r>
              <a:rPr lang="en-US" sz="2000" dirty="0"/>
              <a:t> meter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Late thickness adjustment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  <a:r>
              <a:rPr lang="en-US" sz="2000" dirty="0"/>
              <a:t>Single point, only out by small amount and not expected to impact cable viability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1E07-5A9B-4E0A-9787-1150FA2E3B36}"/>
              </a:ext>
            </a:extLst>
          </p:cNvPr>
          <p:cNvSpPr txBox="1"/>
          <p:nvPr/>
        </p:nvSpPr>
        <p:spPr>
          <a:xfrm>
            <a:off x="7104977" y="66059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(1 of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53989-51FB-4948-9769-6D7F9F4F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2" r="17602" b="3992"/>
          <a:stretch/>
        </p:blipFill>
        <p:spPr>
          <a:xfrm>
            <a:off x="612000" y="3429000"/>
            <a:ext cx="7534472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1112"/>
            <a:ext cx="7920000" cy="720000"/>
          </a:xfrm>
        </p:spPr>
        <p:txBody>
          <a:bodyPr/>
          <a:lstStyle/>
          <a:p>
            <a:r>
              <a:rPr lang="en-US" sz="2800" dirty="0"/>
              <a:t>QXFA-132 / </a:t>
            </a:r>
            <a:r>
              <a:rPr lang="en-US" dirty="0"/>
              <a:t>P43OL1146 </a:t>
            </a:r>
            <a:br>
              <a:rPr lang="en-US" dirty="0"/>
            </a:br>
            <a:r>
              <a:rPr lang="en-US" dirty="0"/>
              <a:t>Discrepancy Report #12232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6" y="1142999"/>
            <a:ext cx="7997221" cy="52438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1</a:t>
            </a:r>
            <a:r>
              <a:rPr lang="en-US" sz="2000" dirty="0"/>
              <a:t>: TCs outside of calibration window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2:</a:t>
            </a:r>
            <a:r>
              <a:rPr lang="en-US" sz="2000" dirty="0"/>
              <a:t> TC values along the sample length during the heat treatment plateaus varied by more than 2 °C.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210C Plateau: Range = 3.1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400C Plateau: Range = 4.1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665C Plateau: Range = 6.4 °C</a:t>
            </a:r>
            <a:endParaRPr lang="en-US" sz="16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 1:</a:t>
            </a:r>
            <a:r>
              <a:rPr lang="en-US" sz="2000" dirty="0"/>
              <a:t> Unable to calibrate TC probes in RRR furnace as built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Now fixed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 2: </a:t>
            </a:r>
            <a:r>
              <a:rPr lang="en-US" sz="2000" dirty="0"/>
              <a:t>TC drift coupled with the inability to calibrate.</a:t>
            </a:r>
          </a:p>
          <a:p>
            <a:endParaRPr lang="en-US" sz="800" dirty="0"/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</a:t>
            </a:r>
          </a:p>
          <a:p>
            <a:pPr lvl="1"/>
            <a:r>
              <a:rPr lang="en-US" sz="2000" dirty="0"/>
              <a:t>Quartz-encapsulated witness wire RRR was within normal range</a:t>
            </a:r>
          </a:p>
          <a:p>
            <a:pPr lvl="2">
              <a:spcBef>
                <a:spcPts val="300"/>
              </a:spcBef>
            </a:pPr>
            <a:r>
              <a:rPr lang="en-US" sz="1800" dirty="0"/>
              <a:t>Temperatures were within historical norms</a:t>
            </a:r>
          </a:p>
          <a:p>
            <a:pPr lvl="1"/>
            <a:r>
              <a:rPr lang="en-US" sz="2000" dirty="0"/>
              <a:t>Average temperatures were on target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210C Plateau: </a:t>
            </a:r>
            <a:r>
              <a:rPr lang="fr-FR" sz="1600" dirty="0" err="1"/>
              <a:t>Average</a:t>
            </a:r>
            <a:r>
              <a:rPr lang="fr-FR" sz="1600" dirty="0"/>
              <a:t> = 209.4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400C Plateau: </a:t>
            </a:r>
            <a:r>
              <a:rPr lang="fr-FR" sz="1600" dirty="0" err="1"/>
              <a:t>Average</a:t>
            </a:r>
            <a:r>
              <a:rPr lang="fr-FR" sz="1600" dirty="0"/>
              <a:t> = 398.9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665C Plateau: </a:t>
            </a:r>
            <a:r>
              <a:rPr lang="fr-FR" sz="1600" dirty="0" err="1"/>
              <a:t>Average</a:t>
            </a:r>
            <a:r>
              <a:rPr lang="fr-FR" sz="1600" dirty="0"/>
              <a:t> = 665.3 °C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1E07-5A9B-4E0A-9787-1150FA2E3B36}"/>
              </a:ext>
            </a:extLst>
          </p:cNvPr>
          <p:cNvSpPr txBox="1"/>
          <p:nvPr/>
        </p:nvSpPr>
        <p:spPr>
          <a:xfrm>
            <a:off x="7353666" y="61418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(2 of 3)</a:t>
            </a:r>
          </a:p>
        </p:txBody>
      </p:sp>
    </p:spTree>
    <p:extLst>
      <p:ext uri="{BB962C8B-B14F-4D97-AF65-F5344CB8AC3E}">
        <p14:creationId xmlns:p14="http://schemas.microsoft.com/office/powerpoint/2010/main" val="1123308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946e33d-fd2f-4ae4-8ee9-d90c129cdf9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44181</TotalTime>
  <Words>4387</Words>
  <Application>Microsoft Office PowerPoint</Application>
  <PresentationFormat>On-screen Show (4:3)</PresentationFormat>
  <Paragraphs>1004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Times New Roman</vt:lpstr>
      <vt:lpstr>Wingdings</vt:lpstr>
      <vt:lpstr>Thème Office</vt:lpstr>
      <vt:lpstr>Magnets 302.2.02 and 03 –  Strand Procurement and Testing Cable Fabrication </vt:lpstr>
      <vt:lpstr>Outline</vt:lpstr>
      <vt:lpstr>Cable &amp; Coil Overview</vt:lpstr>
      <vt:lpstr>Strand Summary</vt:lpstr>
      <vt:lpstr>Cable QC Summary</vt:lpstr>
      <vt:lpstr>Cable DR Review</vt:lpstr>
      <vt:lpstr>QXFA-131 / P43OL1141</vt:lpstr>
      <vt:lpstr>QXFA-132 / P43OL1146  Discrepancy Report #12104</vt:lpstr>
      <vt:lpstr>QXFA-132 / P43OL1146  Discrepancy Report #12232</vt:lpstr>
      <vt:lpstr>QXFA-132 / P43OL1146  Discrepancy Report #12158</vt:lpstr>
      <vt:lpstr>QXFA-220 / P43OL1135 Discrepancy Report #11915</vt:lpstr>
      <vt:lpstr>QXFA-220 / P43OL1135 Discrepancy Report #11920</vt:lpstr>
      <vt:lpstr>QXFA-221 / P43OL1143  Discrepancy Report #12038</vt:lpstr>
      <vt:lpstr>END      [Back-Up Slides Below]</vt:lpstr>
      <vt:lpstr>Present strand production data</vt:lpstr>
      <vt:lpstr>Present strand production data</vt:lpstr>
      <vt:lpstr>Present strand production data</vt:lpstr>
      <vt:lpstr>P43OL1141 – Cable Date, Lengths</vt:lpstr>
      <vt:lpstr>P43OL1141 – Strand and SS Core ID</vt:lpstr>
      <vt:lpstr>P43OL1141 Respooling Wire Diameter</vt:lpstr>
      <vt:lpstr>P43OL1141 – Cable QC Data Summary</vt:lpstr>
      <vt:lpstr>PowerPoint Presentation</vt:lpstr>
      <vt:lpstr>PowerPoint Presentation</vt:lpstr>
      <vt:lpstr>PowerPoint Presentation</vt:lpstr>
      <vt:lpstr>P43OL1141 – Braiding</vt:lpstr>
      <vt:lpstr>P43OL1141 – Wire Parameters</vt:lpstr>
      <vt:lpstr>P43OL1141 – Wire Parameters Supplier (S) and Verification (V) IC Data</vt:lpstr>
      <vt:lpstr>P43OL1141 – Wire Parameters Supplier (S) and Verification (V) RRR Data</vt:lpstr>
      <vt:lpstr>P43OL1141 – Extracted Strand RRR</vt:lpstr>
      <vt:lpstr>P43OL1146 – Cable Date, Lengths</vt:lpstr>
      <vt:lpstr>P43OL1146 – Strand and SS Core ID</vt:lpstr>
      <vt:lpstr>P43OL1146 Respooling Wire Diameter</vt:lpstr>
      <vt:lpstr>P43OL1146 – Cable QC Data Summary</vt:lpstr>
      <vt:lpstr>PowerPoint Presentation</vt:lpstr>
      <vt:lpstr>PowerPoint Presentation</vt:lpstr>
      <vt:lpstr>PowerPoint Presentation</vt:lpstr>
      <vt:lpstr>P43OL1146 – Braiding</vt:lpstr>
      <vt:lpstr>P43OL1146 – Wire Parameters</vt:lpstr>
      <vt:lpstr>P43OL1146 – Wire Parameters Supplier (S) and Verification (V) IC Data</vt:lpstr>
      <vt:lpstr>P43OL1146 – Wire Parameters Supplier (S) and Verification (V) RRR Data</vt:lpstr>
      <vt:lpstr>P43OL146 – Extracted Strand RRR</vt:lpstr>
      <vt:lpstr>P43OL1146 – Ic, Qual Samples</vt:lpstr>
      <vt:lpstr>P43OL1146 – SSL Plot, Qual Samples</vt:lpstr>
      <vt:lpstr>P43OL1135 – Cable Date, Lengths</vt:lpstr>
      <vt:lpstr>P43OL1135 – Strand and SS Core ID</vt:lpstr>
      <vt:lpstr>P43OL1135 Respooling Wire Diameter</vt:lpstr>
      <vt:lpstr>P43OL1135 – Cable QC Data Summary</vt:lpstr>
      <vt:lpstr>PowerPoint Presentation</vt:lpstr>
      <vt:lpstr>PowerPoint Presentation</vt:lpstr>
      <vt:lpstr>PowerPoint Presentation</vt:lpstr>
      <vt:lpstr>P43OL1135 – Braiding</vt:lpstr>
      <vt:lpstr>Discrepancy Report #11920</vt:lpstr>
      <vt:lpstr>P43OL1135 – Wire Parameters</vt:lpstr>
      <vt:lpstr>P43OL1135 – Wire Parameters Supplier (S) and Verification (V) IC Data</vt:lpstr>
      <vt:lpstr>P43OL1135 – Wire Parameters Supplier (S) and Verification (V) RRR Data</vt:lpstr>
      <vt:lpstr>P43OL1135 – Extracted Strand RRR</vt:lpstr>
      <vt:lpstr>P43OL1143 – Cable Date, Lengths</vt:lpstr>
      <vt:lpstr>P43OL1143 – Strand and SS Core ID</vt:lpstr>
      <vt:lpstr>P43OL1143 Respooling Wire Diameter</vt:lpstr>
      <vt:lpstr>P43OL1143 – Cable QC Data Summary</vt:lpstr>
      <vt:lpstr>PowerPoint Presentation</vt:lpstr>
      <vt:lpstr>PowerPoint Presentation</vt:lpstr>
      <vt:lpstr>PowerPoint Presentation</vt:lpstr>
      <vt:lpstr>P43OL1143 – Braiding</vt:lpstr>
      <vt:lpstr>P43OL1143 – Wire Parameters</vt:lpstr>
      <vt:lpstr>P43OL1143 – Wire Parameters Supplier (S) and Verification (V) IC Data</vt:lpstr>
      <vt:lpstr>P43OL1143 – Wire Parameters Supplier (S) and Verification (V) RRR Data</vt:lpstr>
      <vt:lpstr>P43OL1143 – Extracted Strand RRR</vt:lpstr>
      <vt:lpstr>P43OL1143 – Ic, Qual Samples</vt:lpstr>
      <vt:lpstr>P43OL1143 – SSL, Qualification Ic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Michael  Naus</cp:lastModifiedBy>
  <cp:revision>1284</cp:revision>
  <cp:lastPrinted>2019-03-08T19:01:54Z</cp:lastPrinted>
  <dcterms:created xsi:type="dcterms:W3CDTF">2016-03-23T12:58:39Z</dcterms:created>
  <dcterms:modified xsi:type="dcterms:W3CDTF">2021-09-07T23:19:26Z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