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698" r:id="rId6"/>
    <p:sldId id="701" r:id="rId7"/>
    <p:sldId id="702" r:id="rId8"/>
    <p:sldId id="703" r:id="rId9"/>
    <p:sldId id="704" r:id="rId10"/>
    <p:sldId id="705" r:id="rId11"/>
    <p:sldId id="700" r:id="rId12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698"/>
            <p14:sldId id="701"/>
            <p14:sldId id="702"/>
            <p14:sldId id="703"/>
            <p14:sldId id="704"/>
            <p14:sldId id="705"/>
            <p14:sldId id="7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  <p:cmAuthor id="4" name="Michael  Naus" initials="MN" lastIdx="6" clrIdx="3">
    <p:extLst>
      <p:ext uri="{19B8F6BF-5375-455C-9EA6-DF929625EA0E}">
        <p15:presenceInfo xmlns:p15="http://schemas.microsoft.com/office/powerpoint/2012/main" userId="S::naus@lbl.gov::d0eaffb1-e974-4241-9195-f86b262c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0099"/>
    <a:srgbClr val="5A5A5A"/>
    <a:srgbClr val="64BCD9"/>
    <a:srgbClr val="009900"/>
    <a:srgbClr val="9BBB59"/>
    <a:srgbClr val="5A9AD5"/>
    <a:srgbClr val="FFE699"/>
    <a:srgbClr val="FFFF0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0" autoAdjust="0"/>
    <p:restoredTop sz="9640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34" y="114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22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F0242DA-51DE-4C21-B9A7-36B936F3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089CA4B-572E-4326-A774-2F57EF4E5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63F3E2C-5D55-4B04-AA84-8D8D11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0C1B6-764C-4D88-B54E-48CA2BB2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7DD60D-D473-4A2A-B2F8-CF21FD6F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0D94D72-23F3-4578-B86A-FBACF95F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2124" y="3191298"/>
            <a:ext cx="6118950" cy="1800000"/>
          </a:xfrm>
        </p:spPr>
        <p:txBody>
          <a:bodyPr/>
          <a:lstStyle/>
          <a:p>
            <a:r>
              <a:rPr lang="en-US" dirty="0"/>
              <a:t>MQXFA010 Coil Readiness  – </a:t>
            </a:r>
            <a:br>
              <a:rPr lang="en-US" dirty="0"/>
            </a:br>
            <a:r>
              <a:rPr lang="en-US" dirty="0"/>
              <a:t>Extra Cable Mid-Thickness Charts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4A19E2DF-AA23-4D0F-AB55-054B7F8C9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9" y="5905725"/>
            <a:ext cx="6480000" cy="349250"/>
          </a:xfrm>
        </p:spPr>
        <p:txBody>
          <a:bodyPr/>
          <a:lstStyle/>
          <a:p>
            <a:r>
              <a:rPr lang="en-US" dirty="0"/>
              <a:t>HL-LHC AUP MQXFA10 Coil Acceptance Review – 08 Sept 2021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9413"/>
            <a:ext cx="7920000" cy="720000"/>
          </a:xfrm>
        </p:spPr>
        <p:txBody>
          <a:bodyPr/>
          <a:lstStyle/>
          <a:p>
            <a:r>
              <a:rPr lang="en-US" sz="2800" dirty="0"/>
              <a:t>QXFA-220 / </a:t>
            </a:r>
            <a:r>
              <a:rPr lang="en-US" dirty="0"/>
              <a:t>P43OL1135</a:t>
            </a:r>
            <a:br>
              <a:rPr lang="en-US" dirty="0"/>
            </a:br>
            <a:r>
              <a:rPr lang="en-US" dirty="0"/>
              <a:t>Discrepancy Report #11915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378932"/>
            <a:ext cx="8115847" cy="15459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During cable DR review for MQXFA010, it was noted that the CME data for cable 1135 mid-thickness are a bit wide/noisy (below)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Charts were requested for the cables on either side of Cable P43OL1135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46895-7907-4C05-A493-C072F448D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57"/>
          <a:stretch/>
        </p:blipFill>
        <p:spPr>
          <a:xfrm>
            <a:off x="952003" y="3093060"/>
            <a:ext cx="7353744" cy="28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" y="17223"/>
            <a:ext cx="7920000" cy="720000"/>
          </a:xfrm>
        </p:spPr>
        <p:txBody>
          <a:bodyPr/>
          <a:lstStyle/>
          <a:p>
            <a:r>
              <a:rPr lang="en-US" sz="2800" dirty="0"/>
              <a:t>Cables </a:t>
            </a:r>
            <a:r>
              <a:rPr lang="en-US" dirty="0"/>
              <a:t>P43OL1132 &amp; P43OL1133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0E3D7-3F49-4CF1-A210-C8D1E65CF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42"/>
          <a:stretch/>
        </p:blipFill>
        <p:spPr>
          <a:xfrm>
            <a:off x="1548062" y="1483806"/>
            <a:ext cx="6604755" cy="25263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A3E6B-A9CA-442C-9A08-906EBFB4F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30"/>
          <a:stretch/>
        </p:blipFill>
        <p:spPr>
          <a:xfrm>
            <a:off x="1548061" y="4190359"/>
            <a:ext cx="6604755" cy="25259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C3B8D-27C1-4986-9879-60B0BE2B2F5B}"/>
              </a:ext>
            </a:extLst>
          </p:cNvPr>
          <p:cNvSpPr txBox="1"/>
          <p:nvPr/>
        </p:nvSpPr>
        <p:spPr>
          <a:xfrm>
            <a:off x="4397497" y="56650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Roller Pairs: P-91 &amp; P-92 </a:t>
            </a:r>
          </a:p>
        </p:txBody>
      </p:sp>
    </p:spTree>
    <p:extLst>
      <p:ext uri="{BB962C8B-B14F-4D97-AF65-F5344CB8AC3E}">
        <p14:creationId xmlns:p14="http://schemas.microsoft.com/office/powerpoint/2010/main" val="90642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" y="17223"/>
            <a:ext cx="7920000" cy="720000"/>
          </a:xfrm>
        </p:spPr>
        <p:txBody>
          <a:bodyPr/>
          <a:lstStyle/>
          <a:p>
            <a:r>
              <a:rPr lang="en-US" sz="2800" dirty="0"/>
              <a:t>Cables </a:t>
            </a:r>
            <a:r>
              <a:rPr lang="en-US" dirty="0"/>
              <a:t>P43OL1134 &amp; </a:t>
            </a:r>
            <a:r>
              <a:rPr lang="en-US" dirty="0">
                <a:solidFill>
                  <a:srgbClr val="C0504D"/>
                </a:solidFill>
              </a:rPr>
              <a:t>P43OL1135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698F8-B788-456B-B85F-4C248388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59"/>
          <a:stretch/>
        </p:blipFill>
        <p:spPr>
          <a:xfrm>
            <a:off x="1605434" y="1242162"/>
            <a:ext cx="6500373" cy="25067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D2AC8-0812-4B07-8537-AE795DFD4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57"/>
          <a:stretch/>
        </p:blipFill>
        <p:spPr>
          <a:xfrm>
            <a:off x="1605434" y="3857739"/>
            <a:ext cx="6500373" cy="2498611"/>
          </a:xfrm>
          <a:prstGeom prst="rect">
            <a:avLst/>
          </a:prstGeom>
          <a:ln w="19050">
            <a:solidFill>
              <a:srgbClr val="C0504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713F55-5460-4CE7-98D1-2A3CB96354CA}"/>
              </a:ext>
            </a:extLst>
          </p:cNvPr>
          <p:cNvSpPr txBox="1"/>
          <p:nvPr/>
        </p:nvSpPr>
        <p:spPr>
          <a:xfrm>
            <a:off x="4397497" y="56650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Roller Pairs: P-91 &amp; P-92 </a:t>
            </a:r>
          </a:p>
        </p:txBody>
      </p:sp>
    </p:spTree>
    <p:extLst>
      <p:ext uri="{BB962C8B-B14F-4D97-AF65-F5344CB8AC3E}">
        <p14:creationId xmlns:p14="http://schemas.microsoft.com/office/powerpoint/2010/main" val="410289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8" y="17223"/>
            <a:ext cx="7920000" cy="720000"/>
          </a:xfrm>
        </p:spPr>
        <p:txBody>
          <a:bodyPr/>
          <a:lstStyle/>
          <a:p>
            <a:r>
              <a:rPr lang="en-US" sz="2800" dirty="0"/>
              <a:t>Cables </a:t>
            </a:r>
            <a:r>
              <a:rPr lang="en-US" dirty="0">
                <a:solidFill>
                  <a:srgbClr val="C0504D"/>
                </a:solidFill>
              </a:rPr>
              <a:t>P43OL1135</a:t>
            </a:r>
            <a:r>
              <a:rPr lang="en-US" dirty="0"/>
              <a:t> &amp; P43OL1136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90E26-DEBB-4611-8826-AE249084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31" b="4359"/>
          <a:stretch/>
        </p:blipFill>
        <p:spPr>
          <a:xfrm>
            <a:off x="1709336" y="4037588"/>
            <a:ext cx="6468436" cy="237460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1D4F8-E9CB-4C2E-A39D-51BB58A3E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57"/>
          <a:stretch/>
        </p:blipFill>
        <p:spPr>
          <a:xfrm>
            <a:off x="1709335" y="1387728"/>
            <a:ext cx="6468437" cy="2486335"/>
          </a:xfrm>
          <a:prstGeom prst="rect">
            <a:avLst/>
          </a:prstGeom>
          <a:ln w="19050">
            <a:solidFill>
              <a:srgbClr val="C0504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28F7A-099A-44DC-98EE-192091EC8BE9}"/>
              </a:ext>
            </a:extLst>
          </p:cNvPr>
          <p:cNvSpPr txBox="1"/>
          <p:nvPr/>
        </p:nvSpPr>
        <p:spPr>
          <a:xfrm>
            <a:off x="4397497" y="56650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Roller Pairs: P-91 &amp; P-92 </a:t>
            </a:r>
          </a:p>
        </p:txBody>
      </p:sp>
    </p:spTree>
    <p:extLst>
      <p:ext uri="{BB962C8B-B14F-4D97-AF65-F5344CB8AC3E}">
        <p14:creationId xmlns:p14="http://schemas.microsoft.com/office/powerpoint/2010/main" val="67600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A9387-BAF1-4322-9DE4-C40A6F99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76C02-2543-4028-BD14-2279FB99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F84A66-C966-4ABA-9746-4143132F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87" y="149551"/>
            <a:ext cx="7920000" cy="507504"/>
          </a:xfrm>
        </p:spPr>
        <p:txBody>
          <a:bodyPr/>
          <a:lstStyle/>
          <a:p>
            <a:r>
              <a:rPr lang="en-US" sz="2800" dirty="0"/>
              <a:t>Cables </a:t>
            </a:r>
            <a:r>
              <a:rPr lang="en-US" dirty="0"/>
              <a:t>P43OL1137 &amp; P43OL1138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8CD209-560F-40C3-9646-7BB2057C8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46"/>
          <a:stretch/>
        </p:blipFill>
        <p:spPr>
          <a:xfrm>
            <a:off x="1497316" y="1243882"/>
            <a:ext cx="6515900" cy="249251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EE8CA-AA2D-4F6B-AA2D-9BA52E9F3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23"/>
          <a:stretch/>
        </p:blipFill>
        <p:spPr>
          <a:xfrm>
            <a:off x="1497315" y="3861546"/>
            <a:ext cx="6515901" cy="24948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1A3D6-46EB-4EAE-B2F9-755C033F1B21}"/>
              </a:ext>
            </a:extLst>
          </p:cNvPr>
          <p:cNvSpPr txBox="1"/>
          <p:nvPr/>
        </p:nvSpPr>
        <p:spPr>
          <a:xfrm>
            <a:off x="4397497" y="56650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Roller Pairs: </a:t>
            </a:r>
            <a:r>
              <a:rPr lang="en-US" dirty="0">
                <a:solidFill>
                  <a:srgbClr val="C00000"/>
                </a:solidFill>
              </a:rPr>
              <a:t>P-80</a:t>
            </a:r>
            <a:r>
              <a:rPr lang="en-US" dirty="0">
                <a:solidFill>
                  <a:schemeClr val="accent5"/>
                </a:solidFill>
              </a:rPr>
              <a:t> &amp; </a:t>
            </a:r>
            <a:r>
              <a:rPr lang="en-US" dirty="0">
                <a:solidFill>
                  <a:srgbClr val="C00000"/>
                </a:solidFill>
              </a:rPr>
              <a:t>P-87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2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A9387-BAF1-4322-9DE4-C40A6F99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76C02-2543-4028-BD14-2279FB99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F84A66-C966-4ABA-9746-4143132F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87" y="149551"/>
            <a:ext cx="7920000" cy="507504"/>
          </a:xfrm>
        </p:spPr>
        <p:txBody>
          <a:bodyPr/>
          <a:lstStyle/>
          <a:p>
            <a:r>
              <a:rPr lang="en-US" sz="2800" dirty="0"/>
              <a:t>Cables </a:t>
            </a:r>
            <a:r>
              <a:rPr lang="en-US" dirty="0"/>
              <a:t>P43OL1139 &amp; P43OL1140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1A3D6-46EB-4EAE-B2F9-755C033F1B21}"/>
              </a:ext>
            </a:extLst>
          </p:cNvPr>
          <p:cNvSpPr txBox="1"/>
          <p:nvPr/>
        </p:nvSpPr>
        <p:spPr>
          <a:xfrm>
            <a:off x="4397497" y="56650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Roller Pairs: </a:t>
            </a:r>
            <a:r>
              <a:rPr lang="en-US" dirty="0">
                <a:solidFill>
                  <a:srgbClr val="00B050"/>
                </a:solidFill>
              </a:rPr>
              <a:t>P-95</a:t>
            </a:r>
            <a:r>
              <a:rPr lang="en-US" dirty="0">
                <a:solidFill>
                  <a:schemeClr val="accent5"/>
                </a:solidFill>
              </a:rPr>
              <a:t> &amp; </a:t>
            </a:r>
            <a:r>
              <a:rPr lang="en-US" dirty="0">
                <a:solidFill>
                  <a:srgbClr val="00B050"/>
                </a:solidFill>
              </a:rPr>
              <a:t>P-96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67A7E-0917-474D-8F7E-BA3C3238D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89"/>
          <a:stretch/>
        </p:blipFill>
        <p:spPr>
          <a:xfrm>
            <a:off x="1713700" y="1241569"/>
            <a:ext cx="6550800" cy="24921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B85168-9524-412D-BDE6-D62D5AD34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099"/>
          <a:stretch/>
        </p:blipFill>
        <p:spPr>
          <a:xfrm>
            <a:off x="1713700" y="3845874"/>
            <a:ext cx="6550800" cy="251047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2758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9413"/>
            <a:ext cx="7920000" cy="720000"/>
          </a:xfrm>
        </p:spPr>
        <p:txBody>
          <a:bodyPr/>
          <a:lstStyle/>
          <a:p>
            <a:r>
              <a:rPr lang="en-US" sz="2800" dirty="0"/>
              <a:t>CME Thickness Measurement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53" y="1343422"/>
            <a:ext cx="7920000" cy="28664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Mid-thickness trends for Cables 1134 and 1136 are marginally less noisy than Cable 1135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Perhaps some roller pair influence, but not definitive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Presently, no known adjustments to purposefully reduce noise in cable thickness measurements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CME Calibration: A gauge block of known thickness (1.506 mm) is measured 10x pre- and post- cable run to check/confirm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838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946e33d-fd2f-4ae4-8ee9-d90c129cdf9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44546</TotalTime>
  <Words>263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MQXFA010 Coil Readiness  –  Extra Cable Mid-Thickness Charts</vt:lpstr>
      <vt:lpstr>QXFA-220 / P43OL1135 Discrepancy Report #11915</vt:lpstr>
      <vt:lpstr>Cables P43OL1132 &amp; P43OL1133</vt:lpstr>
      <vt:lpstr>Cables P43OL1134 &amp; P43OL1135</vt:lpstr>
      <vt:lpstr>Cables P43OL1135 &amp; P43OL1136</vt:lpstr>
      <vt:lpstr>Cables P43OL1137 &amp; P43OL1138</vt:lpstr>
      <vt:lpstr>Cables P43OL1139 &amp; P43OL1140</vt:lpstr>
      <vt:lpstr>CME Thickness Measurement Notes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Michael  Naus</cp:lastModifiedBy>
  <cp:revision>1299</cp:revision>
  <cp:lastPrinted>2019-03-08T19:01:54Z</cp:lastPrinted>
  <dcterms:created xsi:type="dcterms:W3CDTF">2016-03-23T12:58:39Z</dcterms:created>
  <dcterms:modified xsi:type="dcterms:W3CDTF">2021-09-13T17:20:37Z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