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5"/>
  </p:notesMasterIdLst>
  <p:handoutMasterIdLst>
    <p:handoutMasterId r:id="rId76"/>
  </p:handoutMasterIdLst>
  <p:sldIdLst>
    <p:sldId id="263" r:id="rId5"/>
    <p:sldId id="387" r:id="rId6"/>
    <p:sldId id="388" r:id="rId7"/>
    <p:sldId id="706" r:id="rId8"/>
    <p:sldId id="654" r:id="rId9"/>
    <p:sldId id="453" r:id="rId10"/>
    <p:sldId id="702" r:id="rId11"/>
    <p:sldId id="459" r:id="rId12"/>
    <p:sldId id="703" r:id="rId13"/>
    <p:sldId id="704" r:id="rId14"/>
    <p:sldId id="698" r:id="rId15"/>
    <p:sldId id="705" r:id="rId16"/>
    <p:sldId id="656" r:id="rId17"/>
    <p:sldId id="681" r:id="rId18"/>
    <p:sldId id="699" r:id="rId19"/>
    <p:sldId id="700" r:id="rId20"/>
    <p:sldId id="701" r:id="rId21"/>
    <p:sldId id="707" r:id="rId22"/>
    <p:sldId id="708" r:id="rId23"/>
    <p:sldId id="709" r:id="rId24"/>
    <p:sldId id="710" r:id="rId25"/>
    <p:sldId id="711" r:id="rId26"/>
    <p:sldId id="712" r:id="rId27"/>
    <p:sldId id="713" r:id="rId28"/>
    <p:sldId id="714" r:id="rId29"/>
    <p:sldId id="715" r:id="rId30"/>
    <p:sldId id="716" r:id="rId31"/>
    <p:sldId id="717" r:id="rId32"/>
    <p:sldId id="718" r:id="rId33"/>
    <p:sldId id="719" r:id="rId34"/>
    <p:sldId id="720" r:id="rId35"/>
    <p:sldId id="721" r:id="rId36"/>
    <p:sldId id="722" r:id="rId37"/>
    <p:sldId id="723" r:id="rId38"/>
    <p:sldId id="724" r:id="rId39"/>
    <p:sldId id="725" r:id="rId40"/>
    <p:sldId id="726" r:id="rId41"/>
    <p:sldId id="727" r:id="rId42"/>
    <p:sldId id="728" r:id="rId43"/>
    <p:sldId id="729" r:id="rId44"/>
    <p:sldId id="730" r:id="rId45"/>
    <p:sldId id="457" r:id="rId46"/>
    <p:sldId id="429" r:id="rId47"/>
    <p:sldId id="390" r:id="rId48"/>
    <p:sldId id="391" r:id="rId49"/>
    <p:sldId id="393" r:id="rId50"/>
    <p:sldId id="394" r:id="rId51"/>
    <p:sldId id="395" r:id="rId52"/>
    <p:sldId id="396" r:id="rId53"/>
    <p:sldId id="397" r:id="rId54"/>
    <p:sldId id="398" r:id="rId55"/>
    <p:sldId id="458" r:id="rId56"/>
    <p:sldId id="392" r:id="rId57"/>
    <p:sldId id="432" r:id="rId58"/>
    <p:sldId id="433" r:id="rId59"/>
    <p:sldId id="399" r:id="rId60"/>
    <p:sldId id="731" r:id="rId61"/>
    <p:sldId id="732" r:id="rId62"/>
    <p:sldId id="733" r:id="rId63"/>
    <p:sldId id="734" r:id="rId64"/>
    <p:sldId id="735" r:id="rId65"/>
    <p:sldId id="736" r:id="rId66"/>
    <p:sldId id="737" r:id="rId67"/>
    <p:sldId id="738" r:id="rId68"/>
    <p:sldId id="739" r:id="rId69"/>
    <p:sldId id="740" r:id="rId70"/>
    <p:sldId id="741" r:id="rId71"/>
    <p:sldId id="742" r:id="rId72"/>
    <p:sldId id="743" r:id="rId73"/>
    <p:sldId id="744" r:id="rId74"/>
  </p:sldIdLst>
  <p:sldSz cx="9144000" cy="6858000" type="screen4x3"/>
  <p:notesSz cx="7010400" cy="92964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2F74B74-FDE4-4FF4-BBDE-D2AA16774B34}">
          <p14:sldIdLst>
            <p14:sldId id="263"/>
            <p14:sldId id="387"/>
            <p14:sldId id="388"/>
            <p14:sldId id="706"/>
            <p14:sldId id="654"/>
            <p14:sldId id="453"/>
          </p14:sldIdLst>
        </p14:section>
        <p14:section name="QXFA-131 / P43OL1141" id="{B95F7BF6-90D1-4B7F-89B3-30742BE7D91A}">
          <p14:sldIdLst>
            <p14:sldId id="702"/>
          </p14:sldIdLst>
        </p14:section>
        <p14:section name="QXFA-132 / P43OL1146" id="{8D7A1A1F-BC3E-45B0-9440-F0DC45D1C241}">
          <p14:sldIdLst>
            <p14:sldId id="459"/>
            <p14:sldId id="703"/>
            <p14:sldId id="704"/>
          </p14:sldIdLst>
        </p14:section>
        <p14:section name="QXFA-220 / P43OL1135" id="{C8044197-30C5-4135-B65A-4B8796CD3BC7}">
          <p14:sldIdLst>
            <p14:sldId id="698"/>
            <p14:sldId id="705"/>
          </p14:sldIdLst>
        </p14:section>
        <p14:section name="QXFA-221 / P43OL1143" id="{756A5EF7-9416-462D-A3DE-D1CE153F81FB}">
          <p14:sldIdLst>
            <p14:sldId id="656"/>
            <p14:sldId id="681"/>
          </p14:sldIdLst>
        </p14:section>
        <p14:section name="Backup, Conductor Data" id="{EC339FB1-3591-4CE3-8C74-EECB1569C157}">
          <p14:sldIdLst>
            <p14:sldId id="699"/>
            <p14:sldId id="700"/>
            <p14:sldId id="701"/>
          </p14:sldIdLst>
        </p14:section>
        <p14:section name="Backup, QXFA-131 / P43OL1141" id="{8FE09EE3-5BBA-4BFD-B950-93D7B09D42D0}">
          <p14:sldIdLst>
            <p14:sldId id="707"/>
            <p14:sldId id="708"/>
            <p14:sldId id="709"/>
            <p14:sldId id="710"/>
            <p14:sldId id="711"/>
            <p14:sldId id="712"/>
            <p14:sldId id="713"/>
            <p14:sldId id="714"/>
            <p14:sldId id="715"/>
            <p14:sldId id="716"/>
            <p14:sldId id="717"/>
            <p14:sldId id="718"/>
          </p14:sldIdLst>
        </p14:section>
        <p14:section name="Backup, QXFA-132 / P43OL1146" id="{50B9CEF7-38EA-43DD-810C-C6157057D017}">
          <p14:sldIdLst>
            <p14:sldId id="719"/>
            <p14:sldId id="720"/>
            <p14:sldId id="721"/>
            <p14:sldId id="722"/>
            <p14:sldId id="723"/>
            <p14:sldId id="724"/>
            <p14:sldId id="725"/>
            <p14:sldId id="726"/>
            <p14:sldId id="727"/>
            <p14:sldId id="728"/>
            <p14:sldId id="729"/>
            <p14:sldId id="730"/>
            <p14:sldId id="457"/>
            <p14:sldId id="429"/>
          </p14:sldIdLst>
        </p14:section>
        <p14:section name="Backup, QXFA-220 / P43OL1135" id="{97C58ECA-86B0-48C4-BF46-ACED3CC2E066}">
          <p14:sldIdLst>
            <p14:sldId id="390"/>
            <p14:sldId id="391"/>
            <p14:sldId id="393"/>
            <p14:sldId id="394"/>
            <p14:sldId id="395"/>
            <p14:sldId id="396"/>
            <p14:sldId id="397"/>
            <p14:sldId id="398"/>
            <p14:sldId id="458"/>
            <p14:sldId id="392"/>
            <p14:sldId id="432"/>
            <p14:sldId id="433"/>
            <p14:sldId id="399"/>
          </p14:sldIdLst>
        </p14:section>
        <p14:section name="Backup, QXFA-221 / P43OL1143" id="{59127D88-B083-469A-BA8A-F3E0D24AE18F}">
          <p14:sldIdLst>
            <p14:sldId id="731"/>
            <p14:sldId id="732"/>
            <p14:sldId id="733"/>
            <p14:sldId id="734"/>
            <p14:sldId id="735"/>
            <p14:sldId id="736"/>
            <p14:sldId id="737"/>
            <p14:sldId id="738"/>
            <p14:sldId id="739"/>
            <p14:sldId id="740"/>
            <p14:sldId id="741"/>
            <p14:sldId id="742"/>
            <p14:sldId id="743"/>
            <p14:sldId id="7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3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Baldini" initials="MB" lastIdx="3" clrIdx="0">
    <p:extLst>
      <p:ext uri="{19B8F6BF-5375-455C-9EA6-DF929625EA0E}">
        <p15:presenceInfo xmlns:p15="http://schemas.microsoft.com/office/powerpoint/2012/main" userId="Maria Baldini" providerId="None"/>
      </p:ext>
    </p:extLst>
  </p:cmAuthor>
  <p:cmAuthor id="2" name="Jonathan Lee" initials="JL" lastIdx="12" clrIdx="1">
    <p:extLst>
      <p:ext uri="{19B8F6BF-5375-455C-9EA6-DF929625EA0E}">
        <p15:presenceInfo xmlns:p15="http://schemas.microsoft.com/office/powerpoint/2012/main" userId="S::jonathanjlee@berkeley.edu::42d498db-f931-48a0-8688-f526ea32d096" providerId="AD"/>
      </p:ext>
    </p:extLst>
  </p:cmAuthor>
  <p:cmAuthor id="3" name="Ian Pong" initials="IP" lastIdx="1" clrIdx="2">
    <p:extLst>
      <p:ext uri="{19B8F6BF-5375-455C-9EA6-DF929625EA0E}">
        <p15:presenceInfo xmlns:p15="http://schemas.microsoft.com/office/powerpoint/2012/main" userId="S-1-5-21-1715567821-1060284298-725345543-46218" providerId="AD"/>
      </p:ext>
    </p:extLst>
  </p:cmAuthor>
  <p:cmAuthor id="4" name="Michael  Naus" initials="MN" lastIdx="6" clrIdx="3">
    <p:extLst>
      <p:ext uri="{19B8F6BF-5375-455C-9EA6-DF929625EA0E}">
        <p15:presenceInfo xmlns:p15="http://schemas.microsoft.com/office/powerpoint/2012/main" userId="S::naus@lbl.gov::d0eaffb1-e974-4241-9195-f86b262c35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0504D"/>
    <a:srgbClr val="5A5A5A"/>
    <a:srgbClr val="64BCD9"/>
    <a:srgbClr val="009900"/>
    <a:srgbClr val="9BBB59"/>
    <a:srgbClr val="5A9AD5"/>
    <a:srgbClr val="FFE699"/>
    <a:srgbClr val="FFFF00"/>
    <a:srgbClr val="806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80" autoAdjust="0"/>
    <p:restoredTop sz="96407" autoAdjust="0"/>
  </p:normalViewPr>
  <p:slideViewPr>
    <p:cSldViewPr snapToGrid="0" snapToObjects="1" showGuides="1">
      <p:cViewPr varScale="1">
        <p:scale>
          <a:sx n="113" d="100"/>
          <a:sy n="113" d="100"/>
        </p:scale>
        <p:origin x="684" y="102"/>
      </p:cViewPr>
      <p:guideLst>
        <p:guide orient="horz" pos="4080"/>
        <p:guide pos="23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3222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10/02/2022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10/02/2022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599" y="2819400"/>
            <a:ext cx="7315201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 dirty="0"/>
              <a:t>Presentation title - line 1 - Arial 30pt - bold </a:t>
            </a:r>
            <a:r>
              <a:rPr lang="en-GB" noProof="0" dirty="0" err="1"/>
              <a:t>HiLumi</a:t>
            </a:r>
            <a:r>
              <a:rPr lang="en-GB" noProof="0" dirty="0"/>
              <a:t> dark grey - line 2</a:t>
            </a:r>
            <a:br>
              <a:rPr lang="en-GB" noProof="0" dirty="0"/>
            </a:br>
            <a:r>
              <a:rPr lang="en-GB" noProof="0" dirty="0"/>
              <a:t>line 3</a:t>
            </a:r>
            <a:br>
              <a:rPr lang="en-GB" noProof="0" dirty="0"/>
            </a:br>
            <a:r>
              <a:rPr lang="en-GB" noProof="0" dirty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noFill/>
          </a:ln>
        </p:spPr>
        <p:txBody>
          <a:bodyPr lIns="0" tIns="0" rIns="0" bIns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5F0242DA-51DE-4C21-B9A7-36B936F30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5699726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MQXFA10 Coils Acceptance Review - 08 Sept 2021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>
            <a:lvl1pPr>
              <a:defRPr sz="2400"/>
            </a:lvl1pPr>
          </a:lstStyle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MQXFA10 Coils Acceptance Review - 08 Sept 2021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B089CA4B-572E-4326-A774-2F57EF4E578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MQXFA10 Coils Acceptance Review - 08 Sept 2021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063F3E2C-5D55-4B04-AA84-8D8D11C3E6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MQXFA10 Coils Acceptance Review - 08 Sept 2021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D0C1B6-764C-4D88-B54E-48CA2BB259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MQXFA10 Coils Acceptance Review - 08 Sept 2021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C27DD60D-D473-4A2A-B2F8-CF21FD6F28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MQXFA10 Coils Acceptance Review - 08 Sept 2021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90D94D72-23F3-4578-B86A-FBACF95F0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MQXFA10 Coils Acceptance Review - 08 Sept 2021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1599" y="2819400"/>
            <a:ext cx="7315201" cy="1800000"/>
          </a:xfrm>
        </p:spPr>
        <p:txBody>
          <a:bodyPr/>
          <a:lstStyle/>
          <a:p>
            <a:r>
              <a:rPr lang="en-US" dirty="0"/>
              <a:t>Magnets 302.2.02 and 03 – </a:t>
            </a:r>
            <a:br>
              <a:rPr lang="en-US" dirty="0"/>
            </a:br>
            <a:r>
              <a:rPr lang="en-US" dirty="0"/>
              <a:t>Strand Procurement and Testing</a:t>
            </a:r>
            <a:br>
              <a:rPr lang="en-US" dirty="0"/>
            </a:br>
            <a:r>
              <a:rPr lang="en-US" dirty="0"/>
              <a:t>Cable Fabrication</a:t>
            </a:r>
            <a:br>
              <a:rPr lang="en-GB" dirty="0"/>
            </a:b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599" y="4598246"/>
            <a:ext cx="3749035" cy="1190004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Lance Cooley – NHMFL/ASC (302.2.02 L3)</a:t>
            </a:r>
          </a:p>
          <a:p>
            <a:r>
              <a:rPr lang="en-GB" dirty="0"/>
              <a:t>Vito Lombardo – FNAL (302.2.02 CAM)</a:t>
            </a:r>
          </a:p>
          <a:p>
            <a:r>
              <a:rPr lang="en-GB" dirty="0"/>
              <a:t>Ian Pong – </a:t>
            </a:r>
            <a:r>
              <a:rPr lang="en-GB" dirty="0">
                <a:sym typeface="Wingdings" panose="05000000000000000000" pitchFamily="2" charset="2"/>
              </a:rPr>
              <a:t>LBNL (302.2.03 L3 and CAM)</a:t>
            </a:r>
          </a:p>
          <a:p>
            <a:r>
              <a:rPr lang="en-GB" dirty="0">
                <a:sym typeface="Wingdings" panose="05000000000000000000" pitchFamily="2" charset="2"/>
              </a:rPr>
              <a:t>Elizabeth Lee – LBNL (302.2.03 CAM deputy)</a:t>
            </a:r>
          </a:p>
          <a:p>
            <a:r>
              <a:rPr lang="en-GB" dirty="0">
                <a:sym typeface="Wingdings" panose="05000000000000000000" pitchFamily="2" charset="2"/>
              </a:rPr>
              <a:t>Mike Naus – LBNL (302.2.03 L3 Deputy)</a:t>
            </a:r>
          </a:p>
          <a:p>
            <a:r>
              <a:rPr lang="en-GB" dirty="0">
                <a:sym typeface="Wingdings" panose="05000000000000000000" pitchFamily="2" charset="2"/>
              </a:rPr>
              <a:t>Jonathan Lee – LBNL Intern Student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noFill/>
          </a:ln>
        </p:spPr>
        <p:txBody>
          <a:bodyPr/>
          <a:lstStyle/>
          <a:p>
            <a:fld id="{BFDCA1C4-9514-7B4F-976F-D92F7E29665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16" name="Text Placeholder 115">
            <a:extLst>
              <a:ext uri="{FF2B5EF4-FFF2-40B4-BE49-F238E27FC236}">
                <a16:creationId xmlns:a16="http://schemas.microsoft.com/office/drawing/2014/main" id="{4A19E2DF-AA23-4D0F-AB55-054B7F8C99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1599" y="5905725"/>
            <a:ext cx="6480000" cy="349250"/>
          </a:xfrm>
        </p:spPr>
        <p:txBody>
          <a:bodyPr/>
          <a:lstStyle/>
          <a:p>
            <a:r>
              <a:rPr lang="en-US" dirty="0"/>
              <a:t>HL-LHC AUP MQXFA10 Coil Acceptance Review – 08 Sept 2021</a:t>
            </a:r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FDCEE-0A86-44CB-AE50-09C4DB2D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268384"/>
            <a:ext cx="7920000" cy="720000"/>
          </a:xfrm>
        </p:spPr>
        <p:txBody>
          <a:bodyPr/>
          <a:lstStyle/>
          <a:p>
            <a:r>
              <a:rPr lang="en-US" sz="2800" dirty="0"/>
              <a:t>QXFA-132 / </a:t>
            </a:r>
            <a:r>
              <a:rPr lang="en-US" dirty="0"/>
              <a:t>P43OL1146 </a:t>
            </a:r>
            <a:br>
              <a:rPr lang="en-US" dirty="0"/>
            </a:br>
            <a:r>
              <a:rPr lang="en-US" dirty="0"/>
              <a:t>Discrepancy Report #12158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0DF2F-381B-4EB0-8A85-D2D541D47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652" y="1918321"/>
            <a:ext cx="7920000" cy="311919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Issue: </a:t>
            </a:r>
            <a:r>
              <a:rPr lang="en-US" sz="2000" dirty="0"/>
              <a:t>Insulation thickness verification measurement 0.9 mm above spec at 0.159 mm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Cause: </a:t>
            </a:r>
            <a:r>
              <a:rPr lang="en-US" sz="2000" dirty="0"/>
              <a:t>Operator error (suspected)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Acceptance Justification: 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Subsequent measurement of post-coiling cable drop lengths was on target at 0.145 mm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Vendor measurement in-spec (0.149 mm)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146EB-A77C-430C-A2E3-B21B1DDE7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74E44-4163-4F95-B746-7380E4861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MQXFA10 Coils Acceptance Review - 08 Sept 2021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E1E07-5A9B-4E0A-9787-1150FA2E3B36}"/>
              </a:ext>
            </a:extLst>
          </p:cNvPr>
          <p:cNvSpPr txBox="1"/>
          <p:nvPr/>
        </p:nvSpPr>
        <p:spPr>
          <a:xfrm>
            <a:off x="7127144" y="697880"/>
            <a:ext cx="750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(3 of 3)</a:t>
            </a:r>
          </a:p>
        </p:txBody>
      </p:sp>
    </p:spTree>
    <p:extLst>
      <p:ext uri="{BB962C8B-B14F-4D97-AF65-F5344CB8AC3E}">
        <p14:creationId xmlns:p14="http://schemas.microsoft.com/office/powerpoint/2010/main" val="124458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FDCEE-0A86-44CB-AE50-09C4DB2D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9413"/>
            <a:ext cx="7920000" cy="720000"/>
          </a:xfrm>
        </p:spPr>
        <p:txBody>
          <a:bodyPr/>
          <a:lstStyle/>
          <a:p>
            <a:r>
              <a:rPr lang="en-US" sz="2800" dirty="0"/>
              <a:t>QXFA-220 / </a:t>
            </a:r>
            <a:r>
              <a:rPr lang="en-US" dirty="0"/>
              <a:t>P43OL1135</a:t>
            </a:r>
            <a:br>
              <a:rPr lang="en-US" dirty="0"/>
            </a:br>
            <a:r>
              <a:rPr lang="en-US" dirty="0"/>
              <a:t>Discrepancy Report #11915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0DF2F-381B-4EB0-8A85-D2D541D47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953" y="1464520"/>
            <a:ext cx="7920000" cy="200960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Issue: </a:t>
            </a:r>
            <a:r>
              <a:rPr lang="en-US" sz="2000" dirty="0"/>
              <a:t>Several mid-thickness data points above spec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0.1 µm to 1.6 µm above USL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Cause: </a:t>
            </a:r>
            <a:r>
              <a:rPr lang="en-US" sz="2000" dirty="0"/>
              <a:t>Measurement noise coupled with above target thickness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Acceptance Justification: V</a:t>
            </a:r>
            <a:r>
              <a:rPr lang="en-US" sz="2000" dirty="0"/>
              <a:t>alues are small and not expected to impact cable viability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146EB-A77C-430C-A2E3-B21B1DDE7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74E44-4163-4F95-B746-7380E4861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MQXFA10 Coils Acceptance Review - 08 Sept 2021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BDB332-C4A9-4A11-AA16-5F075070572E}"/>
              </a:ext>
            </a:extLst>
          </p:cNvPr>
          <p:cNvSpPr txBox="1"/>
          <p:nvPr/>
        </p:nvSpPr>
        <p:spPr>
          <a:xfrm>
            <a:off x="7181372" y="744520"/>
            <a:ext cx="750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(1 of 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E46895-7907-4C05-A493-C072F448DA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257"/>
          <a:stretch/>
        </p:blipFill>
        <p:spPr>
          <a:xfrm>
            <a:off x="854081" y="3529720"/>
            <a:ext cx="7353744" cy="282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19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FDCEE-0A86-44CB-AE50-09C4DB2D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06484"/>
            <a:ext cx="7920000" cy="720000"/>
          </a:xfrm>
        </p:spPr>
        <p:txBody>
          <a:bodyPr/>
          <a:lstStyle/>
          <a:p>
            <a:r>
              <a:rPr lang="en-US" sz="2800" dirty="0"/>
              <a:t>QXFA-220 / </a:t>
            </a:r>
            <a:r>
              <a:rPr lang="en-US" dirty="0"/>
              <a:t>P43OL1135</a:t>
            </a:r>
            <a:br>
              <a:rPr lang="en-US" dirty="0"/>
            </a:br>
            <a:r>
              <a:rPr lang="en-US" dirty="0"/>
              <a:t>Discrepancy Report #11920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0DF2F-381B-4EB0-8A85-D2D541D47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697202"/>
            <a:ext cx="7920000" cy="272932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Issue: I</a:t>
            </a:r>
            <a:r>
              <a:rPr lang="en-US" sz="2000" dirty="0"/>
              <a:t>nsulation thickness average 0.2 µm above spec on LBNL verification sample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Cause:</a:t>
            </a:r>
            <a:r>
              <a:rPr lang="en-US" sz="2000" dirty="0"/>
              <a:t> Measurement &amp; raw material variation 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Acceptance Justification:</a:t>
            </a:r>
            <a:r>
              <a:rPr lang="en-US" sz="2000" dirty="0"/>
              <a:t> 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OOS by very small amount &amp; not expected to impact cable viability. 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Vendor measurement average within specification (0.1493 mm)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146EB-A77C-430C-A2E3-B21B1DDE7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74E44-4163-4F95-B746-7380E4861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MQXFA10 Coils Acceptance Review - 08 Sept 2021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BDB332-C4A9-4A11-AA16-5F075070572E}"/>
              </a:ext>
            </a:extLst>
          </p:cNvPr>
          <p:cNvSpPr txBox="1"/>
          <p:nvPr/>
        </p:nvSpPr>
        <p:spPr>
          <a:xfrm>
            <a:off x="7112792" y="722510"/>
            <a:ext cx="750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(2 of 2)</a:t>
            </a:r>
          </a:p>
        </p:txBody>
      </p:sp>
    </p:spTree>
    <p:extLst>
      <p:ext uri="{BB962C8B-B14F-4D97-AF65-F5344CB8AC3E}">
        <p14:creationId xmlns:p14="http://schemas.microsoft.com/office/powerpoint/2010/main" val="2623350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FDCEE-0A86-44CB-AE50-09C4DB2D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34744"/>
            <a:ext cx="7920000" cy="720000"/>
          </a:xfrm>
        </p:spPr>
        <p:txBody>
          <a:bodyPr/>
          <a:lstStyle/>
          <a:p>
            <a:r>
              <a:rPr lang="en-US" sz="2800" dirty="0"/>
              <a:t>QXFA-221 / </a:t>
            </a:r>
            <a:r>
              <a:rPr lang="en-US" dirty="0"/>
              <a:t>P43OL1143 </a:t>
            </a:r>
            <a:br>
              <a:rPr lang="en-US" dirty="0"/>
            </a:br>
            <a:r>
              <a:rPr lang="en-US" dirty="0"/>
              <a:t>Discrepancy Report #12038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0DF2F-381B-4EB0-8A85-D2D541D47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55" y="1365856"/>
            <a:ext cx="8289290" cy="1614043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Issue: </a:t>
            </a:r>
            <a:r>
              <a:rPr lang="en-US" sz="2000" dirty="0"/>
              <a:t>One CME mid-thickness data point above spec by &lt; 1 µm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Cause: </a:t>
            </a:r>
            <a:r>
              <a:rPr lang="en-US" sz="2000" dirty="0"/>
              <a:t>Measurement noise coupled with slightly above target thickness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Acceptance Justification: </a:t>
            </a:r>
            <a:r>
              <a:rPr lang="en-US" sz="2000" dirty="0"/>
              <a:t>Single point, only out by small amount and not expected to impact cable viability. Potentially within post-coil cable drops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146EB-A77C-430C-A2E3-B21B1DDE7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74E44-4163-4F95-B746-7380E4861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MQXFA10 Coils Acceptance Review - 08 Sept 2021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636E05-696C-47CE-A96A-FD6050869BFF}"/>
              </a:ext>
            </a:extLst>
          </p:cNvPr>
          <p:cNvSpPr txBox="1"/>
          <p:nvPr/>
        </p:nvSpPr>
        <p:spPr>
          <a:xfrm>
            <a:off x="7472815" y="750770"/>
            <a:ext cx="750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(1 of 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13BEF7-2D9B-49EA-930C-FF4D0B9EB9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3" t="2859" r="17653" b="3875"/>
          <a:stretch/>
        </p:blipFill>
        <p:spPr>
          <a:xfrm>
            <a:off x="707700" y="3291011"/>
            <a:ext cx="7824300" cy="286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82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1690" y="2473800"/>
            <a:ext cx="5120619" cy="3332614"/>
          </a:xfrm>
        </p:spPr>
        <p:txBody>
          <a:bodyPr anchor="ctr"/>
          <a:lstStyle/>
          <a:p>
            <a:pPr algn="ctr"/>
            <a:r>
              <a:rPr lang="en-US" sz="3600" dirty="0"/>
              <a:t>END</a:t>
            </a: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r>
              <a:rPr lang="en-US" sz="2400" b="0" dirty="0"/>
              <a:t>[Back-Up Slides Below]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200415" y="6388100"/>
            <a:ext cx="4467489" cy="360000"/>
          </a:xfrm>
        </p:spPr>
        <p:txBody>
          <a:bodyPr/>
          <a:lstStyle/>
          <a:p>
            <a:r>
              <a:rPr lang="en-US"/>
              <a:t>HL-LHC AUP MQXFA10 Coils Acceptance Review - 08 Sept 2021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896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BBFC3E-36B5-448C-95B9-CA8007E9A8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6" t="27339" r="3846" b="5991"/>
          <a:stretch/>
        </p:blipFill>
        <p:spPr>
          <a:xfrm>
            <a:off x="175259" y="1671071"/>
            <a:ext cx="8705041" cy="44725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 strand production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MQXFA10 Coils Acceptance Review - 08 Sept 2021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341669" y="1365556"/>
            <a:ext cx="914400" cy="612648"/>
          </a:xfrm>
          <a:prstGeom prst="wedgeRectCallout">
            <a:avLst>
              <a:gd name="adj1" fmla="val -11059"/>
              <a:gd name="adj2" fmla="val 17247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Both 665°C/75h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1359569" y="1021302"/>
            <a:ext cx="1097268" cy="612648"/>
          </a:xfrm>
          <a:prstGeom prst="wedgeRectCallout">
            <a:avLst>
              <a:gd name="adj1" fmla="val 12750"/>
              <a:gd name="adj2" fmla="val 20838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S: 665°C/50h</a:t>
            </a:r>
          </a:p>
          <a:p>
            <a:pPr algn="ctr"/>
            <a:r>
              <a:rPr lang="en-US" sz="1200" dirty="0"/>
              <a:t>V: 665°/75h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2952123" y="1085583"/>
            <a:ext cx="914400" cy="612648"/>
          </a:xfrm>
          <a:prstGeom prst="wedgeRectCallout">
            <a:avLst>
              <a:gd name="adj1" fmla="val -49404"/>
              <a:gd name="adj2" fmla="val 19155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Both 665°C/50h</a:t>
            </a:r>
          </a:p>
        </p:txBody>
      </p:sp>
      <p:sp>
        <p:nvSpPr>
          <p:cNvPr id="13" name="Left Brace 12"/>
          <p:cNvSpPr/>
          <p:nvPr/>
        </p:nvSpPr>
        <p:spPr>
          <a:xfrm rot="16200000">
            <a:off x="3469387" y="5008127"/>
            <a:ext cx="246887" cy="1775462"/>
          </a:xfrm>
          <a:prstGeom prst="leftBrace">
            <a:avLst>
              <a:gd name="adj1" fmla="val 36181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12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16AD92-0AE8-4252-A0BC-EB7D5BA72F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4" t="27339" r="3965" b="6706"/>
          <a:stretch/>
        </p:blipFill>
        <p:spPr>
          <a:xfrm>
            <a:off x="178445" y="1897381"/>
            <a:ext cx="8432155" cy="429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 strand production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MQXFA10 Coils Acceptance Review - 08 Sept 2021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548684" y="1051586"/>
            <a:ext cx="914400" cy="612648"/>
          </a:xfrm>
          <a:prstGeom prst="wedgeRectCallout">
            <a:avLst>
              <a:gd name="adj1" fmla="val -11059"/>
              <a:gd name="adj2" fmla="val 17247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Both 665°C/75h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1463084" y="1061289"/>
            <a:ext cx="1097268" cy="612648"/>
          </a:xfrm>
          <a:prstGeom prst="wedgeRectCallout">
            <a:avLst>
              <a:gd name="adj1" fmla="val 12750"/>
              <a:gd name="adj2" fmla="val 20838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S: 665°C/50h</a:t>
            </a:r>
          </a:p>
          <a:p>
            <a:pPr algn="ctr"/>
            <a:r>
              <a:rPr lang="en-US" sz="1200" dirty="0"/>
              <a:t>V: 665°/75h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2910857" y="1061289"/>
            <a:ext cx="914400" cy="612648"/>
          </a:xfrm>
          <a:prstGeom prst="wedgeRectCallout">
            <a:avLst>
              <a:gd name="adj1" fmla="val -49404"/>
              <a:gd name="adj2" fmla="val 19155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Both 665°C/50h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6A758B7E-9DE4-4BD3-A4A8-34482E9D6F84}"/>
              </a:ext>
            </a:extLst>
          </p:cNvPr>
          <p:cNvSpPr/>
          <p:nvPr/>
        </p:nvSpPr>
        <p:spPr>
          <a:xfrm rot="16200000">
            <a:off x="3431288" y="5046225"/>
            <a:ext cx="246887" cy="1699263"/>
          </a:xfrm>
          <a:prstGeom prst="leftBrace">
            <a:avLst>
              <a:gd name="adj1" fmla="val 36181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32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85C404-1ED5-4BEB-BD7E-D227D9A343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5" t="27979" r="4862" b="6194"/>
          <a:stretch/>
        </p:blipFill>
        <p:spPr>
          <a:xfrm>
            <a:off x="168135" y="1836963"/>
            <a:ext cx="8451571" cy="4373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 strand production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MQXFA10 Coils Acceptance Review - 08 Sept 2021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45" y="900000"/>
            <a:ext cx="75651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for 15% rolled strand predicts the RRR at cable sharp bend</a:t>
            </a:r>
          </a:p>
          <a:p>
            <a:r>
              <a:rPr lang="en-US" sz="1400" dirty="0"/>
              <a:t>Lab: IEC method, Supplier: 20K method</a:t>
            </a:r>
          </a:p>
          <a:p>
            <a:r>
              <a:rPr lang="en-US" sz="1400" dirty="0"/>
              <a:t>Inter-lab comparisons have validated approaches (see QP)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BBCF45C8-7297-4956-B724-C0D086C7684E}"/>
              </a:ext>
            </a:extLst>
          </p:cNvPr>
          <p:cNvSpPr/>
          <p:nvPr/>
        </p:nvSpPr>
        <p:spPr>
          <a:xfrm rot="16200000">
            <a:off x="3347468" y="5108368"/>
            <a:ext cx="246887" cy="1699263"/>
          </a:xfrm>
          <a:prstGeom prst="leftBrace">
            <a:avLst>
              <a:gd name="adj1" fmla="val 36181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1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P43OL1141 – Cable Date, Lengths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Cable Manufacture Date</a:t>
            </a:r>
          </a:p>
          <a:p>
            <a:pPr lvl="1"/>
            <a:r>
              <a:rPr lang="en-US" dirty="0"/>
              <a:t>2019 01 07 (Production run)</a:t>
            </a:r>
          </a:p>
          <a:p>
            <a:r>
              <a:rPr lang="en-US" dirty="0"/>
              <a:t>Cable Length:</a:t>
            </a:r>
          </a:p>
          <a:p>
            <a:pPr lvl="1"/>
            <a:r>
              <a:rPr lang="en-US" dirty="0"/>
              <a:t>468 m (LBNL, fabricated, including LBNL samples)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AUP HO:RQD Finish UL Cable Fab (041)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653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P43OL1141 – Strand and SS Core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219200"/>
            <a:ext cx="6886048" cy="2849873"/>
          </a:xfrm>
        </p:spPr>
        <p:txBody>
          <a:bodyPr numCol="2">
            <a:normAutofit fontScale="70000" lnSpcReduction="20000"/>
          </a:bodyPr>
          <a:lstStyle/>
          <a:p>
            <a:r>
              <a:rPr lang="en-US" dirty="0"/>
              <a:t>Spool:</a:t>
            </a:r>
          </a:p>
          <a:p>
            <a:pPr lvl="1"/>
            <a:r>
              <a:rPr lang="pl-PL" dirty="0"/>
              <a:t>PO08S00344A04U x 3 ULs, </a:t>
            </a:r>
            <a:endParaRPr lang="en-US" dirty="0"/>
          </a:p>
          <a:p>
            <a:pPr lvl="1"/>
            <a:r>
              <a:rPr lang="pl-PL" dirty="0"/>
              <a:t>PO08S00355A02U x 2 ULs, </a:t>
            </a:r>
            <a:endParaRPr lang="en-US" dirty="0"/>
          </a:p>
          <a:p>
            <a:pPr lvl="1"/>
            <a:r>
              <a:rPr lang="pl-PL" dirty="0"/>
              <a:t>PO08S00456A01U x 2 ULs, </a:t>
            </a:r>
            <a:endParaRPr lang="en-US" dirty="0"/>
          </a:p>
          <a:p>
            <a:pPr lvl="1"/>
            <a:r>
              <a:rPr lang="pl-PL" dirty="0"/>
              <a:t>PO08S00457A05U x 2 ULs, </a:t>
            </a:r>
            <a:endParaRPr lang="en-US" dirty="0"/>
          </a:p>
          <a:p>
            <a:pPr lvl="1"/>
            <a:r>
              <a:rPr lang="pl-PL" dirty="0"/>
              <a:t>PO08S00460A05U x 2 ULs, </a:t>
            </a:r>
            <a:endParaRPr lang="en-US" dirty="0"/>
          </a:p>
          <a:p>
            <a:pPr lvl="1"/>
            <a:r>
              <a:rPr lang="pl-PL" dirty="0"/>
              <a:t>PO08S00461A03U x 1 ULs, </a:t>
            </a:r>
            <a:endParaRPr lang="en-US" dirty="0"/>
          </a:p>
          <a:p>
            <a:pPr lvl="1"/>
            <a:r>
              <a:rPr lang="pl-PL" dirty="0"/>
              <a:t>PO08S00454A09U x 1 ULs, 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pl-PL" dirty="0"/>
              <a:t>PO08S00236B01U x 2 ULs, </a:t>
            </a:r>
            <a:endParaRPr lang="en-US" dirty="0"/>
          </a:p>
          <a:p>
            <a:pPr lvl="1"/>
            <a:r>
              <a:rPr lang="pl-PL" dirty="0"/>
              <a:t>PO08S00453A07U x 2 ULs, </a:t>
            </a:r>
            <a:endParaRPr lang="en-US" dirty="0"/>
          </a:p>
          <a:p>
            <a:pPr lvl="1"/>
            <a:r>
              <a:rPr lang="pl-PL" dirty="0"/>
              <a:t>PO08S00454A08U x 4 ULs, </a:t>
            </a:r>
            <a:endParaRPr lang="en-US" dirty="0"/>
          </a:p>
          <a:p>
            <a:pPr lvl="1"/>
            <a:r>
              <a:rPr lang="pl-PL" dirty="0"/>
              <a:t>PO08S00453A05U x 1 ULs, </a:t>
            </a:r>
            <a:endParaRPr lang="en-US" dirty="0"/>
          </a:p>
          <a:p>
            <a:pPr lvl="1"/>
            <a:r>
              <a:rPr lang="pl-PL" dirty="0"/>
              <a:t>PO08S00369A01U x 8 ULs, </a:t>
            </a:r>
            <a:endParaRPr lang="en-US" dirty="0"/>
          </a:p>
          <a:p>
            <a:pPr lvl="1"/>
            <a:r>
              <a:rPr lang="pl-PL" dirty="0"/>
              <a:t>PO08S00377A03U x 7 ULs, </a:t>
            </a:r>
            <a:endParaRPr lang="en-US" dirty="0"/>
          </a:p>
          <a:p>
            <a:pPr lvl="1"/>
            <a:r>
              <a:rPr lang="pl-PL" dirty="0"/>
              <a:t>PO08S00453A02U x 3 ULs. 					</a:t>
            </a:r>
          </a:p>
          <a:p>
            <a:pPr lvl="1"/>
            <a:endParaRPr lang="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AUP HO:RQD Finish UL Cable Fab (041)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C7E74B-4FC5-4CE7-88A7-D33A829C25FC}"/>
              </a:ext>
            </a:extLst>
          </p:cNvPr>
          <p:cNvSpPr txBox="1"/>
          <p:nvPr/>
        </p:nvSpPr>
        <p:spPr>
          <a:xfrm>
            <a:off x="612000" y="4428397"/>
            <a:ext cx="79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/>
              <a:t>Core: </a:t>
            </a:r>
          </a:p>
          <a:p>
            <a:pPr marL="742950" lvl="1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/>
              <a:t>120L09A7322313		</a:t>
            </a:r>
          </a:p>
          <a:p>
            <a:pPr marL="1200150" lvl="2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/>
              <a:t>Core width: 12.0 mm; material: 316L; </a:t>
            </a:r>
          </a:p>
          <a:p>
            <a:pPr marL="1200150" lvl="2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/>
              <a:t>Heat: 844979; Lot: 16-597; </a:t>
            </a:r>
          </a:p>
          <a:p>
            <a:pPr marL="1200150" lvl="2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/>
              <a:t>Chemical Properties </a:t>
            </a:r>
            <a:r>
              <a:rPr lang="en-US" dirty="0" err="1"/>
              <a:t>CoT</a:t>
            </a:r>
            <a:r>
              <a:rPr lang="en-US" dirty="0"/>
              <a:t>/</a:t>
            </a:r>
            <a:r>
              <a:rPr lang="en-US" dirty="0" err="1"/>
              <a:t>CoC</a:t>
            </a:r>
            <a:r>
              <a:rPr lang="en-US" dirty="0"/>
              <a:t> 172660-1: 0.14 </a:t>
            </a:r>
            <a:r>
              <a:rPr lang="en-US" dirty="0" err="1"/>
              <a:t>wt</a:t>
            </a:r>
            <a:r>
              <a:rPr lang="en-US" dirty="0"/>
              <a:t>% Co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E968A3B1-D088-454B-8ED7-5AAF2851C557}"/>
              </a:ext>
            </a:extLst>
          </p:cNvPr>
          <p:cNvSpPr/>
          <p:nvPr/>
        </p:nvSpPr>
        <p:spPr>
          <a:xfrm>
            <a:off x="7653340" y="1364198"/>
            <a:ext cx="238050" cy="202692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1BE045-4298-4518-8C24-BBF0154695B2}"/>
              </a:ext>
            </a:extLst>
          </p:cNvPr>
          <p:cNvSpPr txBox="1"/>
          <p:nvPr/>
        </p:nvSpPr>
        <p:spPr>
          <a:xfrm>
            <a:off x="7954295" y="2079423"/>
            <a:ext cx="1155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From 11 billets</a:t>
            </a:r>
          </a:p>
        </p:txBody>
      </p:sp>
    </p:spTree>
    <p:extLst>
      <p:ext uri="{BB962C8B-B14F-4D97-AF65-F5344CB8AC3E}">
        <p14:creationId xmlns:p14="http://schemas.microsoft.com/office/powerpoint/2010/main" val="3740894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34" y="2073711"/>
            <a:ext cx="5739584" cy="245608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Cable &amp; Coil Overview</a:t>
            </a:r>
          </a:p>
          <a:p>
            <a:pPr>
              <a:spcBef>
                <a:spcPts val="1200"/>
              </a:spcBef>
            </a:pPr>
            <a:r>
              <a:rPr lang="en-US" dirty="0"/>
              <a:t>Strand Summary</a:t>
            </a:r>
          </a:p>
          <a:p>
            <a:pPr>
              <a:spcBef>
                <a:spcPts val="1200"/>
              </a:spcBef>
            </a:pPr>
            <a:r>
              <a:rPr lang="en-US" dirty="0"/>
              <a:t>Cable DR Summary</a:t>
            </a:r>
          </a:p>
          <a:p>
            <a:pPr>
              <a:spcBef>
                <a:spcPts val="1200"/>
              </a:spcBef>
            </a:pPr>
            <a:r>
              <a:rPr lang="en-US" dirty="0"/>
              <a:t>Discrepancy Reports by Cable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MQXFA10 Coils Acceptance Review - 08 Sept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7309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P43OL1141 Respooling Wire Diameter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AUP HO:RQD Finish UL Cable Fab (041)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3BFEA-6E82-1644-9064-9C50878C4FEE}"/>
              </a:ext>
            </a:extLst>
          </p:cNvPr>
          <p:cNvSpPr txBox="1"/>
          <p:nvPr/>
        </p:nvSpPr>
        <p:spPr>
          <a:xfrm>
            <a:off x="3566171" y="5777301"/>
            <a:ext cx="2011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Below LSL: 0.01%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Above USL: 0.01%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DAE8D7C-1C12-6E48-AA96-97512F0BCC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46857" y="1218685"/>
            <a:ext cx="7250285" cy="4420628"/>
          </a:xfrm>
          <a:prstGeom prst="rect">
            <a:avLst/>
          </a:prstGeom>
          <a:ln w="76200">
            <a:noFill/>
          </a:ln>
        </p:spPr>
      </p:pic>
    </p:spTree>
    <p:extLst>
      <p:ext uri="{BB962C8B-B14F-4D97-AF65-F5344CB8AC3E}">
        <p14:creationId xmlns:p14="http://schemas.microsoft.com/office/powerpoint/2010/main" val="2838176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P43OL1141 – Cable QC Data 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CME: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Residual Twist:</a:t>
            </a:r>
          </a:p>
          <a:p>
            <a:pPr lvl="1"/>
            <a:r>
              <a:rPr lang="en-US" dirty="0"/>
              <a:t>130°</a:t>
            </a:r>
          </a:p>
          <a:p>
            <a:r>
              <a:rPr lang="en-US" dirty="0"/>
              <a:t>10-stack:</a:t>
            </a:r>
          </a:p>
          <a:p>
            <a:pPr lvl="1"/>
            <a:r>
              <a:rPr lang="en-US" dirty="0"/>
              <a:t>Qualification: 1.517 mm</a:t>
            </a:r>
          </a:p>
          <a:p>
            <a:pPr lvl="1"/>
            <a:r>
              <a:rPr lang="en-US" dirty="0"/>
              <a:t>Production tail end: 1.522 mm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AUP HO:RQD Finish UL Cable Fab (041)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/>
        </p:nvGraphicFramePr>
        <p:xfrm>
          <a:off x="616601" y="1691659"/>
          <a:ext cx="7919329" cy="228597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66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1992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Pressure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(MPa)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Angle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(°)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Width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Thickness 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Maximum  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0.409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18.169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1.526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Average  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0.364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18.156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1.523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Minimum  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0.321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18.149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1.519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Sigma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0.010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0.003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281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HL-LHC AUP HO:RQD Finish UL Cable Fab (041)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BFDCA1C4-9514-7B4F-976F-D92F7E29665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P-95 (2019-12-02) and P-96 (2019-12-02)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21135" y="2142031"/>
            <a:ext cx="8101728" cy="2573937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83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AUP HO:RQD Finish UL Cable Fab (041)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P-95 (2019-12-02) and P-96 (2019-12-02)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000000-0008-0000-0800-000003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21135" y="2142031"/>
            <a:ext cx="8101728" cy="2573937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874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AUP HO:RQD Finish UL Cable Fab (041)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6FA569-7950-5E40-B076-F3919CA6B8DA}"/>
              </a:ext>
            </a:extLst>
          </p:cNvPr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P-95 (2019-12-02) and P-96 (2019-12-02)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000000-0008-0000-0800-000004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21135" y="2142031"/>
            <a:ext cx="8101728" cy="2573937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810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P43OL1141 – Braiding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4906963"/>
          </a:xfrm>
        </p:spPr>
        <p:txBody>
          <a:bodyPr/>
          <a:lstStyle/>
          <a:p>
            <a:r>
              <a:rPr lang="en-US" dirty="0"/>
              <a:t>Fiberglass Lot #100858, 100602</a:t>
            </a:r>
          </a:p>
          <a:p>
            <a:r>
              <a:rPr lang="en-US" dirty="0"/>
              <a:t>P/I: 18.9</a:t>
            </a:r>
          </a:p>
          <a:p>
            <a:r>
              <a:rPr lang="en-US" dirty="0"/>
              <a:t>Spool tension: 10 lbs. (payoff); 20 lbs. (</a:t>
            </a:r>
            <a:r>
              <a:rPr lang="en-US" dirty="0" err="1"/>
              <a:t>takeup</a:t>
            </a:r>
            <a:r>
              <a:rPr lang="en-US" dirty="0"/>
              <a:t>)</a:t>
            </a:r>
          </a:p>
          <a:p>
            <a:r>
              <a:rPr lang="en-US" dirty="0"/>
              <a:t>Bobbin payoff tension: 0.125 lbs. (min), 0.250 lbs. (max)</a:t>
            </a:r>
          </a:p>
          <a:p>
            <a:r>
              <a:rPr lang="en-US" dirty="0"/>
              <a:t>NEWT 10-stack QC: </a:t>
            </a:r>
          </a:p>
          <a:p>
            <a:pPr lvl="1"/>
            <a:r>
              <a:rPr lang="en-US" dirty="0"/>
              <a:t>Cycle #1) 0.148 mm; #2) 0.147 mm; #3) 0.145 mm; </a:t>
            </a:r>
          </a:p>
          <a:p>
            <a:pPr lvl="1"/>
            <a:r>
              <a:rPr lang="en-US" dirty="0"/>
              <a:t>Mean 0.147 mm</a:t>
            </a:r>
          </a:p>
          <a:p>
            <a:r>
              <a:rPr lang="en-US" dirty="0"/>
              <a:t>LBNL 10-stack verification QC:</a:t>
            </a:r>
          </a:p>
          <a:p>
            <a:pPr lvl="1"/>
            <a:r>
              <a:rPr lang="en-US" dirty="0"/>
              <a:t>Cycle #1) 0.149 mm; #2) 0.148 mm; #3) 0.147 mm; </a:t>
            </a:r>
          </a:p>
          <a:p>
            <a:pPr lvl="1"/>
            <a:r>
              <a:rPr lang="en-US" dirty="0"/>
              <a:t>Mean 0.148 mm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AUP HO:RQD Finish UL Cable Fab (041)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</p:spTree>
    <p:extLst>
      <p:ext uri="{BB962C8B-B14F-4D97-AF65-F5344CB8AC3E}">
        <p14:creationId xmlns:p14="http://schemas.microsoft.com/office/powerpoint/2010/main" val="4322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P43OL1141 – Wire Parameters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AUP HO:RQD Finish UL Cable Fab (041)</a:t>
            </a:r>
            <a:endParaRPr lang="en-GB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</p:nvPr>
        </p:nvGraphicFramePr>
        <p:xfrm>
          <a:off x="612000" y="1143000"/>
          <a:ext cx="7919224" cy="413002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Properties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Inspected Average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Wire Diameter</a:t>
                      </a:r>
                      <a:endParaRPr lang="en-US" sz="2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0.851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± 0.006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mm (LBNL)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Cu</a:t>
                      </a:r>
                      <a:r>
                        <a:rPr lang="en-US" sz="2000" baseline="0" dirty="0"/>
                        <a:t> ratio </a:t>
                      </a:r>
                      <a:r>
                        <a:rPr lang="en-US" sz="2000" baseline="30000" dirty="0"/>
                        <a:t>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53.9%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Strand</a:t>
                      </a:r>
                      <a:r>
                        <a:rPr lang="en-US" sz="2000" baseline="0" dirty="0"/>
                        <a:t> twist pitch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19.0mm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RRR (RW)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343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RRR (15% rolled)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229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11465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15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389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126959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14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485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32387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13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593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716035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12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716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068847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98326" y="5440658"/>
            <a:ext cx="6099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a</a:t>
            </a:r>
            <a:r>
              <a:rPr lang="en-US" dirty="0"/>
              <a:t> First billet averaged, then weighted average according</a:t>
            </a:r>
            <a:br>
              <a:rPr lang="en-US" dirty="0"/>
            </a:br>
            <a:r>
              <a:rPr lang="en-US" dirty="0"/>
              <a:t>  to the spool distribution in the cable</a:t>
            </a:r>
          </a:p>
          <a:p>
            <a:r>
              <a:rPr lang="en-US" baseline="30000" dirty="0"/>
              <a:t>1</a:t>
            </a:r>
            <a:r>
              <a:rPr lang="en-US" dirty="0"/>
              <a:t> As-received, all LBNL respooling data; mean ± 1 sigma</a:t>
            </a:r>
            <a:endParaRPr lang="en-US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53608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P43OL1141 – Wire Parameters</a:t>
            </a:r>
            <a:br>
              <a:rPr lang="en-US" dirty="0"/>
            </a:br>
            <a:r>
              <a:rPr lang="en-US" dirty="0"/>
              <a:t>Supplier (S) and Verification (V) </a:t>
            </a:r>
            <a:r>
              <a:rPr lang="en-US" i="1" dirty="0"/>
              <a:t>I</a:t>
            </a:r>
            <a:r>
              <a:rPr lang="en-US" baseline="-25000" dirty="0"/>
              <a:t>C</a:t>
            </a:r>
            <a:r>
              <a:rPr lang="en-US" dirty="0"/>
              <a:t>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BFDCA1C4-9514-7B4F-976F-D92F7E296653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HL-LHC AUP HO:RQD Finish UL Cable Fab (041)</a:t>
            </a:r>
            <a:endParaRPr lang="en-GB" dirty="0"/>
          </a:p>
        </p:txBody>
      </p:sp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2D944D08-8280-2740-8B41-37A08F38D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06" y="1319807"/>
            <a:ext cx="8412388" cy="42183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1829" y="1365077"/>
            <a:ext cx="8381153" cy="4173116"/>
          </a:xfrm>
          <a:prstGeom prst="rect">
            <a:avLst/>
          </a:prstGeom>
          <a:ln w="76200">
            <a:noFill/>
          </a:ln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573355" y="4617707"/>
            <a:ext cx="1072597" cy="1021093"/>
          </a:xfrm>
          <a:prstGeom prst="straightConnector1">
            <a:avLst/>
          </a:prstGeom>
          <a:ln>
            <a:noFil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592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67A74A1D-FAB8-9F4F-9552-4BE3B9DA9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06" y="1257661"/>
            <a:ext cx="8412388" cy="4342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P43OL1141 – Wire Parameters</a:t>
            </a:r>
            <a:br>
              <a:rPr lang="en-US" dirty="0"/>
            </a:br>
            <a:r>
              <a:rPr lang="en-US" dirty="0"/>
              <a:t>Supplier (S) and Verification (V) RRR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AUP HO:RQD Finish UL Cable Fab (041)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90338" y="1323894"/>
            <a:ext cx="8362511" cy="4237399"/>
          </a:xfrm>
          <a:prstGeom prst="rect">
            <a:avLst/>
          </a:prstGeom>
          <a:ln w="76200">
            <a:noFill/>
          </a:ln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612000" y="4617707"/>
            <a:ext cx="1033952" cy="9725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9779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P43OL1141 – Extracted Strand RRR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08076" y="1929821"/>
          <a:ext cx="8938724" cy="2998357"/>
        </p:xfrm>
        <a:graphic>
          <a:graphicData uri="http://schemas.openxmlformats.org/drawingml/2006/table">
            <a:tbl>
              <a:tblPr/>
              <a:tblGrid>
                <a:gridCol w="532047">
                  <a:extLst>
                    <a:ext uri="{9D8B030D-6E8A-4147-A177-3AD203B41FA5}">
                      <a16:colId xmlns:a16="http://schemas.microsoft.com/office/drawing/2014/main" val="3024304466"/>
                    </a:ext>
                  </a:extLst>
                </a:gridCol>
                <a:gridCol w="1463024">
                  <a:extLst>
                    <a:ext uri="{9D8B030D-6E8A-4147-A177-3AD203B41FA5}">
                      <a16:colId xmlns:a16="http://schemas.microsoft.com/office/drawing/2014/main" val="795652490"/>
                    </a:ext>
                  </a:extLst>
                </a:gridCol>
                <a:gridCol w="1310282">
                  <a:extLst>
                    <a:ext uri="{9D8B030D-6E8A-4147-A177-3AD203B41FA5}">
                      <a16:colId xmlns:a16="http://schemas.microsoft.com/office/drawing/2014/main" val="3241759764"/>
                    </a:ext>
                  </a:extLst>
                </a:gridCol>
                <a:gridCol w="1460503">
                  <a:extLst>
                    <a:ext uri="{9D8B030D-6E8A-4147-A177-3AD203B41FA5}">
                      <a16:colId xmlns:a16="http://schemas.microsoft.com/office/drawing/2014/main" val="2095150310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1442189264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2190991669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3742386658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78717919"/>
                    </a:ext>
                  </a:extLst>
                </a:gridCol>
              </a:tblGrid>
              <a:tr h="397052"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</a:rPr>
                        <a:t>Cable ID</a:t>
                      </a:r>
                      <a:endParaRPr lang="en-US" sz="1100" u="sng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r>
                        <a:rPr lang="en-US" sz="11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Units from </a:t>
                      </a:r>
                      <a:br>
                        <a:rPr lang="en-US" sz="11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Billet (spool)</a:t>
                      </a:r>
                      <a:endParaRPr lang="en-US" sz="11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</a:rPr>
                        <a:t>HT/sample ID</a:t>
                      </a:r>
                      <a:endParaRPr lang="en-US" sz="1100" u="sng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Major edge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Minor edge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Straight section 1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Straight section 2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883452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#1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PO08S00344A04U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P43OL1141AE05E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(3)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LRLK200731ALC1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063659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#2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PO08S00454A08U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P43OL1141AE29E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(4)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LRLK200731ALC1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790094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#3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PO08S00369A01U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P43OL1141AE41E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(8)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LRLK200731ALC2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453048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#4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PO08S00377A03U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P43OL1141AE51E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(7)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LRLK200731ALC1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322897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#5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PO08S00453A02U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P43OL1141AE57E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(3)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LRLK200731ALC1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191751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AUP HO:RQD Finish UL Cable Fab (</a:t>
            </a:r>
            <a:r>
              <a:rPr lang="en-US" dirty="0">
                <a:highlight>
                  <a:srgbClr val="FF0000"/>
                </a:highlight>
              </a:rPr>
              <a:t>041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5122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Cable &amp; Coil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469" y="4757065"/>
            <a:ext cx="7512148" cy="447971"/>
          </a:xfrm>
        </p:spPr>
        <p:txBody>
          <a:bodyPr>
            <a:normAutofit/>
          </a:bodyPr>
          <a:lstStyle/>
          <a:p>
            <a:r>
              <a:rPr lang="en-US" sz="2000" dirty="0"/>
              <a:t>All cables are 2</a:t>
            </a:r>
            <a:r>
              <a:rPr lang="en-US" sz="2000" baseline="30000" dirty="0"/>
              <a:t>nd</a:t>
            </a:r>
            <a:r>
              <a:rPr lang="en-US" sz="2000" dirty="0"/>
              <a:t> generation QXF cables produced under AUP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MQXFA10 Coils Acceptance Review - 08 Sept 2021</a:t>
            </a: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3AB9ACF-25E8-462F-9595-8BC300DD82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443737"/>
              </p:ext>
            </p:extLst>
          </p:nvPr>
        </p:nvGraphicFramePr>
        <p:xfrm>
          <a:off x="2539239" y="1828684"/>
          <a:ext cx="3361297" cy="2225040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1510571">
                  <a:extLst>
                    <a:ext uri="{9D8B030D-6E8A-4147-A177-3AD203B41FA5}">
                      <a16:colId xmlns:a16="http://schemas.microsoft.com/office/drawing/2014/main" val="1908576917"/>
                    </a:ext>
                  </a:extLst>
                </a:gridCol>
                <a:gridCol w="1850726">
                  <a:extLst>
                    <a:ext uri="{9D8B030D-6E8A-4147-A177-3AD203B41FA5}">
                      <a16:colId xmlns:a16="http://schemas.microsoft.com/office/drawing/2014/main" val="11351306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Coil #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Cable 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6424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P43OL</a:t>
                      </a:r>
                      <a:r>
                        <a:rPr lang="en-US" sz="1800" b="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547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P43OL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8738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P43OL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908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P43OL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4768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P43OL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85104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45F7965-7CE8-468D-AA7C-07859C981EC5}"/>
              </a:ext>
            </a:extLst>
          </p:cNvPr>
          <p:cNvSpPr txBox="1"/>
          <p:nvPr/>
        </p:nvSpPr>
        <p:spPr>
          <a:xfrm>
            <a:off x="6622747" y="2251813"/>
            <a:ext cx="1817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Previously Approved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F009F8D-6BC3-4D2D-9EA9-8586C8D30808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5900537" y="2397262"/>
            <a:ext cx="722210" cy="844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0828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P43OL1146 – Cable Date, Lengths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Cable Manufacture Date</a:t>
            </a:r>
          </a:p>
          <a:p>
            <a:pPr lvl="1"/>
            <a:r>
              <a:rPr lang="en-US" dirty="0"/>
              <a:t>01 July 2020 (Production run)</a:t>
            </a:r>
          </a:p>
          <a:p>
            <a:endParaRPr lang="en-US" dirty="0"/>
          </a:p>
          <a:p>
            <a:r>
              <a:rPr lang="en-US" dirty="0"/>
              <a:t>Cable Length:</a:t>
            </a:r>
          </a:p>
          <a:p>
            <a:pPr lvl="1"/>
            <a:r>
              <a:rPr lang="en-US" dirty="0"/>
              <a:t>475 m (LBNL, fabricated, including LBNL samples)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046)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3743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P43OL1146 – Strand and SS Core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900001"/>
            <a:ext cx="7920000" cy="54563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Spools: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Core: </a:t>
            </a:r>
          </a:p>
          <a:p>
            <a:pPr lvl="1"/>
            <a:r>
              <a:rPr lang="en-US" dirty="0"/>
              <a:t>120L04A7322313</a:t>
            </a:r>
            <a:r>
              <a:rPr lang="en-US" dirty="0">
                <a:highlight>
                  <a:srgbClr val="FF0000"/>
                </a:highlight>
              </a:rPr>
              <a:t>	</a:t>
            </a:r>
            <a:r>
              <a:rPr lang="en-US" dirty="0"/>
              <a:t>	</a:t>
            </a:r>
          </a:p>
          <a:p>
            <a:pPr lvl="2"/>
            <a:r>
              <a:rPr lang="en-US" dirty="0"/>
              <a:t>Heat: 844979.  Lot: 16-597</a:t>
            </a:r>
          </a:p>
          <a:p>
            <a:pPr lvl="2"/>
            <a:r>
              <a:rPr lang="en-US" dirty="0"/>
              <a:t>Material: 316L</a:t>
            </a:r>
          </a:p>
          <a:p>
            <a:pPr lvl="2"/>
            <a:r>
              <a:rPr lang="en-US" dirty="0"/>
              <a:t>Chemical Properties </a:t>
            </a:r>
            <a:r>
              <a:rPr lang="en-US" dirty="0" err="1"/>
              <a:t>CoT</a:t>
            </a:r>
            <a:r>
              <a:rPr lang="en-US" dirty="0"/>
              <a:t>/CoC #172660-1: 0.14 </a:t>
            </a:r>
            <a:r>
              <a:rPr lang="en-US" dirty="0" err="1"/>
              <a:t>wt</a:t>
            </a:r>
            <a:r>
              <a:rPr lang="en-US" dirty="0"/>
              <a:t>% Co</a:t>
            </a:r>
          </a:p>
          <a:p>
            <a:pPr lvl="2"/>
            <a:r>
              <a:rPr lang="en-US" dirty="0"/>
              <a:t>Core width: 12.0 mm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046)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5256600" y="3976399"/>
            <a:ext cx="3707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28 spools from 18 different billets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7DD2AB5-75B4-42F7-A3F6-F4FE0825A705}"/>
              </a:ext>
            </a:extLst>
          </p:cNvPr>
          <p:cNvGraphicFramePr>
            <a:graphicFrameLocks noGrp="1"/>
          </p:cNvGraphicFramePr>
          <p:nvPr/>
        </p:nvGraphicFramePr>
        <p:xfrm>
          <a:off x="274368" y="1233906"/>
          <a:ext cx="8686704" cy="2377970"/>
        </p:xfrm>
        <a:graphic>
          <a:graphicData uri="http://schemas.openxmlformats.org/drawingml/2006/table">
            <a:tbl>
              <a:tblPr/>
              <a:tblGrid>
                <a:gridCol w="2171676">
                  <a:extLst>
                    <a:ext uri="{9D8B030D-6E8A-4147-A177-3AD203B41FA5}">
                      <a16:colId xmlns:a16="http://schemas.microsoft.com/office/drawing/2014/main" val="2469221598"/>
                    </a:ext>
                  </a:extLst>
                </a:gridCol>
                <a:gridCol w="2171676">
                  <a:extLst>
                    <a:ext uri="{9D8B030D-6E8A-4147-A177-3AD203B41FA5}">
                      <a16:colId xmlns:a16="http://schemas.microsoft.com/office/drawing/2014/main" val="3404039741"/>
                    </a:ext>
                  </a:extLst>
                </a:gridCol>
                <a:gridCol w="2171676">
                  <a:extLst>
                    <a:ext uri="{9D8B030D-6E8A-4147-A177-3AD203B41FA5}">
                      <a16:colId xmlns:a16="http://schemas.microsoft.com/office/drawing/2014/main" val="2159091050"/>
                    </a:ext>
                  </a:extLst>
                </a:gridCol>
                <a:gridCol w="2171676">
                  <a:extLst>
                    <a:ext uri="{9D8B030D-6E8A-4147-A177-3AD203B41FA5}">
                      <a16:colId xmlns:a16="http://schemas.microsoft.com/office/drawing/2014/main" val="4009180353"/>
                    </a:ext>
                  </a:extLst>
                </a:gridCol>
              </a:tblGrid>
              <a:tr h="339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PO08S00344A01U x 1 ULs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PO08S00355A01U x 2 ULs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PO08S00361A02U x 1 ULs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PO08S00381A05U x 1 ULs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872417"/>
                  </a:ext>
                </a:extLst>
              </a:tr>
              <a:tr h="339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PO08S00344A03U x 1 ULs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PO08S00358A04U x 2 ULs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PO08S00361A03U x 2 ULs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PO08S00382A02U x 1 ULs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8850413"/>
                  </a:ext>
                </a:extLst>
              </a:tr>
              <a:tr h="339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PO08S00344A05U x 1 ULs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PO08S00358A07U x 1 ULs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PO08S00362A02U x 3 ULs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PO08S00383A01U x 2 ULs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833979"/>
                  </a:ext>
                </a:extLst>
              </a:tr>
              <a:tr h="339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PO08S00347A02U x 1 ULs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PO08S00359A01U x 3 ULs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PO08S00364A02U x 1 ULs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PO08S00383A02U x 2 ULs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565477"/>
                  </a:ext>
                </a:extLst>
              </a:tr>
              <a:tr h="339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PO08S00347A03U x 2 ULs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PO08S00359A02U x 1 ULs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PO08S00366A02U x 2 ULs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PO08S00383A05U x 1 ULs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891463"/>
                  </a:ext>
                </a:extLst>
              </a:tr>
              <a:tr h="339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PO08S00353A05U x 1 ULs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PO08S00360A01U x 1 ULs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PO08S00367A01U x 2 ULs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PO08S00409A03U x 1 ULs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3804432"/>
                  </a:ext>
                </a:extLst>
              </a:tr>
              <a:tr h="339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PO08S00354A03U x 1 ULs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PO08S00360A02U x 1 ULs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PO08S00381A04U x 1 ULs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PO08S00416A02U x 1 ULs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5931526"/>
                  </a:ext>
                </a:extLst>
              </a:tr>
            </a:tbl>
          </a:graphicData>
        </a:graphic>
      </p:graphicFrame>
      <p:sp>
        <p:nvSpPr>
          <p:cNvPr id="10" name="Right Brace 9">
            <a:extLst>
              <a:ext uri="{FF2B5EF4-FFF2-40B4-BE49-F238E27FC236}">
                <a16:creationId xmlns:a16="http://schemas.microsoft.com/office/drawing/2014/main" id="{8C15B1E6-E14A-4BEB-B134-0DCC3A242FEF}"/>
              </a:ext>
            </a:extLst>
          </p:cNvPr>
          <p:cNvSpPr/>
          <p:nvPr/>
        </p:nvSpPr>
        <p:spPr>
          <a:xfrm rot="5400000">
            <a:off x="4437718" y="-462916"/>
            <a:ext cx="360001" cy="8503828"/>
          </a:xfrm>
          <a:prstGeom prst="rightBrace">
            <a:avLst>
              <a:gd name="adj1" fmla="val 8333"/>
              <a:gd name="adj2" fmla="val 239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02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P43OL1146 Respooling Wire Diameter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046)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3BFEA-6E82-1644-9064-9C50878C4FEE}"/>
              </a:ext>
            </a:extLst>
          </p:cNvPr>
          <p:cNvSpPr txBox="1"/>
          <p:nvPr/>
        </p:nvSpPr>
        <p:spPr>
          <a:xfrm>
            <a:off x="3566171" y="5777301"/>
            <a:ext cx="2285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Below LSL: 0.003%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Above USL: 0.002%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71B7B9-29A6-42C1-B248-B14B5E263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15" y="1057450"/>
            <a:ext cx="7779170" cy="47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139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P43OL1146 – Cable QC Data 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CME: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Residual Twist:  130°</a:t>
            </a:r>
          </a:p>
          <a:p>
            <a:r>
              <a:rPr lang="en-US" dirty="0"/>
              <a:t>10-stack:</a:t>
            </a:r>
          </a:p>
          <a:p>
            <a:pPr lvl="1"/>
            <a:r>
              <a:rPr lang="en-US" dirty="0"/>
              <a:t>Qualification: 1.524 mm</a:t>
            </a:r>
          </a:p>
          <a:p>
            <a:pPr lvl="1"/>
            <a:r>
              <a:rPr lang="en-US" dirty="0"/>
              <a:t>Production tail end: 1.525 mm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046)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/>
        </p:nvGraphicFramePr>
        <p:xfrm>
          <a:off x="616601" y="1691659"/>
          <a:ext cx="7919329" cy="228597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66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1992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Pressure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(MPa)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Angle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(°)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Width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Thickness 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Maximum  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18.175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Average  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18.144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Minimum  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Sigma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61399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ln>
            <a:noFill/>
          </a:ln>
        </p:spPr>
        <p:txBody>
          <a:bodyPr/>
          <a:lstStyle/>
          <a:p>
            <a:r>
              <a:rPr lang="en-US"/>
              <a:t>HL-LHC AUP HO:RQD Finish UL Cable Fab (AUP 046)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BFDCA1C4-9514-7B4F-976F-D92F7E296653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548684" y="1096995"/>
            <a:ext cx="511390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P-93 (2019 12 02) &amp; P-94 (2019 12 02)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1C9B95-8FFC-423E-A25F-113F5231B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2813"/>
            <a:ext cx="9144000" cy="291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553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046)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548684" y="1096995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P-93 (2019 12 02) &amp; P-94 (2019 12 02)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C898BC-10FD-4483-B6C0-0C74D1900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5489"/>
            <a:ext cx="9144000" cy="290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817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046)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6FA569-7950-5E40-B076-F3919CA6B8DA}"/>
              </a:ext>
            </a:extLst>
          </p:cNvPr>
          <p:cNvSpPr txBox="1"/>
          <p:nvPr/>
        </p:nvSpPr>
        <p:spPr>
          <a:xfrm>
            <a:off x="548684" y="1096995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P-93 (2019 12 02) &amp; P-94 (2019 12 02)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F16D81-EF4D-45B9-90F0-5CC3B5B5D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2813"/>
            <a:ext cx="9144000" cy="291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436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P43OL1146 – Braiding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37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046)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856996" y="5992071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Vector #464342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294B53-E3C0-44BF-B82C-85DB6548101C}"/>
              </a:ext>
            </a:extLst>
          </p:cNvPr>
          <p:cNvSpPr txBox="1"/>
          <p:nvPr/>
        </p:nvSpPr>
        <p:spPr>
          <a:xfrm>
            <a:off x="536842" y="3373950"/>
            <a:ext cx="3769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</a:rPr>
              <a:t>Insulation Thickness (at 5 </a:t>
            </a:r>
            <a:r>
              <a:rPr lang="en-US" sz="2000" dirty="0" err="1">
                <a:solidFill>
                  <a:schemeClr val="accent5"/>
                </a:solidFill>
              </a:rPr>
              <a:t>Mpa</a:t>
            </a:r>
            <a:r>
              <a:rPr lang="en-US" sz="2000" dirty="0">
                <a:solidFill>
                  <a:schemeClr val="accent5"/>
                </a:solidFill>
              </a:rPr>
              <a:t>)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AEA39C0-A513-42C4-A5B3-4D862DD20D0C}"/>
              </a:ext>
            </a:extLst>
          </p:cNvPr>
          <p:cNvGraphicFramePr>
            <a:graphicFrameLocks noGrp="1"/>
          </p:cNvGraphicFramePr>
          <p:nvPr/>
        </p:nvGraphicFramePr>
        <p:xfrm>
          <a:off x="731562" y="3755104"/>
          <a:ext cx="7112476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697">
                  <a:extLst>
                    <a:ext uri="{9D8B030D-6E8A-4147-A177-3AD203B41FA5}">
                      <a16:colId xmlns:a16="http://schemas.microsoft.com/office/drawing/2014/main" val="2154202151"/>
                    </a:ext>
                  </a:extLst>
                </a:gridCol>
                <a:gridCol w="1371585">
                  <a:extLst>
                    <a:ext uri="{9D8B030D-6E8A-4147-A177-3AD203B41FA5}">
                      <a16:colId xmlns:a16="http://schemas.microsoft.com/office/drawing/2014/main" val="2728426315"/>
                    </a:ext>
                  </a:extLst>
                </a:gridCol>
                <a:gridCol w="1554463">
                  <a:extLst>
                    <a:ext uri="{9D8B030D-6E8A-4147-A177-3AD203B41FA5}">
                      <a16:colId xmlns:a16="http://schemas.microsoft.com/office/drawing/2014/main" val="3345086354"/>
                    </a:ext>
                  </a:extLst>
                </a:gridCol>
                <a:gridCol w="1280146">
                  <a:extLst>
                    <a:ext uri="{9D8B030D-6E8A-4147-A177-3AD203B41FA5}">
                      <a16:colId xmlns:a16="http://schemas.microsoft.com/office/drawing/2014/main" val="2380609815"/>
                    </a:ext>
                  </a:extLst>
                </a:gridCol>
                <a:gridCol w="1371585">
                  <a:extLst>
                    <a:ext uri="{9D8B030D-6E8A-4147-A177-3AD203B41FA5}">
                      <a16:colId xmlns:a16="http://schemas.microsoft.com/office/drawing/2014/main" val="3532370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Site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Cycle #1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Cycle #2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Cycle #3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Average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73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NEWT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785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LBNL Verification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0.145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188775"/>
                  </a:ext>
                </a:extLst>
              </a:tr>
            </a:tbl>
          </a:graphicData>
        </a:graphic>
      </p:graphicFrame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12101C19-341A-4517-9122-AC14361B8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99" y="1219201"/>
            <a:ext cx="8257633" cy="1844044"/>
          </a:xfrm>
        </p:spPr>
        <p:txBody>
          <a:bodyPr>
            <a:normAutofit fontScale="92500"/>
          </a:bodyPr>
          <a:lstStyle/>
          <a:p>
            <a:r>
              <a:rPr lang="en-US" dirty="0"/>
              <a:t>Fiberglass Lot: #11154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/>
              <a:t>P/I: 18.9</a:t>
            </a:r>
          </a:p>
          <a:p>
            <a:r>
              <a:rPr lang="en-US" dirty="0"/>
              <a:t>Spool tension: 10 lbs. @ payoff.  20 lbs. @ </a:t>
            </a:r>
            <a:r>
              <a:rPr lang="en-US" dirty="0" err="1"/>
              <a:t>takeup</a:t>
            </a:r>
            <a:r>
              <a:rPr lang="en-US" dirty="0"/>
              <a:t> (12 </a:t>
            </a:r>
            <a:r>
              <a:rPr lang="en-US" dirty="0" err="1"/>
              <a:t>lbs</a:t>
            </a:r>
            <a:r>
              <a:rPr lang="en-US" dirty="0"/>
              <a:t> min)</a:t>
            </a:r>
          </a:p>
          <a:p>
            <a:r>
              <a:rPr lang="en-US" dirty="0"/>
              <a:t>Bobbin payoff tension: 0.125 lbs. ≤ T ≤ 0.250 lbs.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7392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P43OL1146 – Wire Parameters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046)</a:t>
            </a:r>
            <a:endParaRPr lang="en-GB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</p:nvPr>
        </p:nvGraphicFramePr>
        <p:xfrm>
          <a:off x="612000" y="1143000"/>
          <a:ext cx="7919224" cy="413002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Properties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Inspected Average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Wire Diameter</a:t>
                      </a:r>
                      <a:endParaRPr lang="en-US" sz="2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0.8502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± 0.0006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mm (LBNL)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Cu</a:t>
                      </a:r>
                      <a:r>
                        <a:rPr lang="en-US" sz="2000" baseline="0" dirty="0"/>
                        <a:t> ratio </a:t>
                      </a:r>
                      <a:r>
                        <a:rPr lang="en-US" sz="2000" baseline="30000" dirty="0"/>
                        <a:t>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53.89%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Strand</a:t>
                      </a:r>
                      <a:r>
                        <a:rPr lang="en-US" sz="2000" baseline="0" dirty="0"/>
                        <a:t> twist pitch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18.7mm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RRR (RW)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339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RRR (15% rolled)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247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11465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15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389 A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126959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14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484 A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32387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13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591 A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716035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12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713 A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068847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98326" y="5440658"/>
            <a:ext cx="6099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a</a:t>
            </a:r>
            <a:r>
              <a:rPr lang="en-US" dirty="0"/>
              <a:t> First billet averaged, then weighted average according</a:t>
            </a:r>
            <a:br>
              <a:rPr lang="en-US" dirty="0"/>
            </a:br>
            <a:r>
              <a:rPr lang="en-US" dirty="0"/>
              <a:t>  to the spool distribution in the cable</a:t>
            </a:r>
          </a:p>
          <a:p>
            <a:r>
              <a:rPr lang="en-US" baseline="30000" dirty="0"/>
              <a:t>1</a:t>
            </a:r>
            <a:r>
              <a:rPr lang="en-US" dirty="0"/>
              <a:t> As-received. LBNL respooling data. Mean ± 1 sigma</a:t>
            </a:r>
            <a:endParaRPr lang="en-US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71115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AF0914A-E817-4217-98BF-946B68BA9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51" y="1243394"/>
            <a:ext cx="8785097" cy="4371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P43OL1146 – Wire Parameters</a:t>
            </a:r>
            <a:br>
              <a:rPr lang="en-US" dirty="0"/>
            </a:br>
            <a:r>
              <a:rPr lang="en-US" dirty="0"/>
              <a:t>Supplier (S) and Verification (V) </a:t>
            </a:r>
            <a:r>
              <a:rPr lang="en-US" i="1" dirty="0"/>
              <a:t>I</a:t>
            </a:r>
            <a:r>
              <a:rPr lang="en-US" baseline="-25000" dirty="0"/>
              <a:t>C</a:t>
            </a:r>
            <a:r>
              <a:rPr lang="en-US" dirty="0"/>
              <a:t>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046)</a:t>
            </a:r>
            <a:endParaRPr lang="en-GB" dirty="0"/>
          </a:p>
        </p:txBody>
      </p:sp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2D944D08-8280-2740-8B41-37A08F38D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06" y="1319807"/>
            <a:ext cx="8412388" cy="42183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4367" y="5577939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5C72813-4123-473E-916A-1D0BB9DF8169}"/>
              </a:ext>
            </a:extLst>
          </p:cNvPr>
          <p:cNvCxnSpPr>
            <a:cxnSpLocks/>
          </p:cNvCxnSpPr>
          <p:nvPr/>
        </p:nvCxnSpPr>
        <p:spPr>
          <a:xfrm flipV="1">
            <a:off x="457245" y="4434830"/>
            <a:ext cx="914390" cy="1143109"/>
          </a:xfrm>
          <a:prstGeom prst="straightConnector1">
            <a:avLst/>
          </a:prstGeom>
          <a:ln>
            <a:solidFill>
              <a:schemeClr val="bg2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247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Strand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344" y="1212048"/>
            <a:ext cx="7765311" cy="483225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All strands ordered per the “</a:t>
            </a:r>
            <a:r>
              <a:rPr lang="en-US" dirty="0" err="1"/>
              <a:t>HiLumi</a:t>
            </a:r>
            <a:r>
              <a:rPr lang="en-US" dirty="0"/>
              <a:t>” specification</a:t>
            </a:r>
          </a:p>
          <a:p>
            <a:pPr lvl="1"/>
            <a:r>
              <a:rPr lang="en-US" dirty="0"/>
              <a:t>AUP</a:t>
            </a:r>
          </a:p>
          <a:p>
            <a:pPr lvl="2"/>
            <a:r>
              <a:rPr lang="en-US" sz="1800" dirty="0"/>
              <a:t>FNAL 646116 Shipment A</a:t>
            </a:r>
          </a:p>
          <a:p>
            <a:pPr lvl="2"/>
            <a:r>
              <a:rPr lang="en-US" sz="1800" dirty="0"/>
              <a:t>FNAL 646116 Shipment B</a:t>
            </a:r>
          </a:p>
          <a:p>
            <a:pPr lvl="2"/>
            <a:r>
              <a:rPr lang="en-US" sz="1800" dirty="0"/>
              <a:t>FNAL 646116 SA1 Shipment B</a:t>
            </a:r>
          </a:p>
          <a:p>
            <a:pPr lvl="2"/>
            <a:r>
              <a:rPr lang="en-US" sz="1800" dirty="0"/>
              <a:t>FNAL 646116 SA1 Shipment C</a:t>
            </a:r>
          </a:p>
          <a:p>
            <a:pPr lvl="2"/>
            <a:r>
              <a:rPr lang="en-US" sz="1800" dirty="0"/>
              <a:t>LBNL 7428700 Shipment A</a:t>
            </a:r>
          </a:p>
          <a:p>
            <a:pPr lvl="2"/>
            <a:r>
              <a:rPr lang="en-US" sz="1800" dirty="0"/>
              <a:t>LBNL 7428700 Shipment B</a:t>
            </a:r>
            <a:endParaRPr lang="en-US" dirty="0"/>
          </a:p>
          <a:p>
            <a:pPr lvl="1"/>
            <a:r>
              <a:rPr lang="en-US" dirty="0"/>
              <a:t>LARP</a:t>
            </a:r>
          </a:p>
          <a:p>
            <a:pPr lvl="2"/>
            <a:r>
              <a:rPr lang="en-US" sz="1800" dirty="0"/>
              <a:t>FNAL 632982 D - Spec 0</a:t>
            </a:r>
            <a:endParaRPr lang="en-US" dirty="0"/>
          </a:p>
          <a:p>
            <a:pPr>
              <a:spcBef>
                <a:spcPts val="1200"/>
              </a:spcBef>
            </a:pPr>
            <a:endParaRPr lang="en-US" sz="1000" dirty="0"/>
          </a:p>
          <a:p>
            <a:pPr>
              <a:spcBef>
                <a:spcPts val="1200"/>
              </a:spcBef>
            </a:pPr>
            <a:r>
              <a:rPr lang="en-US" dirty="0"/>
              <a:t>Conductor Description:  </a:t>
            </a:r>
          </a:p>
          <a:p>
            <a:pPr lvl="1"/>
            <a:r>
              <a:rPr lang="en-US" sz="2000" dirty="0"/>
              <a:t>Ø0.85 mm, 108/127 stack, Ti-doped, Reduced-Sn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HL-LHC AUP MQXFA10 Coils Acceptance Review - 08 Sept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457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1F7B8D9-CBD6-41E8-AA97-451646294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06" y="1243394"/>
            <a:ext cx="8626588" cy="4371211"/>
          </a:xfrm>
          <a:prstGeom prst="rect">
            <a:avLst/>
          </a:prstGeom>
        </p:spPr>
      </p:pic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67A74A1D-FAB8-9F4F-9552-4BE3B9DA9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06" y="1257661"/>
            <a:ext cx="8412388" cy="4342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P43OL1146 – Wire Parameters</a:t>
            </a:r>
            <a:br>
              <a:rPr lang="en-US" dirty="0"/>
            </a:br>
            <a:r>
              <a:rPr lang="en-US" dirty="0"/>
              <a:t>Supplier (S) and Verification (V) RRR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046)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590451" y="4343390"/>
            <a:ext cx="781184" cy="1353267"/>
          </a:xfrm>
          <a:prstGeom prst="straightConnector1">
            <a:avLst/>
          </a:prstGeom>
          <a:ln>
            <a:solidFill>
              <a:schemeClr val="bg2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5547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P43OL146 – Extracted Strand RRR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08076" y="1929821"/>
          <a:ext cx="8938724" cy="2998357"/>
        </p:xfrm>
        <a:graphic>
          <a:graphicData uri="http://schemas.openxmlformats.org/drawingml/2006/table">
            <a:tbl>
              <a:tblPr/>
              <a:tblGrid>
                <a:gridCol w="532047">
                  <a:extLst>
                    <a:ext uri="{9D8B030D-6E8A-4147-A177-3AD203B41FA5}">
                      <a16:colId xmlns:a16="http://schemas.microsoft.com/office/drawing/2014/main" val="3024304466"/>
                    </a:ext>
                  </a:extLst>
                </a:gridCol>
                <a:gridCol w="1463024">
                  <a:extLst>
                    <a:ext uri="{9D8B030D-6E8A-4147-A177-3AD203B41FA5}">
                      <a16:colId xmlns:a16="http://schemas.microsoft.com/office/drawing/2014/main" val="795652490"/>
                    </a:ext>
                  </a:extLst>
                </a:gridCol>
                <a:gridCol w="1310282">
                  <a:extLst>
                    <a:ext uri="{9D8B030D-6E8A-4147-A177-3AD203B41FA5}">
                      <a16:colId xmlns:a16="http://schemas.microsoft.com/office/drawing/2014/main" val="3241759764"/>
                    </a:ext>
                  </a:extLst>
                </a:gridCol>
                <a:gridCol w="1460503">
                  <a:extLst>
                    <a:ext uri="{9D8B030D-6E8A-4147-A177-3AD203B41FA5}">
                      <a16:colId xmlns:a16="http://schemas.microsoft.com/office/drawing/2014/main" val="2095150310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1442189264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2190991669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3742386658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78717919"/>
                    </a:ext>
                  </a:extLst>
                </a:gridCol>
              </a:tblGrid>
              <a:tr h="397052"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</a:rPr>
                        <a:t>Cable ID</a:t>
                      </a:r>
                      <a:endParaRPr lang="en-US" sz="1100" u="sng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r>
                        <a:rPr lang="en-US" sz="11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Units from </a:t>
                      </a:r>
                      <a:br>
                        <a:rPr lang="en-US" sz="11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Billet (spool)</a:t>
                      </a:r>
                      <a:endParaRPr lang="en-US" sz="11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</a:rPr>
                        <a:t>HT/sample ID</a:t>
                      </a:r>
                      <a:endParaRPr lang="en-US" sz="1100" u="sng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Major edge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Minor edge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Straight section 1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Straight section 2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883452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#1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PO08S00383A01U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P43OL1146AE06E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(2)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LRLK201012ALC1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063659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#2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PO08S00355A01U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P43OL1146AE09E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(2)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LRLK201012ALC1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790094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#3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PO08S00361A03U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P43OL1146AE13E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(2)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LRLK201012ALC2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453048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#4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PO08S00344A03U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P43OL1146AE57E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(1)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LRLK201012ALC2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322897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#5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PO08S00347A02U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P43OL1146AE60E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(1)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LRLK201012ALC1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191751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046)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71263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320074"/>
            <a:ext cx="7920000" cy="579926"/>
          </a:xfrm>
        </p:spPr>
        <p:txBody>
          <a:bodyPr/>
          <a:lstStyle/>
          <a:p>
            <a:r>
              <a:rPr lang="en-US" dirty="0"/>
              <a:t>P43OL1146 – </a:t>
            </a:r>
            <a:r>
              <a:rPr lang="en-US" dirty="0" err="1"/>
              <a:t>I</a:t>
            </a:r>
            <a:r>
              <a:rPr lang="en-US" baseline="-25000" dirty="0" err="1"/>
              <a:t>c</a:t>
            </a:r>
            <a:r>
              <a:rPr lang="en-US" dirty="0"/>
              <a:t>, Qual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046)</a:t>
            </a: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30AFAE4-107A-4434-843C-D51501DF4F0A}"/>
              </a:ext>
            </a:extLst>
          </p:cNvPr>
          <p:cNvGraphicFramePr>
            <a:graphicFrameLocks noGrp="1"/>
          </p:cNvGraphicFramePr>
          <p:nvPr/>
        </p:nvGraphicFramePr>
        <p:xfrm>
          <a:off x="1417354" y="1819910"/>
          <a:ext cx="6309291" cy="2599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097">
                  <a:extLst>
                    <a:ext uri="{9D8B030D-6E8A-4147-A177-3AD203B41FA5}">
                      <a16:colId xmlns:a16="http://schemas.microsoft.com/office/drawing/2014/main" val="2154202151"/>
                    </a:ext>
                  </a:extLst>
                </a:gridCol>
                <a:gridCol w="1097268">
                  <a:extLst>
                    <a:ext uri="{9D8B030D-6E8A-4147-A177-3AD203B41FA5}">
                      <a16:colId xmlns:a16="http://schemas.microsoft.com/office/drawing/2014/main" val="2728426315"/>
                    </a:ext>
                  </a:extLst>
                </a:gridCol>
                <a:gridCol w="1005829">
                  <a:extLst>
                    <a:ext uri="{9D8B030D-6E8A-4147-A177-3AD203B41FA5}">
                      <a16:colId xmlns:a16="http://schemas.microsoft.com/office/drawing/2014/main" val="3345086354"/>
                    </a:ext>
                  </a:extLst>
                </a:gridCol>
                <a:gridCol w="1005829">
                  <a:extLst>
                    <a:ext uri="{9D8B030D-6E8A-4147-A177-3AD203B41FA5}">
                      <a16:colId xmlns:a16="http://schemas.microsoft.com/office/drawing/2014/main" val="2380609815"/>
                    </a:ext>
                  </a:extLst>
                </a:gridCol>
                <a:gridCol w="1097268">
                  <a:extLst>
                    <a:ext uri="{9D8B030D-6E8A-4147-A177-3AD203B41FA5}">
                      <a16:colId xmlns:a16="http://schemas.microsoft.com/office/drawing/2014/main" val="353237072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Wire/ </a:t>
                      </a:r>
                      <a:b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Cable Strand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2000" b="0" i="0" u="none" strike="noStrike" baseline="-25000" dirty="0" err="1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(A) at Field (T)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735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12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13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14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15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41711"/>
                  </a:ext>
                </a:extLst>
              </a:tr>
              <a:tr h="3187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PO08S00362A02U P43OL1146AE49E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684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571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469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785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PO08S00366A02U P43OL1146AE01E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679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568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466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188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PO08S00359A01U P43OL1146AE23E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670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555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458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8145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25369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11512"/>
            <a:ext cx="7920000" cy="488487"/>
          </a:xfrm>
        </p:spPr>
        <p:txBody>
          <a:bodyPr/>
          <a:lstStyle/>
          <a:p>
            <a:r>
              <a:rPr lang="en-US" dirty="0"/>
              <a:t>P43OL1146 – SSL Plot, Qual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046)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51D093-2623-4C0B-AA74-5BFA213CF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33" y="995045"/>
            <a:ext cx="8458851" cy="506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955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P43OL1135 – Cable Date, Lengths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Cable Manufacture Date</a:t>
            </a:r>
          </a:p>
          <a:p>
            <a:pPr lvl="1"/>
            <a:r>
              <a:rPr lang="en-US" dirty="0"/>
              <a:t>2019 07 08 (Production run)</a:t>
            </a:r>
          </a:p>
          <a:p>
            <a:r>
              <a:rPr lang="en-US" dirty="0"/>
              <a:t>Cable Length:</a:t>
            </a:r>
          </a:p>
          <a:p>
            <a:pPr lvl="1"/>
            <a:r>
              <a:rPr lang="en-US" dirty="0"/>
              <a:t>471 m (LBNL, fabricated, including LBNL samples)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9797"/>
            <a:ext cx="6550800" cy="360000"/>
          </a:xfrm>
        </p:spPr>
        <p:txBody>
          <a:bodyPr/>
          <a:lstStyle/>
          <a:p>
            <a:r>
              <a:rPr lang="en-US"/>
              <a:t>HL-LHC AUP MQXFA10 Coils Acceptance Review - 08 Sept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8339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P43OL1135 – Strand and SS Core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Spool:</a:t>
            </a:r>
          </a:p>
          <a:p>
            <a:pPr lvl="1"/>
            <a:r>
              <a:rPr lang="pl" dirty="0"/>
              <a:t>PO08S00</a:t>
            </a:r>
            <a:r>
              <a:rPr lang="en-US" dirty="0"/>
              <a:t>452</a:t>
            </a:r>
            <a:r>
              <a:rPr lang="pl" dirty="0"/>
              <a:t>A0</a:t>
            </a:r>
            <a:r>
              <a:rPr lang="en-US" dirty="0"/>
              <a:t>1</a:t>
            </a:r>
            <a:r>
              <a:rPr lang="pl" dirty="0"/>
              <a:t>U x </a:t>
            </a:r>
            <a:r>
              <a:rPr lang="en-US" dirty="0"/>
              <a:t>5</a:t>
            </a:r>
            <a:r>
              <a:rPr lang="pl" dirty="0"/>
              <a:t> ULs, </a:t>
            </a:r>
          </a:p>
          <a:p>
            <a:pPr lvl="1"/>
            <a:r>
              <a:rPr lang="pl" dirty="0"/>
              <a:t>PO08S00</a:t>
            </a:r>
            <a:r>
              <a:rPr lang="en-US" dirty="0"/>
              <a:t>451</a:t>
            </a:r>
            <a:r>
              <a:rPr lang="pl" dirty="0"/>
              <a:t>A0</a:t>
            </a:r>
            <a:r>
              <a:rPr lang="en-US" dirty="0"/>
              <a:t>1</a:t>
            </a:r>
            <a:r>
              <a:rPr lang="pl" dirty="0"/>
              <a:t>U x </a:t>
            </a:r>
            <a:r>
              <a:rPr lang="en-US" dirty="0"/>
              <a:t>1</a:t>
            </a:r>
            <a:r>
              <a:rPr lang="pl" dirty="0"/>
              <a:t> ULs, </a:t>
            </a:r>
          </a:p>
          <a:p>
            <a:pPr lvl="1"/>
            <a:r>
              <a:rPr lang="pl" dirty="0"/>
              <a:t>PO08S00</a:t>
            </a:r>
            <a:r>
              <a:rPr lang="en-US" dirty="0"/>
              <a:t>450</a:t>
            </a:r>
            <a:r>
              <a:rPr lang="pl" dirty="0"/>
              <a:t>A0</a:t>
            </a:r>
            <a:r>
              <a:rPr lang="en-US" dirty="0"/>
              <a:t>1</a:t>
            </a:r>
            <a:r>
              <a:rPr lang="pl" dirty="0"/>
              <a:t>U x </a:t>
            </a:r>
            <a:r>
              <a:rPr lang="en-US" dirty="0"/>
              <a:t>18</a:t>
            </a:r>
            <a:r>
              <a:rPr lang="pl" dirty="0"/>
              <a:t> ULs,</a:t>
            </a:r>
            <a:endParaRPr lang="en-US" dirty="0"/>
          </a:p>
          <a:p>
            <a:pPr lvl="1"/>
            <a:r>
              <a:rPr lang="pl" dirty="0"/>
              <a:t>PO08S00</a:t>
            </a:r>
            <a:r>
              <a:rPr lang="en-US" dirty="0"/>
              <a:t>451</a:t>
            </a:r>
            <a:r>
              <a:rPr lang="pl" dirty="0"/>
              <a:t>A0</a:t>
            </a:r>
            <a:r>
              <a:rPr lang="en-US" dirty="0"/>
              <a:t>2</a:t>
            </a:r>
            <a:r>
              <a:rPr lang="pl" dirty="0"/>
              <a:t>U x </a:t>
            </a:r>
            <a:r>
              <a:rPr lang="en-US" dirty="0"/>
              <a:t>16</a:t>
            </a:r>
            <a:r>
              <a:rPr lang="pl" dirty="0"/>
              <a:t> ULs,</a:t>
            </a:r>
            <a:endParaRPr lang="en-US" dirty="0"/>
          </a:p>
          <a:p>
            <a:pPr marL="457200" lvl="1" indent="0">
              <a:buNone/>
            </a:pPr>
            <a:endParaRPr lang="pl" dirty="0"/>
          </a:p>
          <a:p>
            <a:r>
              <a:rPr lang="en-US" dirty="0"/>
              <a:t>Core: </a:t>
            </a:r>
          </a:p>
          <a:p>
            <a:pPr lvl="1"/>
            <a:r>
              <a:rPr lang="en-US" dirty="0"/>
              <a:t>120L16A7322313	</a:t>
            </a:r>
          </a:p>
          <a:p>
            <a:pPr lvl="2"/>
            <a:r>
              <a:rPr lang="en-US" dirty="0"/>
              <a:t>Core width: 12.0 mm; material: 316L; </a:t>
            </a:r>
          </a:p>
          <a:p>
            <a:pPr lvl="2"/>
            <a:r>
              <a:rPr lang="en-US" dirty="0"/>
              <a:t>Heat: 844979; Lot: 16-597; </a:t>
            </a:r>
          </a:p>
          <a:p>
            <a:pPr lvl="2"/>
            <a:r>
              <a:rPr lang="en-US" dirty="0"/>
              <a:t>Chemical Properties </a:t>
            </a:r>
            <a:r>
              <a:rPr lang="en-US" dirty="0" err="1"/>
              <a:t>CoT</a:t>
            </a:r>
            <a:r>
              <a:rPr lang="en-US" dirty="0"/>
              <a:t>/</a:t>
            </a:r>
            <a:r>
              <a:rPr lang="en-US" dirty="0" err="1"/>
              <a:t>CoC</a:t>
            </a:r>
            <a:r>
              <a:rPr lang="en-US" dirty="0"/>
              <a:t> 172660-1: 0.14 </a:t>
            </a:r>
            <a:r>
              <a:rPr lang="en-US" dirty="0" err="1"/>
              <a:t>wt</a:t>
            </a:r>
            <a:r>
              <a:rPr lang="en-US" dirty="0"/>
              <a:t>% Co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MQXFA10 Coils Acceptance Review - 08 Sept 2021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45</a:t>
            </a:fld>
            <a:endParaRPr lang="fr-FR" dirty="0"/>
          </a:p>
        </p:txBody>
      </p:sp>
      <p:sp>
        <p:nvSpPr>
          <p:cNvPr id="4" name="Right Brace 3"/>
          <p:cNvSpPr/>
          <p:nvPr/>
        </p:nvSpPr>
        <p:spPr>
          <a:xfrm>
            <a:off x="5522657" y="1491821"/>
            <a:ext cx="238050" cy="193718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73420" y="227395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From 3 billets</a:t>
            </a:r>
          </a:p>
        </p:txBody>
      </p:sp>
    </p:spTree>
    <p:extLst>
      <p:ext uri="{BB962C8B-B14F-4D97-AF65-F5344CB8AC3E}">
        <p14:creationId xmlns:p14="http://schemas.microsoft.com/office/powerpoint/2010/main" val="8552523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P43OL1135 Respooling Wire Diameter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ln>
            <a:noFill/>
          </a:ln>
        </p:spPr>
        <p:txBody>
          <a:bodyPr/>
          <a:lstStyle/>
          <a:p>
            <a:r>
              <a:rPr lang="en-US"/>
              <a:t>HL-LHC AUP MQXFA10 Coils Acceptance Review - 08 Sept 2021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BFDCA1C4-9514-7B4F-976F-D92F7E296653}" type="slidenum">
              <a:rPr lang="fr-FR" smtClean="0"/>
              <a:pPr/>
              <a:t>46</a:t>
            </a:fld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3BFEA-6E82-1644-9064-9C50878C4FEE}"/>
              </a:ext>
            </a:extLst>
          </p:cNvPr>
          <p:cNvSpPr txBox="1"/>
          <p:nvPr/>
        </p:nvSpPr>
        <p:spPr>
          <a:xfrm>
            <a:off x="3566171" y="5777301"/>
            <a:ext cx="201165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Below LSL: 0.00%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Above USL: 0.00%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DAE8D7C-1C12-6E48-AA96-97512F0BCC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46858" y="1211735"/>
            <a:ext cx="7250283" cy="4434529"/>
          </a:xfrm>
          <a:prstGeom prst="rect">
            <a:avLst/>
          </a:prstGeom>
          <a:ln w="76200">
            <a:noFill/>
          </a:ln>
        </p:spPr>
      </p:pic>
    </p:spTree>
    <p:extLst>
      <p:ext uri="{BB962C8B-B14F-4D97-AF65-F5344CB8AC3E}">
        <p14:creationId xmlns:p14="http://schemas.microsoft.com/office/powerpoint/2010/main" val="19292188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P43OL1135 – Cable QC Data 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CME: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Residual Twist:</a:t>
            </a:r>
          </a:p>
          <a:p>
            <a:pPr lvl="1"/>
            <a:r>
              <a:rPr lang="en-US" dirty="0"/>
              <a:t>125°</a:t>
            </a:r>
          </a:p>
          <a:p>
            <a:r>
              <a:rPr lang="en-US" dirty="0"/>
              <a:t>10-stack:</a:t>
            </a:r>
          </a:p>
          <a:p>
            <a:pPr lvl="1"/>
            <a:r>
              <a:rPr lang="en-US" dirty="0"/>
              <a:t>Qualification: 1.532 mm</a:t>
            </a:r>
          </a:p>
          <a:p>
            <a:pPr lvl="1"/>
            <a:r>
              <a:rPr lang="en-US" dirty="0"/>
              <a:t>Production tail end: 1.529 mm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MQXFA10 Coils Acceptance Review - 08 Sept 2021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/>
        </p:nvGraphicFramePr>
        <p:xfrm>
          <a:off x="616601" y="1691659"/>
          <a:ext cx="7919329" cy="228597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66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1992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Pressure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(MPa)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Angle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(°)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Width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Thickness 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Maximum  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0.425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18.182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1.537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Average  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0.403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18.152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1.530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Minimum  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0.374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18.146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1.525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Sigma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0.003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304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ln>
            <a:noFill/>
          </a:ln>
        </p:spPr>
        <p:txBody>
          <a:bodyPr/>
          <a:lstStyle/>
          <a:p>
            <a:r>
              <a:rPr lang="en-US"/>
              <a:t>HL-LHC AUP MQXFA10 Coils Acceptance Review - 08 Sept 2021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BFDCA1C4-9514-7B4F-976F-D92F7E296653}" type="slidenum">
              <a:rPr lang="fr-FR" smtClean="0"/>
              <a:pPr/>
              <a:t>48</a:t>
            </a:fld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21135" y="2142031"/>
            <a:ext cx="8101728" cy="2573937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491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ln>
            <a:noFill/>
          </a:ln>
        </p:spPr>
        <p:txBody>
          <a:bodyPr/>
          <a:lstStyle/>
          <a:p>
            <a:r>
              <a:rPr lang="en-US"/>
              <a:t>HL-LHC AUP MQXFA10 Coils Acceptance Review - 08 Sept 2021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BFDCA1C4-9514-7B4F-976F-D92F7E296653}" type="slidenum">
              <a:rPr lang="fr-FR" smtClean="0"/>
              <a:pPr/>
              <a:t>49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000000-0008-0000-0800-000003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21135" y="2142031"/>
            <a:ext cx="8101728" cy="2573937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410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Cable QC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/>
              <a:t>HL-LHC AUP MQXFA10 Coils Acceptance Review - 08 Sept 2021</a:t>
            </a:r>
            <a:endParaRPr lang="en-GB" dirty="0"/>
          </a:p>
        </p:txBody>
      </p:sp>
      <p:sp>
        <p:nvSpPr>
          <p:cNvPr id="54" name="Content Placeholder 53">
            <a:extLst>
              <a:ext uri="{FF2B5EF4-FFF2-40B4-BE49-F238E27FC236}">
                <a16:creationId xmlns:a16="http://schemas.microsoft.com/office/drawing/2014/main" id="{10CF08FF-20BF-4AF6-94D5-A23DE9186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633" y="1336419"/>
            <a:ext cx="8412388" cy="1674202"/>
          </a:xfrm>
        </p:spPr>
        <p:txBody>
          <a:bodyPr>
            <a:normAutofit/>
          </a:bodyPr>
          <a:lstStyle/>
          <a:p>
            <a:r>
              <a:rPr lang="en-US" dirty="0"/>
              <a:t>All cables passed the required quality control testing per US-</a:t>
            </a:r>
            <a:r>
              <a:rPr lang="en-US" dirty="0" err="1"/>
              <a:t>HiLumi</a:t>
            </a:r>
            <a:r>
              <a:rPr lang="en-US" dirty="0"/>
              <a:t>-Doc. 74</a:t>
            </a:r>
          </a:p>
          <a:p>
            <a:endParaRPr lang="en-US" sz="1700" dirty="0"/>
          </a:p>
          <a:p>
            <a:r>
              <a:rPr lang="en-US" dirty="0"/>
              <a:t>Six (6) DRs </a:t>
            </a:r>
            <a:r>
              <a:rPr lang="en-US" sz="2200" dirty="0"/>
              <a:t>reported</a:t>
            </a:r>
            <a:r>
              <a:rPr lang="en-US" dirty="0"/>
              <a:t> across the four (4) cables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664CAF-0C4E-433D-AA98-AB1B1F115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52" y="3231337"/>
            <a:ext cx="8874696" cy="229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981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ln>
            <a:noFill/>
          </a:ln>
        </p:spPr>
        <p:txBody>
          <a:bodyPr/>
          <a:lstStyle/>
          <a:p>
            <a:r>
              <a:rPr lang="en-US"/>
              <a:t>HL-LHC AUP MQXFA10 Coils Acceptance Review - 08 Sept 2021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BFDCA1C4-9514-7B4F-976F-D92F7E296653}" type="slidenum">
              <a:rPr lang="fr-FR" smtClean="0"/>
              <a:pPr/>
              <a:t>50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6FA569-7950-5E40-B076-F3919CA6B8DA}"/>
              </a:ext>
            </a:extLst>
          </p:cNvPr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000000-0008-0000-0800-000004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21135" y="2142031"/>
            <a:ext cx="8101728" cy="2573937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4733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P43OL1135 – Braiding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4906963"/>
          </a:xfrm>
        </p:spPr>
        <p:txBody>
          <a:bodyPr/>
          <a:lstStyle/>
          <a:p>
            <a:r>
              <a:rPr lang="en-US" dirty="0"/>
              <a:t>Fiberglass Lot #100858</a:t>
            </a:r>
          </a:p>
          <a:p>
            <a:r>
              <a:rPr lang="en-US" dirty="0"/>
              <a:t>P/I: 18.9</a:t>
            </a:r>
          </a:p>
          <a:p>
            <a:r>
              <a:rPr lang="en-US" dirty="0"/>
              <a:t>Spool tension: 10 lbs. (payoff); 20 lbs. (</a:t>
            </a:r>
            <a:r>
              <a:rPr lang="en-US" dirty="0" err="1"/>
              <a:t>takeup</a:t>
            </a:r>
            <a:r>
              <a:rPr lang="en-US" dirty="0"/>
              <a:t>)</a:t>
            </a:r>
          </a:p>
          <a:p>
            <a:r>
              <a:rPr lang="en-US" dirty="0"/>
              <a:t>Bobbin payoff tension: 0.125 lbs. (min), 0.250 lbs. (max)</a:t>
            </a:r>
          </a:p>
          <a:p>
            <a:r>
              <a:rPr lang="en-US" dirty="0"/>
              <a:t>NEWT 10-stack QC: </a:t>
            </a:r>
          </a:p>
          <a:p>
            <a:pPr lvl="1"/>
            <a:r>
              <a:rPr lang="en-US" dirty="0"/>
              <a:t>Cycle #1) 0.151 mm; #2) 0.149 mm; #3) 0.148 mm; </a:t>
            </a:r>
          </a:p>
          <a:p>
            <a:pPr lvl="1"/>
            <a:r>
              <a:rPr lang="en-US" dirty="0"/>
              <a:t>Mean 0.150 mm (</a:t>
            </a:r>
            <a:r>
              <a:rPr lang="en-US" i="1" dirty="0"/>
              <a:t>see DR #11920</a:t>
            </a:r>
            <a:r>
              <a:rPr lang="en-US" dirty="0"/>
              <a:t>)</a:t>
            </a:r>
          </a:p>
          <a:p>
            <a:r>
              <a:rPr lang="en-US" dirty="0"/>
              <a:t>LBNL 10-stack verification QC:</a:t>
            </a:r>
          </a:p>
          <a:p>
            <a:pPr lvl="1"/>
            <a:r>
              <a:rPr lang="en-US" dirty="0"/>
              <a:t>Cycle #1) 0.145 mm; #2) 0.142 mm; #3) 0.141 mm; </a:t>
            </a:r>
          </a:p>
          <a:p>
            <a:pPr lvl="1"/>
            <a:r>
              <a:rPr lang="en-US" dirty="0"/>
              <a:t>Mean 0.143 mm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51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MQXFA10 Coils Acceptance Review - 08 Sept 2021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</p:spTree>
    <p:extLst>
      <p:ext uri="{BB962C8B-B14F-4D97-AF65-F5344CB8AC3E}">
        <p14:creationId xmlns:p14="http://schemas.microsoft.com/office/powerpoint/2010/main" val="34860978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766A9-41EB-4279-B384-A96EF90A2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Discrepancy Report #11920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2628D-70C8-44B2-920D-4EB0D064B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Average insulation thickness measurement a fraction of a micron oversize</a:t>
            </a:r>
          </a:p>
          <a:p>
            <a:r>
              <a:rPr lang="en-US" dirty="0"/>
              <a:t>Attributed to measurement uncertainty; should </a:t>
            </a:r>
            <a:r>
              <a:rPr lang="en-US" i="1" dirty="0"/>
              <a:t>not</a:t>
            </a:r>
            <a:r>
              <a:rPr lang="en-US" dirty="0"/>
              <a:t> impact cable readiness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9554C7-24B3-4C0D-BD1A-0094B1896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C0490-19FE-4B75-AE61-E245EAB8A6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MQXFA10 Coils Acceptance Review - 08 Sept 2021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59F008-34FC-4C79-BED7-43B94D4ADA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6" t="17285" r="3074" b="45538"/>
          <a:stretch/>
        </p:blipFill>
        <p:spPr>
          <a:xfrm>
            <a:off x="274377" y="3063244"/>
            <a:ext cx="8595266" cy="22859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32274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P43OL1135 – Wire Parameters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MQXFA10 Coils Acceptance Review - 08 Sept 2021</a:t>
            </a:r>
            <a:endParaRPr lang="en-GB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</p:nvPr>
        </p:nvGraphicFramePr>
        <p:xfrm>
          <a:off x="612000" y="1143000"/>
          <a:ext cx="7919224" cy="413002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Properties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Inspected Average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Wire Diameter</a:t>
                      </a:r>
                      <a:endParaRPr lang="en-US" sz="2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0.850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± 0.001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mm (LBNL)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Cu</a:t>
                      </a:r>
                      <a:r>
                        <a:rPr lang="en-US" sz="2000" baseline="0" dirty="0"/>
                        <a:t> ratio </a:t>
                      </a:r>
                      <a:r>
                        <a:rPr lang="en-US" sz="2000" baseline="30000" dirty="0"/>
                        <a:t>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54.0%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Strand</a:t>
                      </a:r>
                      <a:r>
                        <a:rPr lang="en-US" sz="2000" baseline="0" dirty="0"/>
                        <a:t> twist pitch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18.7mm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RRR (RW)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376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RRR (15% rolled)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209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11465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15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379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126959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14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475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32387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13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583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716035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12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706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068847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98326" y="5440658"/>
            <a:ext cx="6099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a</a:t>
            </a:r>
            <a:r>
              <a:rPr lang="en-US" dirty="0"/>
              <a:t> First billet averaged, then weighted average according</a:t>
            </a:r>
            <a:br>
              <a:rPr lang="en-US" dirty="0"/>
            </a:br>
            <a:r>
              <a:rPr lang="en-US" dirty="0"/>
              <a:t>  to the spool distribution in the cable</a:t>
            </a:r>
          </a:p>
          <a:p>
            <a:r>
              <a:rPr lang="en-US" baseline="30000" dirty="0"/>
              <a:t>1</a:t>
            </a:r>
            <a:r>
              <a:rPr lang="en-US" dirty="0"/>
              <a:t> As-received, all LBNL respooling data; mean ± 1 sigma</a:t>
            </a:r>
            <a:endParaRPr lang="en-US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87557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P43OL1135 – Wire Parameters</a:t>
            </a:r>
            <a:br>
              <a:rPr lang="en-US" dirty="0"/>
            </a:br>
            <a:r>
              <a:rPr lang="en-US" dirty="0"/>
              <a:t>Supplier (S) and Verification (V) </a:t>
            </a:r>
            <a:r>
              <a:rPr lang="en-US" i="1" dirty="0"/>
              <a:t>I</a:t>
            </a:r>
            <a:r>
              <a:rPr lang="en-US" baseline="-25000" dirty="0"/>
              <a:t>C</a:t>
            </a:r>
            <a:r>
              <a:rPr lang="en-US" dirty="0"/>
              <a:t>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MQXFA10 Coils Acceptance Review - 08 Sept 2021</a:t>
            </a:r>
            <a:endParaRPr lang="en-GB" dirty="0"/>
          </a:p>
        </p:txBody>
      </p:sp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2D944D08-8280-2740-8B41-37A08F38D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06" y="1319807"/>
            <a:ext cx="8412388" cy="42183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8919" y="1365077"/>
            <a:ext cx="8386973" cy="4173115"/>
          </a:xfrm>
          <a:prstGeom prst="rect">
            <a:avLst/>
          </a:prstGeom>
          <a:ln w="76200">
            <a:noFill/>
          </a:ln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573355" y="4617707"/>
            <a:ext cx="1072597" cy="10210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689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67A74A1D-FAB8-9F4F-9552-4BE3B9DA9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06" y="1257661"/>
            <a:ext cx="8412388" cy="4342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P43OL1135 – Wire Parameters</a:t>
            </a:r>
            <a:br>
              <a:rPr lang="en-US" dirty="0"/>
            </a:br>
            <a:r>
              <a:rPr lang="en-US" dirty="0"/>
              <a:t>Supplier (S) and Verification (V) RRR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MQXFA10 Coils Acceptance Review - 08 Sept 2021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90338" y="1323894"/>
            <a:ext cx="8362511" cy="4237399"/>
          </a:xfrm>
          <a:prstGeom prst="rect">
            <a:avLst/>
          </a:prstGeom>
          <a:ln w="76200">
            <a:noFill/>
          </a:ln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612000" y="4617707"/>
            <a:ext cx="1033952" cy="9725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7100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P43OL1135 – Extracted Strand RRR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08076" y="1929821"/>
          <a:ext cx="8938724" cy="2998357"/>
        </p:xfrm>
        <a:graphic>
          <a:graphicData uri="http://schemas.openxmlformats.org/drawingml/2006/table">
            <a:tbl>
              <a:tblPr/>
              <a:tblGrid>
                <a:gridCol w="532047">
                  <a:extLst>
                    <a:ext uri="{9D8B030D-6E8A-4147-A177-3AD203B41FA5}">
                      <a16:colId xmlns:a16="http://schemas.microsoft.com/office/drawing/2014/main" val="3024304466"/>
                    </a:ext>
                  </a:extLst>
                </a:gridCol>
                <a:gridCol w="1463024">
                  <a:extLst>
                    <a:ext uri="{9D8B030D-6E8A-4147-A177-3AD203B41FA5}">
                      <a16:colId xmlns:a16="http://schemas.microsoft.com/office/drawing/2014/main" val="795652490"/>
                    </a:ext>
                  </a:extLst>
                </a:gridCol>
                <a:gridCol w="1310282">
                  <a:extLst>
                    <a:ext uri="{9D8B030D-6E8A-4147-A177-3AD203B41FA5}">
                      <a16:colId xmlns:a16="http://schemas.microsoft.com/office/drawing/2014/main" val="3241759764"/>
                    </a:ext>
                  </a:extLst>
                </a:gridCol>
                <a:gridCol w="1460503">
                  <a:extLst>
                    <a:ext uri="{9D8B030D-6E8A-4147-A177-3AD203B41FA5}">
                      <a16:colId xmlns:a16="http://schemas.microsoft.com/office/drawing/2014/main" val="2095150310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1442189264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2190991669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3742386658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78717919"/>
                    </a:ext>
                  </a:extLst>
                </a:gridCol>
              </a:tblGrid>
              <a:tr h="397052"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</a:rPr>
                        <a:t>Cable ID</a:t>
                      </a:r>
                      <a:endParaRPr lang="en-US" sz="1100" u="sng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r>
                        <a:rPr lang="en-US" sz="11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Units from </a:t>
                      </a:r>
                      <a:br>
                        <a:rPr lang="en-US" sz="11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Billet (spool)</a:t>
                      </a:r>
                      <a:endParaRPr lang="en-US" sz="11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</a:rPr>
                        <a:t>HT/sample ID</a:t>
                      </a:r>
                      <a:endParaRPr lang="en-US" sz="1100" u="sng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Major edge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Minor edge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Straight section 1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Straight section 2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883452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#1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P43OL1135AE05E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PO08S00452A01U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 (9)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LRLK200206ALC1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348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280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377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359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063659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#2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P43OL1135AE39E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PO08S00451A02U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 (8)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>
                          <a:solidFill>
                            <a:schemeClr val="tx1"/>
                          </a:solidFill>
                          <a:latin typeface="+mn-lt"/>
                        </a:rPr>
                        <a:t>LRLK200206ALC1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231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202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297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282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790094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#3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P43OL1135AE37E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PO08S00451A02U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(7)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>
                          <a:solidFill>
                            <a:schemeClr val="tx1"/>
                          </a:solidFill>
                          <a:latin typeface="+mn-lt"/>
                        </a:rPr>
                        <a:t>LRLK200206ALC1</a:t>
                      </a:r>
                      <a:endParaRPr lang="en-US" sz="11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324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204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343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316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453048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#4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P43OL1135AE12E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PO08S00450A01U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(5)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>
                          <a:solidFill>
                            <a:schemeClr val="tx1"/>
                          </a:solidFill>
                          <a:latin typeface="+mn-lt"/>
                        </a:rPr>
                        <a:t>LRLK200206ALC1</a:t>
                      </a:r>
                      <a:endParaRPr lang="en-US" sz="11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294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256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388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387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322897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#5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P43OL1135AE11E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PO08S00450A01U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 (5)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LRLK200206ALC1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297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289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353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n-lt"/>
                        </a:rPr>
                        <a:t>361</a:t>
                      </a:r>
                    </a:p>
                  </a:txBody>
                  <a:tcPr marL="59432" marR="59432" marT="29716" marB="2971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191751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MQXFA10 Coils Acceptance Review - 08 Sept 2021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16584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P43OL1143 – Cable Date, Lengths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Cable Manufacture Date</a:t>
            </a:r>
          </a:p>
          <a:p>
            <a:pPr lvl="1"/>
            <a:r>
              <a:rPr lang="en-US" dirty="0"/>
              <a:t>27 Jan 2020 (Production run)</a:t>
            </a:r>
          </a:p>
          <a:p>
            <a:endParaRPr lang="en-US" dirty="0"/>
          </a:p>
          <a:p>
            <a:r>
              <a:rPr lang="en-US" dirty="0"/>
              <a:t>Cable Length:</a:t>
            </a:r>
          </a:p>
          <a:p>
            <a:pPr lvl="1"/>
            <a:r>
              <a:rPr lang="en-US" dirty="0"/>
              <a:t>472 m (LBNL, fabricated, including LBNL samples)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043)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38958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P43OL1143 – Strand and SS Core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265207"/>
            <a:ext cx="7920000" cy="509114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Spools: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Core: </a:t>
            </a:r>
          </a:p>
          <a:p>
            <a:pPr lvl="1"/>
            <a:r>
              <a:rPr lang="en-US"/>
              <a:t>120L07A7322313</a:t>
            </a:r>
            <a:r>
              <a:rPr lang="en-US" dirty="0"/>
              <a:t>		</a:t>
            </a:r>
          </a:p>
          <a:p>
            <a:pPr lvl="2"/>
            <a:r>
              <a:rPr lang="en-US" dirty="0"/>
              <a:t>Heat: 844979.  Lot: 16-597</a:t>
            </a:r>
          </a:p>
          <a:p>
            <a:pPr lvl="2"/>
            <a:r>
              <a:rPr lang="en-US" dirty="0"/>
              <a:t>Material: 316L</a:t>
            </a:r>
          </a:p>
          <a:p>
            <a:pPr lvl="2"/>
            <a:r>
              <a:rPr lang="en-US" dirty="0"/>
              <a:t>Chemical Properties, </a:t>
            </a:r>
            <a:r>
              <a:rPr lang="en-US" dirty="0" err="1"/>
              <a:t>CoT</a:t>
            </a:r>
            <a:r>
              <a:rPr lang="en-US" dirty="0"/>
              <a:t>/CoC #172660-1: 0.14 </a:t>
            </a:r>
            <a:r>
              <a:rPr lang="en-US" dirty="0" err="1"/>
              <a:t>wt</a:t>
            </a:r>
            <a:r>
              <a:rPr lang="en-US" dirty="0"/>
              <a:t>% Co</a:t>
            </a:r>
          </a:p>
          <a:p>
            <a:pPr lvl="2"/>
            <a:r>
              <a:rPr lang="en-US" dirty="0"/>
              <a:t>Core width: 12.0 mm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043)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58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3657610" y="1143025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accent5"/>
                </a:solidFill>
              </a:rPr>
              <a:t>From 12 billets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89CFC7B-36CF-4F39-AF80-3C45A40933A3}"/>
              </a:ext>
            </a:extLst>
          </p:cNvPr>
          <p:cNvGraphicFramePr>
            <a:graphicFrameLocks noGrp="1"/>
          </p:cNvGraphicFramePr>
          <p:nvPr/>
        </p:nvGraphicFramePr>
        <p:xfrm>
          <a:off x="451923" y="1575866"/>
          <a:ext cx="841234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6048">
                  <a:extLst>
                    <a:ext uri="{9D8B030D-6E8A-4147-A177-3AD203B41FA5}">
                      <a16:colId xmlns:a16="http://schemas.microsoft.com/office/drawing/2014/main" val="2204494491"/>
                    </a:ext>
                  </a:extLst>
                </a:gridCol>
                <a:gridCol w="2560292">
                  <a:extLst>
                    <a:ext uri="{9D8B030D-6E8A-4147-A177-3AD203B41FA5}">
                      <a16:colId xmlns:a16="http://schemas.microsoft.com/office/drawing/2014/main" val="828268207"/>
                    </a:ext>
                  </a:extLst>
                </a:gridCol>
                <a:gridCol w="2926003">
                  <a:extLst>
                    <a:ext uri="{9D8B030D-6E8A-4147-A177-3AD203B41FA5}">
                      <a16:colId xmlns:a16="http://schemas.microsoft.com/office/drawing/2014/main" val="31314737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PO08S00354A04U x 5 ULs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PO08S00454A01U x 1 ULs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PO08S00460A01U x 2 ULs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53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PO08S00368A07U x 2 ULs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PO08S00454A05U x 1 ULs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PO08S00460A02U x 1 ULs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672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PO08S00377A02U x 1 ULs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PO08S00457A06U x 1 ULs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PO08S00460A03U x 3 ULs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5419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PO08S00378A01U x 2 ULs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PO08S00458A03U x 3 ULs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PO08S00461A01U x 4 ULs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937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PO08S00453A06U x 2 ULs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PO08S00459A01U x 2 ULs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PO08S00461A02U x 4 ULs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4026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PO08S00453A08U x 3 ULs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PO08S00460A07U x 2 ULs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PO08S00463A01U x 1 ULs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2807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5858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P43OL1143 Respooling Wire Diameter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043)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59</a:t>
            </a:fld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3BFEA-6E82-1644-9064-9C50878C4FEE}"/>
              </a:ext>
            </a:extLst>
          </p:cNvPr>
          <p:cNvSpPr txBox="1"/>
          <p:nvPr/>
        </p:nvSpPr>
        <p:spPr>
          <a:xfrm>
            <a:off x="3111927" y="5777301"/>
            <a:ext cx="219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Below LSL: 0.002%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Above USL: 0.012%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B016CB-C5C8-4CF3-ADD2-A1812A4C3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63" y="1057450"/>
            <a:ext cx="7773074" cy="47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07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</p:spPr>
        <p:txBody>
          <a:bodyPr anchor="ctr"/>
          <a:lstStyle/>
          <a:p>
            <a:pPr algn="ctr"/>
            <a:r>
              <a:rPr lang="en-US" sz="3600" dirty="0"/>
              <a:t>Cable DR Review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200415" y="6388100"/>
            <a:ext cx="4467489" cy="360000"/>
          </a:xfrm>
        </p:spPr>
        <p:txBody>
          <a:bodyPr/>
          <a:lstStyle/>
          <a:p>
            <a:r>
              <a:rPr lang="en-US"/>
              <a:t>HL-LHC AUP MQXFA10 Coils Acceptance Review - 08 Sept 2021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42856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P43OL1143 – Cable QC Data 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CME: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Residual Twist:  120°</a:t>
            </a:r>
          </a:p>
          <a:p>
            <a:r>
              <a:rPr lang="en-US" dirty="0"/>
              <a:t>10-stack:</a:t>
            </a:r>
          </a:p>
          <a:p>
            <a:pPr lvl="1"/>
            <a:r>
              <a:rPr lang="en-US" dirty="0"/>
              <a:t>Qualification: 1.529 mm</a:t>
            </a:r>
          </a:p>
          <a:p>
            <a:pPr lvl="1"/>
            <a:r>
              <a:rPr lang="en-US" dirty="0"/>
              <a:t>Production tail end: 1.525 mm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043)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/>
        </p:nvGraphicFramePr>
        <p:xfrm>
          <a:off x="616601" y="1691659"/>
          <a:ext cx="7919329" cy="228597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66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1992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Pressure </a:t>
                      </a:r>
                      <a:b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</a:br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(MPa)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Angle </a:t>
                      </a:r>
                      <a:b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</a:br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(°)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Width </a:t>
                      </a:r>
                      <a:b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</a:br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(mm)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Thickness (mm)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Maximum  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17.09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0.419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18.164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1.536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Average  </a:t>
                      </a:r>
                      <a:endParaRPr lang="en-US" sz="2000" b="1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17.01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0.381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18.146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1.528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Minimum  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16.97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0.333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18.135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1.523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Sigma</a:t>
                      </a:r>
                      <a:endParaRPr lang="en-US" sz="2000" b="0" i="0" u="none" strike="noStrike" dirty="0">
                        <a:solidFill>
                          <a:schemeClr val="accent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0.019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0.007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0.003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0922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ln>
            <a:noFill/>
          </a:ln>
        </p:spPr>
        <p:txBody>
          <a:bodyPr/>
          <a:lstStyle/>
          <a:p>
            <a:r>
              <a:rPr lang="en-US"/>
              <a:t>HL-LHC AUP HO:RQD Finish UL Cable Fab (AUP 043)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BFDCA1C4-9514-7B4F-976F-D92F7E296653}" type="slidenum">
              <a:rPr lang="fr-FR" smtClean="0"/>
              <a:pPr/>
              <a:t>61</a:t>
            </a:fld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548684" y="1096995"/>
            <a:ext cx="503214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P-95 (2019 12 02) &amp; P-96 (2019 12 02)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E8AE19-55A0-430B-8E99-AAA7797EC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6465"/>
            <a:ext cx="9144000" cy="290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274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043)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62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548684" y="1096995"/>
            <a:ext cx="5195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P-95 (2019 12 02) &amp; P-96 (2019 12 02)</a:t>
            </a:r>
          </a:p>
          <a:p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ABE4A5-5909-45F8-9AF3-132768468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6465"/>
            <a:ext cx="9144000" cy="290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852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043)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63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6FA569-7950-5E40-B076-F3919CA6B8DA}"/>
              </a:ext>
            </a:extLst>
          </p:cNvPr>
          <p:cNvSpPr txBox="1"/>
          <p:nvPr/>
        </p:nvSpPr>
        <p:spPr>
          <a:xfrm>
            <a:off x="548684" y="1096995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P-95 (2019 12 02) &amp; P-96 (2019 12 02)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B7DB0E-CA2E-4FFA-B2D4-E3EE5C7B2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6465"/>
            <a:ext cx="9144000" cy="290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84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P43OL1143 – Braiding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64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AUP HO:RQD Finish UL Cable Fab (AUP 043)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856996" y="5992071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Vector #464342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58C69EB-A175-4FF0-A659-8227A99E8877}"/>
              </a:ext>
            </a:extLst>
          </p:cNvPr>
          <p:cNvGraphicFramePr>
            <a:graphicFrameLocks noGrp="1"/>
          </p:cNvGraphicFramePr>
          <p:nvPr/>
        </p:nvGraphicFramePr>
        <p:xfrm>
          <a:off x="731562" y="3755104"/>
          <a:ext cx="7112476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697">
                  <a:extLst>
                    <a:ext uri="{9D8B030D-6E8A-4147-A177-3AD203B41FA5}">
                      <a16:colId xmlns:a16="http://schemas.microsoft.com/office/drawing/2014/main" val="2154202151"/>
                    </a:ext>
                  </a:extLst>
                </a:gridCol>
                <a:gridCol w="1371585">
                  <a:extLst>
                    <a:ext uri="{9D8B030D-6E8A-4147-A177-3AD203B41FA5}">
                      <a16:colId xmlns:a16="http://schemas.microsoft.com/office/drawing/2014/main" val="2728426315"/>
                    </a:ext>
                  </a:extLst>
                </a:gridCol>
                <a:gridCol w="1554463">
                  <a:extLst>
                    <a:ext uri="{9D8B030D-6E8A-4147-A177-3AD203B41FA5}">
                      <a16:colId xmlns:a16="http://schemas.microsoft.com/office/drawing/2014/main" val="3345086354"/>
                    </a:ext>
                  </a:extLst>
                </a:gridCol>
                <a:gridCol w="1280146">
                  <a:extLst>
                    <a:ext uri="{9D8B030D-6E8A-4147-A177-3AD203B41FA5}">
                      <a16:colId xmlns:a16="http://schemas.microsoft.com/office/drawing/2014/main" val="2380609815"/>
                    </a:ext>
                  </a:extLst>
                </a:gridCol>
                <a:gridCol w="1371585">
                  <a:extLst>
                    <a:ext uri="{9D8B030D-6E8A-4147-A177-3AD203B41FA5}">
                      <a16:colId xmlns:a16="http://schemas.microsoft.com/office/drawing/2014/main" val="3532370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Site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Cycle #1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Cycle #2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Cycle #3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Average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(mm)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73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NEWT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0.151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0.148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0.146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0.148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785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5"/>
                          </a:solidFill>
                          <a:latin typeface="+mn-lt"/>
                        </a:rPr>
                        <a:t>LBNL Verification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0.148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0.147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0.145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595959"/>
                          </a:solidFill>
                          <a:effectLst/>
                          <a:latin typeface="+mn-lt"/>
                        </a:rPr>
                        <a:t>0.147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18877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E67AC4F-AD71-4ADF-ADFE-9847D4A4093F}"/>
              </a:ext>
            </a:extLst>
          </p:cNvPr>
          <p:cNvSpPr txBox="1"/>
          <p:nvPr/>
        </p:nvSpPr>
        <p:spPr>
          <a:xfrm>
            <a:off x="536842" y="3373950"/>
            <a:ext cx="3769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</a:rPr>
              <a:t>Insulation Thickness (at 5 </a:t>
            </a:r>
            <a:r>
              <a:rPr lang="en-US" sz="2000" dirty="0" err="1">
                <a:solidFill>
                  <a:schemeClr val="accent5"/>
                </a:solidFill>
              </a:rPr>
              <a:t>Mpa</a:t>
            </a:r>
            <a:r>
              <a:rPr lang="en-US" sz="2000" dirty="0">
                <a:solidFill>
                  <a:schemeClr val="accent5"/>
                </a:solidFill>
              </a:rPr>
              <a:t>)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C408C923-883C-4FE3-8D4D-BD70F52E6265}"/>
              </a:ext>
            </a:extLst>
          </p:cNvPr>
          <p:cNvSpPr txBox="1">
            <a:spLocks/>
          </p:cNvSpPr>
          <p:nvPr/>
        </p:nvSpPr>
        <p:spPr>
          <a:xfrm>
            <a:off x="611999" y="1219201"/>
            <a:ext cx="8257633" cy="1844044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Fiberglass Lot: #11154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/>
              <a:t>P/I: 18.9 &amp; 18.0</a:t>
            </a:r>
          </a:p>
          <a:p>
            <a:r>
              <a:rPr lang="en-US" dirty="0"/>
              <a:t>Spool tension: 10 lbs. @ payoff.  20 lbs. @ </a:t>
            </a:r>
            <a:r>
              <a:rPr lang="en-US" dirty="0" err="1"/>
              <a:t>takeup</a:t>
            </a:r>
            <a:r>
              <a:rPr lang="en-US" dirty="0"/>
              <a:t> (12 </a:t>
            </a:r>
            <a:r>
              <a:rPr lang="en-US" dirty="0" err="1"/>
              <a:t>lbs</a:t>
            </a:r>
            <a:r>
              <a:rPr lang="en-US" dirty="0"/>
              <a:t> min)</a:t>
            </a:r>
          </a:p>
          <a:p>
            <a:r>
              <a:rPr lang="en-US" dirty="0"/>
              <a:t>Bobbin payoff tension: 0.125 lbs. ≤ T ≤ 0.250 lbs.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80928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P43OL1143 – Wire Parameters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043)</a:t>
            </a:r>
            <a:endParaRPr lang="en-GB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</p:nvPr>
        </p:nvGraphicFramePr>
        <p:xfrm>
          <a:off x="612000" y="1143000"/>
          <a:ext cx="7919224" cy="413002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Properties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Inspected Average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Wire Diameter</a:t>
                      </a:r>
                      <a:endParaRPr lang="en-US" sz="2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0.8507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± 0.001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mm (LBNL)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Cu</a:t>
                      </a:r>
                      <a:r>
                        <a:rPr lang="en-US" sz="2000" baseline="0" dirty="0"/>
                        <a:t> ratio </a:t>
                      </a:r>
                      <a:r>
                        <a:rPr lang="en-US" sz="2000" baseline="30000" dirty="0"/>
                        <a:t>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54.09%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Strand</a:t>
                      </a:r>
                      <a:r>
                        <a:rPr lang="en-US" sz="2000" baseline="0" dirty="0"/>
                        <a:t> twist pitch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18.7mm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RRR (RW)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339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RRR (15% rolled)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214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11465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15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384 A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126959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14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480 A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32387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13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588 A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716035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12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712 A (BOST)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068847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98326" y="5440658"/>
            <a:ext cx="6099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a</a:t>
            </a:r>
            <a:r>
              <a:rPr lang="en-US" dirty="0"/>
              <a:t> First billet averaged, then weighted average according</a:t>
            </a:r>
            <a:br>
              <a:rPr lang="en-US" dirty="0"/>
            </a:br>
            <a:r>
              <a:rPr lang="en-US" dirty="0"/>
              <a:t>  to the spool distribution in the cable</a:t>
            </a:r>
          </a:p>
          <a:p>
            <a:r>
              <a:rPr lang="en-US" baseline="30000" dirty="0"/>
              <a:t>1</a:t>
            </a:r>
            <a:r>
              <a:rPr lang="en-US" dirty="0"/>
              <a:t> As-received. LBNL respooling data. Mean ± 1 sigma</a:t>
            </a:r>
            <a:endParaRPr lang="en-US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95247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0CE719-81A0-413E-8983-BF7F3E973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99" y="1243394"/>
            <a:ext cx="8779001" cy="4371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P43OL1143 – Wire Parameters</a:t>
            </a:r>
            <a:br>
              <a:rPr lang="en-US" dirty="0"/>
            </a:br>
            <a:r>
              <a:rPr lang="en-US" dirty="0"/>
              <a:t>Supplier (S) and Verification (V) </a:t>
            </a:r>
            <a:r>
              <a:rPr lang="en-US" i="1" dirty="0"/>
              <a:t>I</a:t>
            </a:r>
            <a:r>
              <a:rPr lang="en-US" baseline="-25000" dirty="0"/>
              <a:t>C</a:t>
            </a:r>
            <a:r>
              <a:rPr lang="en-US" dirty="0"/>
              <a:t>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043)</a:t>
            </a:r>
            <a:endParaRPr lang="en-GB" dirty="0"/>
          </a:p>
        </p:txBody>
      </p:sp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2D944D08-8280-2740-8B41-37A08F38D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06" y="1319807"/>
            <a:ext cx="8412388" cy="42183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4367" y="5577939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5C72813-4123-473E-916A-1D0BB9DF8169}"/>
              </a:ext>
            </a:extLst>
          </p:cNvPr>
          <p:cNvCxnSpPr>
            <a:cxnSpLocks/>
          </p:cNvCxnSpPr>
          <p:nvPr/>
        </p:nvCxnSpPr>
        <p:spPr>
          <a:xfrm flipV="1">
            <a:off x="731562" y="4653176"/>
            <a:ext cx="731512" cy="972514"/>
          </a:xfrm>
          <a:prstGeom prst="straightConnector1">
            <a:avLst/>
          </a:prstGeom>
          <a:ln>
            <a:solidFill>
              <a:schemeClr val="bg2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5684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8E317B-45EE-4D6C-BE7A-6321B55FF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06" y="1243394"/>
            <a:ext cx="8626588" cy="4371211"/>
          </a:xfrm>
          <a:prstGeom prst="rect">
            <a:avLst/>
          </a:prstGeom>
        </p:spPr>
      </p:pic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67A74A1D-FAB8-9F4F-9552-4BE3B9DA9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06" y="1257661"/>
            <a:ext cx="8412388" cy="4342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P43OL1143 – Wire Parameters</a:t>
            </a:r>
            <a:br>
              <a:rPr lang="en-US" dirty="0"/>
            </a:br>
            <a:r>
              <a:rPr lang="en-US" dirty="0"/>
              <a:t>Supplier (S) and Verification (V) RRR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043)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365806" y="4740674"/>
            <a:ext cx="1033952" cy="972513"/>
          </a:xfrm>
          <a:prstGeom prst="straightConnector1">
            <a:avLst/>
          </a:prstGeom>
          <a:ln>
            <a:solidFill>
              <a:schemeClr val="bg2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5277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P43OL1143 – Extracted Strand RRR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08076" y="1929821"/>
          <a:ext cx="8938724" cy="2998357"/>
        </p:xfrm>
        <a:graphic>
          <a:graphicData uri="http://schemas.openxmlformats.org/drawingml/2006/table">
            <a:tbl>
              <a:tblPr/>
              <a:tblGrid>
                <a:gridCol w="532047">
                  <a:extLst>
                    <a:ext uri="{9D8B030D-6E8A-4147-A177-3AD203B41FA5}">
                      <a16:colId xmlns:a16="http://schemas.microsoft.com/office/drawing/2014/main" val="3024304466"/>
                    </a:ext>
                  </a:extLst>
                </a:gridCol>
                <a:gridCol w="1463024">
                  <a:extLst>
                    <a:ext uri="{9D8B030D-6E8A-4147-A177-3AD203B41FA5}">
                      <a16:colId xmlns:a16="http://schemas.microsoft.com/office/drawing/2014/main" val="795652490"/>
                    </a:ext>
                  </a:extLst>
                </a:gridCol>
                <a:gridCol w="1310282">
                  <a:extLst>
                    <a:ext uri="{9D8B030D-6E8A-4147-A177-3AD203B41FA5}">
                      <a16:colId xmlns:a16="http://schemas.microsoft.com/office/drawing/2014/main" val="3241759764"/>
                    </a:ext>
                  </a:extLst>
                </a:gridCol>
                <a:gridCol w="1460503">
                  <a:extLst>
                    <a:ext uri="{9D8B030D-6E8A-4147-A177-3AD203B41FA5}">
                      <a16:colId xmlns:a16="http://schemas.microsoft.com/office/drawing/2014/main" val="2095150310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1442189264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2190991669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3742386658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78717919"/>
                    </a:ext>
                  </a:extLst>
                </a:gridCol>
              </a:tblGrid>
              <a:tr h="397052"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</a:rPr>
                        <a:t>Cable ID</a:t>
                      </a:r>
                      <a:endParaRPr lang="en-US" sz="1100" u="sng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r>
                        <a:rPr lang="en-US" sz="11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Units from </a:t>
                      </a:r>
                      <a:br>
                        <a:rPr lang="en-US" sz="11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Billet (spool)</a:t>
                      </a:r>
                      <a:endParaRPr lang="en-US" sz="11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</a:rPr>
                        <a:t>HT/sample ID</a:t>
                      </a:r>
                      <a:endParaRPr lang="en-US" sz="1100" u="sng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Major edge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Minor edge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Straight section 1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Straight section 2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883452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#1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PO08S00461A01U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P43OL1143AE53E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(4)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LRLK200609ALC3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063659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#2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PO08S00354A04U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P43OL1143AE05E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(5)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LRLK200609ALC3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790094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#3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PO08S00460A03U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P43OL1143AE09E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(3)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LRLK200609ALC3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453048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#4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PO08S00461A02U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P43OL1143AE13E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(4)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LRLK200609ALC3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322897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#5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PO08S00458A03U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P43OL1143AE36E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(3)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LRLK200609ALC3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191751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043)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286796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320074"/>
            <a:ext cx="7920000" cy="579926"/>
          </a:xfrm>
        </p:spPr>
        <p:txBody>
          <a:bodyPr/>
          <a:lstStyle/>
          <a:p>
            <a:r>
              <a:rPr lang="en-US" dirty="0"/>
              <a:t>P43OL1143 – </a:t>
            </a:r>
            <a:r>
              <a:rPr lang="en-US" dirty="0" err="1"/>
              <a:t>I</a:t>
            </a:r>
            <a:r>
              <a:rPr lang="en-US" baseline="-25000" dirty="0" err="1"/>
              <a:t>c</a:t>
            </a:r>
            <a:r>
              <a:rPr lang="en-US" dirty="0"/>
              <a:t>, Qual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043)</a:t>
            </a:r>
            <a:endParaRPr lang="en-GB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B95E0D5-C725-4FAA-A2E8-B7C375663263}"/>
              </a:ext>
            </a:extLst>
          </p:cNvPr>
          <p:cNvGraphicFramePr>
            <a:graphicFrameLocks noGrp="1"/>
          </p:cNvGraphicFramePr>
          <p:nvPr/>
        </p:nvGraphicFramePr>
        <p:xfrm>
          <a:off x="1417354" y="1819910"/>
          <a:ext cx="6309291" cy="3218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097">
                  <a:extLst>
                    <a:ext uri="{9D8B030D-6E8A-4147-A177-3AD203B41FA5}">
                      <a16:colId xmlns:a16="http://schemas.microsoft.com/office/drawing/2014/main" val="2154202151"/>
                    </a:ext>
                  </a:extLst>
                </a:gridCol>
                <a:gridCol w="1097268">
                  <a:extLst>
                    <a:ext uri="{9D8B030D-6E8A-4147-A177-3AD203B41FA5}">
                      <a16:colId xmlns:a16="http://schemas.microsoft.com/office/drawing/2014/main" val="2728426315"/>
                    </a:ext>
                  </a:extLst>
                </a:gridCol>
                <a:gridCol w="1005829">
                  <a:extLst>
                    <a:ext uri="{9D8B030D-6E8A-4147-A177-3AD203B41FA5}">
                      <a16:colId xmlns:a16="http://schemas.microsoft.com/office/drawing/2014/main" val="3345086354"/>
                    </a:ext>
                  </a:extLst>
                </a:gridCol>
                <a:gridCol w="1005829">
                  <a:extLst>
                    <a:ext uri="{9D8B030D-6E8A-4147-A177-3AD203B41FA5}">
                      <a16:colId xmlns:a16="http://schemas.microsoft.com/office/drawing/2014/main" val="2380609815"/>
                    </a:ext>
                  </a:extLst>
                </a:gridCol>
                <a:gridCol w="1097268">
                  <a:extLst>
                    <a:ext uri="{9D8B030D-6E8A-4147-A177-3AD203B41FA5}">
                      <a16:colId xmlns:a16="http://schemas.microsoft.com/office/drawing/2014/main" val="353237072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Wire/ </a:t>
                      </a:r>
                      <a:b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Cable Strand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2000" b="0" i="0" u="none" strike="noStrike" baseline="-25000" dirty="0" err="1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(A) at Field (T)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735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12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41711"/>
                  </a:ext>
                </a:extLst>
              </a:tr>
              <a:tr h="3187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PO08S00354A04U P43OL1143AE05E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785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PO08S00354A04U P43OL1143AE06E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188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PO08S00461A02U P43OL1143AE15E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8145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PO08S00461A02U P43OL1143AE17E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8729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651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FDCEE-0A86-44CB-AE50-09C4DB2D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260764"/>
            <a:ext cx="7920000" cy="720000"/>
          </a:xfrm>
        </p:spPr>
        <p:txBody>
          <a:bodyPr/>
          <a:lstStyle/>
          <a:p>
            <a:r>
              <a:rPr lang="en-US" sz="2800" dirty="0"/>
              <a:t>QXFA-131 / </a:t>
            </a:r>
            <a:r>
              <a:rPr lang="en-US" dirty="0"/>
              <a:t>P43OL1141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0DF2F-381B-4EB0-8A85-D2D541D47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597" y="1702885"/>
            <a:ext cx="7920000" cy="720000"/>
          </a:xfrm>
        </p:spPr>
        <p:txBody>
          <a:bodyPr>
            <a:normAutofit/>
          </a:bodyPr>
          <a:lstStyle/>
          <a:p>
            <a:r>
              <a:rPr lang="en-US" sz="2400" dirty="0"/>
              <a:t>No Discrepancy Reports for Cable P43OL1141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146EB-A77C-430C-A2E3-B21B1DDE7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74E44-4163-4F95-B746-7380E4861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MQXFA10 Coils Acceptance Review - 08 Sept 2021</a:t>
            </a:r>
            <a:endParaRPr lang="en-GB" dirty="0"/>
          </a:p>
        </p:txBody>
      </p:sp>
      <p:pic>
        <p:nvPicPr>
          <p:cNvPr id="7" name="Graphic 6" descr="Thumbs up sign with solid fill">
            <a:extLst>
              <a:ext uri="{FF2B5EF4-FFF2-40B4-BE49-F238E27FC236}">
                <a16:creationId xmlns:a16="http://schemas.microsoft.com/office/drawing/2014/main" id="{75ADB174-03B4-4B39-9DC6-CAD6D7F7D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0" y="1620982"/>
            <a:ext cx="477982" cy="47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78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11512"/>
            <a:ext cx="7920000" cy="488487"/>
          </a:xfrm>
        </p:spPr>
        <p:txBody>
          <a:bodyPr/>
          <a:lstStyle/>
          <a:p>
            <a:r>
              <a:rPr lang="en-US" dirty="0"/>
              <a:t>P43OL1143 – SSL, Qualification </a:t>
            </a:r>
            <a:r>
              <a:rPr lang="en-US" dirty="0" err="1"/>
              <a:t>I</a:t>
            </a:r>
            <a:r>
              <a:rPr lang="en-US" baseline="-25000" dirty="0" err="1"/>
              <a:t>c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HO:RQD Finish UL Cable Fab (AUP 043)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191453-80D6-4B51-8976-F5389CA6B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94" y="1051586"/>
            <a:ext cx="8548156" cy="512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63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FDCEE-0A86-44CB-AE50-09C4DB2D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239334"/>
            <a:ext cx="7920000" cy="720000"/>
          </a:xfrm>
        </p:spPr>
        <p:txBody>
          <a:bodyPr/>
          <a:lstStyle/>
          <a:p>
            <a:r>
              <a:rPr lang="en-US" sz="2800" dirty="0"/>
              <a:t>QXFA-132 / </a:t>
            </a:r>
            <a:r>
              <a:rPr lang="en-US" dirty="0"/>
              <a:t>P43OL1146 </a:t>
            </a:r>
            <a:br>
              <a:rPr lang="en-US" dirty="0"/>
            </a:br>
            <a:r>
              <a:rPr lang="en-US" dirty="0"/>
              <a:t>Discrepancy Report #12104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0DF2F-381B-4EB0-8A85-D2D541D47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597" y="1263992"/>
            <a:ext cx="8156548" cy="186035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Issue: </a:t>
            </a:r>
            <a:r>
              <a:rPr lang="en-US" sz="2000" dirty="0"/>
              <a:t>One CME mid-thickness data point below spec by 0.2 µm at 81</a:t>
            </a:r>
            <a:r>
              <a:rPr lang="en-US" sz="2000" baseline="30000" dirty="0"/>
              <a:t>st</a:t>
            </a:r>
            <a:r>
              <a:rPr lang="en-US" sz="2000" dirty="0"/>
              <a:t> meter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Cause: </a:t>
            </a:r>
            <a:r>
              <a:rPr lang="en-US" sz="2000" dirty="0"/>
              <a:t>Late thickness adjustment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Acceptance Justification: </a:t>
            </a:r>
            <a:r>
              <a:rPr lang="en-US" sz="2000" dirty="0"/>
              <a:t>Single point, only out by small amount and not expected to impact cable viability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146EB-A77C-430C-A2E3-B21B1DDE7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74E44-4163-4F95-B746-7380E4861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MQXFA10 Coils Acceptance Review - 08 Sept 2021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E1E07-5A9B-4E0A-9787-1150FA2E3B36}"/>
              </a:ext>
            </a:extLst>
          </p:cNvPr>
          <p:cNvSpPr txBox="1"/>
          <p:nvPr/>
        </p:nvSpPr>
        <p:spPr>
          <a:xfrm>
            <a:off x="7104977" y="660590"/>
            <a:ext cx="750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(1 of 3)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153989-51FB-4948-9769-6D7F9F4F57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82" r="17602" b="3992"/>
          <a:stretch/>
        </p:blipFill>
        <p:spPr>
          <a:xfrm>
            <a:off x="612000" y="3429000"/>
            <a:ext cx="7534472" cy="272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15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FDCEE-0A86-44CB-AE50-09C4DB2D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91112"/>
            <a:ext cx="7920000" cy="720000"/>
          </a:xfrm>
        </p:spPr>
        <p:txBody>
          <a:bodyPr/>
          <a:lstStyle/>
          <a:p>
            <a:r>
              <a:rPr lang="en-US" sz="2800" dirty="0"/>
              <a:t>QXFA-132 / </a:t>
            </a:r>
            <a:r>
              <a:rPr lang="en-US" dirty="0"/>
              <a:t>P43OL1146 </a:t>
            </a:r>
            <a:br>
              <a:rPr lang="en-US" dirty="0"/>
            </a:br>
            <a:r>
              <a:rPr lang="en-US" dirty="0"/>
              <a:t>Discrepancy Report #12232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0DF2F-381B-4EB0-8A85-D2D541D47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596" y="1142999"/>
            <a:ext cx="7997221" cy="5243875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Issue 1</a:t>
            </a:r>
            <a:r>
              <a:rPr lang="en-US" sz="2000" dirty="0"/>
              <a:t>: TCs outside of calibration window 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Issue 2:</a:t>
            </a:r>
            <a:r>
              <a:rPr lang="en-US" sz="2000" dirty="0"/>
              <a:t> TC values along the sample length during the heat treatment plateaus varied by more than 2 °C.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fr-FR" sz="1600" dirty="0"/>
              <a:t>210C Plateau: Range = 3.1 °C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fr-FR" sz="1600" dirty="0"/>
              <a:t>400C Plateau: Range = 4.1 °C</a:t>
            </a:r>
          </a:p>
          <a:p>
            <a:pPr marL="914400" indent="0">
              <a:spcBef>
                <a:spcPts val="0"/>
              </a:spcBef>
              <a:buNone/>
            </a:pPr>
            <a:r>
              <a:rPr lang="fr-FR" sz="1600" dirty="0"/>
              <a:t>665C Plateau: Range = 6.4 °C</a:t>
            </a:r>
            <a:endParaRPr lang="en-US" sz="1600" dirty="0"/>
          </a:p>
          <a:p>
            <a:endParaRPr lang="en-US" sz="800" dirty="0"/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Cause 1:</a:t>
            </a:r>
            <a:r>
              <a:rPr lang="en-US" sz="2000" dirty="0"/>
              <a:t> Unable to calibrate TC probes in RRR furnace as built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Now fixed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Cause 2: </a:t>
            </a:r>
            <a:r>
              <a:rPr lang="en-US" sz="2000" dirty="0"/>
              <a:t>TC drift coupled with the inability to calibrate.</a:t>
            </a:r>
          </a:p>
          <a:p>
            <a:endParaRPr lang="en-US" sz="800" dirty="0"/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Acceptance Justification:</a:t>
            </a:r>
          </a:p>
          <a:p>
            <a:pPr lvl="1"/>
            <a:r>
              <a:rPr lang="en-US" sz="2000" dirty="0"/>
              <a:t>Quartz-encapsulated witness wire RRR was within normal range</a:t>
            </a:r>
          </a:p>
          <a:p>
            <a:pPr lvl="2">
              <a:spcBef>
                <a:spcPts val="300"/>
              </a:spcBef>
            </a:pPr>
            <a:r>
              <a:rPr lang="en-US" sz="1800" dirty="0"/>
              <a:t>Temperatures were within historical norms</a:t>
            </a:r>
          </a:p>
          <a:p>
            <a:pPr lvl="1"/>
            <a:r>
              <a:rPr lang="en-US" sz="2000" dirty="0"/>
              <a:t>Average temperatures were on target</a:t>
            </a:r>
          </a:p>
          <a:p>
            <a:pPr marL="914400" lvl="1" indent="0">
              <a:spcBef>
                <a:spcPts val="0"/>
              </a:spcBef>
              <a:buNone/>
            </a:pPr>
            <a:r>
              <a:rPr lang="fr-FR" sz="1600" dirty="0"/>
              <a:t>210C Plateau: </a:t>
            </a:r>
            <a:r>
              <a:rPr lang="fr-FR" sz="1600" dirty="0" err="1"/>
              <a:t>Average</a:t>
            </a:r>
            <a:r>
              <a:rPr lang="fr-FR" sz="1600" dirty="0"/>
              <a:t> = 209.4 °C</a:t>
            </a:r>
          </a:p>
          <a:p>
            <a:pPr marL="914400" lvl="1" indent="0">
              <a:spcBef>
                <a:spcPts val="0"/>
              </a:spcBef>
              <a:buNone/>
            </a:pPr>
            <a:r>
              <a:rPr lang="fr-FR" sz="1600" dirty="0"/>
              <a:t>400C Plateau: </a:t>
            </a:r>
            <a:r>
              <a:rPr lang="fr-FR" sz="1600" dirty="0" err="1"/>
              <a:t>Average</a:t>
            </a:r>
            <a:r>
              <a:rPr lang="fr-FR" sz="1600" dirty="0"/>
              <a:t> = 398.9 °C</a:t>
            </a:r>
          </a:p>
          <a:p>
            <a:pPr marL="914400" lvl="1" indent="0">
              <a:spcBef>
                <a:spcPts val="0"/>
              </a:spcBef>
              <a:buNone/>
            </a:pPr>
            <a:r>
              <a:rPr lang="fr-FR" sz="1600" dirty="0"/>
              <a:t>665C Plateau: </a:t>
            </a:r>
            <a:r>
              <a:rPr lang="fr-FR" sz="1600" dirty="0" err="1"/>
              <a:t>Average</a:t>
            </a:r>
            <a:r>
              <a:rPr lang="fr-FR" sz="1600" dirty="0"/>
              <a:t> = 665.3 °C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146EB-A77C-430C-A2E3-B21B1DDE7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74E44-4163-4F95-B746-7380E4861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MQXFA10 Coils Acceptance Review - 08 Sept 2021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E1E07-5A9B-4E0A-9787-1150FA2E3B36}"/>
              </a:ext>
            </a:extLst>
          </p:cNvPr>
          <p:cNvSpPr txBox="1"/>
          <p:nvPr/>
        </p:nvSpPr>
        <p:spPr>
          <a:xfrm>
            <a:off x="7353666" y="614184"/>
            <a:ext cx="750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(2 of 3)</a:t>
            </a:r>
          </a:p>
        </p:txBody>
      </p:sp>
    </p:spTree>
    <p:extLst>
      <p:ext uri="{BB962C8B-B14F-4D97-AF65-F5344CB8AC3E}">
        <p14:creationId xmlns:p14="http://schemas.microsoft.com/office/powerpoint/2010/main" val="11233089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8EF391-2BAD-45F4-B22E-736040720C99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8946e33d-fd2f-4ae4-8ee9-d90c129cdf9e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44221</TotalTime>
  <Words>4391</Words>
  <Application>Microsoft Office PowerPoint</Application>
  <PresentationFormat>On-screen Show (4:3)</PresentationFormat>
  <Paragraphs>1005</Paragraphs>
  <Slides>70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5" baseType="lpstr">
      <vt:lpstr>Arial</vt:lpstr>
      <vt:lpstr>Calibri</vt:lpstr>
      <vt:lpstr>Times New Roman</vt:lpstr>
      <vt:lpstr>Wingdings</vt:lpstr>
      <vt:lpstr>Thème Office</vt:lpstr>
      <vt:lpstr>Magnets 302.2.02 and 03 –  Strand Procurement and Testing Cable Fabrication </vt:lpstr>
      <vt:lpstr>Outline</vt:lpstr>
      <vt:lpstr>Cable &amp; Coil Overview</vt:lpstr>
      <vt:lpstr>Strand Summary</vt:lpstr>
      <vt:lpstr>Cable QC Summary</vt:lpstr>
      <vt:lpstr>Cable DR Review</vt:lpstr>
      <vt:lpstr>QXFA-131 / P43OL1141</vt:lpstr>
      <vt:lpstr>QXFA-132 / P43OL1146  Discrepancy Report #12104</vt:lpstr>
      <vt:lpstr>QXFA-132 / P43OL1146  Discrepancy Report #12232</vt:lpstr>
      <vt:lpstr>QXFA-132 / P43OL1146  Discrepancy Report #12158</vt:lpstr>
      <vt:lpstr>QXFA-220 / P43OL1135 Discrepancy Report #11915</vt:lpstr>
      <vt:lpstr>QXFA-220 / P43OL1135 Discrepancy Report #11920</vt:lpstr>
      <vt:lpstr>QXFA-221 / P43OL1143  Discrepancy Report #12038</vt:lpstr>
      <vt:lpstr>END      [Back-Up Slides Below]</vt:lpstr>
      <vt:lpstr>Present strand production data</vt:lpstr>
      <vt:lpstr>Present strand production data</vt:lpstr>
      <vt:lpstr>Present strand production data</vt:lpstr>
      <vt:lpstr>P43OL1141 – Cable Date, Lengths</vt:lpstr>
      <vt:lpstr>P43OL1141 – Strand and SS Core ID</vt:lpstr>
      <vt:lpstr>P43OL1141 Respooling Wire Diameter</vt:lpstr>
      <vt:lpstr>P43OL1141 – Cable QC Data Summary</vt:lpstr>
      <vt:lpstr>PowerPoint Presentation</vt:lpstr>
      <vt:lpstr>PowerPoint Presentation</vt:lpstr>
      <vt:lpstr>PowerPoint Presentation</vt:lpstr>
      <vt:lpstr>P43OL1141 – Braiding</vt:lpstr>
      <vt:lpstr>P43OL1141 – Wire Parameters</vt:lpstr>
      <vt:lpstr>P43OL1141 – Wire Parameters Supplier (S) and Verification (V) IC Data</vt:lpstr>
      <vt:lpstr>P43OL1141 – Wire Parameters Supplier (S) and Verification (V) RRR Data</vt:lpstr>
      <vt:lpstr>P43OL1141 – Extracted Strand RRR</vt:lpstr>
      <vt:lpstr>P43OL1146 – Cable Date, Lengths</vt:lpstr>
      <vt:lpstr>P43OL1146 – Strand and SS Core ID</vt:lpstr>
      <vt:lpstr>P43OL1146 Respooling Wire Diameter</vt:lpstr>
      <vt:lpstr>P43OL1146 – Cable QC Data Summary</vt:lpstr>
      <vt:lpstr>PowerPoint Presentation</vt:lpstr>
      <vt:lpstr>PowerPoint Presentation</vt:lpstr>
      <vt:lpstr>PowerPoint Presentation</vt:lpstr>
      <vt:lpstr>P43OL1146 – Braiding</vt:lpstr>
      <vt:lpstr>P43OL1146 – Wire Parameters</vt:lpstr>
      <vt:lpstr>P43OL1146 – Wire Parameters Supplier (S) and Verification (V) IC Data</vt:lpstr>
      <vt:lpstr>P43OL1146 – Wire Parameters Supplier (S) and Verification (V) RRR Data</vt:lpstr>
      <vt:lpstr>P43OL146 – Extracted Strand RRR</vt:lpstr>
      <vt:lpstr>P43OL1146 – Ic, Qual Samples</vt:lpstr>
      <vt:lpstr>P43OL1146 – SSL Plot, Qual Samples</vt:lpstr>
      <vt:lpstr>P43OL1135 – Cable Date, Lengths</vt:lpstr>
      <vt:lpstr>P43OL1135 – Strand and SS Core ID</vt:lpstr>
      <vt:lpstr>P43OL1135 Respooling Wire Diameter</vt:lpstr>
      <vt:lpstr>P43OL1135 – Cable QC Data Summary</vt:lpstr>
      <vt:lpstr>PowerPoint Presentation</vt:lpstr>
      <vt:lpstr>PowerPoint Presentation</vt:lpstr>
      <vt:lpstr>PowerPoint Presentation</vt:lpstr>
      <vt:lpstr>P43OL1135 – Braiding</vt:lpstr>
      <vt:lpstr>Discrepancy Report #11920</vt:lpstr>
      <vt:lpstr>P43OL1135 – Wire Parameters</vt:lpstr>
      <vt:lpstr>P43OL1135 – Wire Parameters Supplier (S) and Verification (V) IC Data</vt:lpstr>
      <vt:lpstr>P43OL1135 – Wire Parameters Supplier (S) and Verification (V) RRR Data</vt:lpstr>
      <vt:lpstr>P43OL1135 – Extracted Strand RRR</vt:lpstr>
      <vt:lpstr>P43OL1143 – Cable Date, Lengths</vt:lpstr>
      <vt:lpstr>P43OL1143 – Strand and SS Core ID</vt:lpstr>
      <vt:lpstr>P43OL1143 Respooling Wire Diameter</vt:lpstr>
      <vt:lpstr>P43OL1143 – Cable QC Data Summary</vt:lpstr>
      <vt:lpstr>PowerPoint Presentation</vt:lpstr>
      <vt:lpstr>PowerPoint Presentation</vt:lpstr>
      <vt:lpstr>PowerPoint Presentation</vt:lpstr>
      <vt:lpstr>P43OL1143 – Braiding</vt:lpstr>
      <vt:lpstr>P43OL1143 – Wire Parameters</vt:lpstr>
      <vt:lpstr>P43OL1143 – Wire Parameters Supplier (S) and Verification (V) IC Data</vt:lpstr>
      <vt:lpstr>P43OL1143 – Wire Parameters Supplier (S) and Verification (V) RRR Data</vt:lpstr>
      <vt:lpstr>P43OL1143 – Extracted Strand RRR</vt:lpstr>
      <vt:lpstr>P43OL1143 – Ic, Qual Samples</vt:lpstr>
      <vt:lpstr>P43OL1143 – SSL, Qualification Ic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Michael  Naus</cp:lastModifiedBy>
  <cp:revision>1287</cp:revision>
  <cp:lastPrinted>2019-03-08T19:01:54Z</cp:lastPrinted>
  <dcterms:created xsi:type="dcterms:W3CDTF">2016-03-23T12:58:39Z</dcterms:created>
  <dcterms:modified xsi:type="dcterms:W3CDTF">2022-02-11T00:33:17Z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