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2" descr="HeaderFooter_0060314.png"/>
          <p:cNvPicPr/>
          <p:nvPr/>
        </p:nvPicPr>
        <p:blipFill>
          <a:blip r:embed="rId2"/>
          <a:stretch/>
        </p:blipFill>
        <p:spPr>
          <a:xfrm>
            <a:off x="0" y="0"/>
            <a:ext cx="9136440" cy="6850440"/>
          </a:xfrm>
          <a:prstGeom prst="rect">
            <a:avLst/>
          </a:prstGeom>
          <a:ln w="0">
            <a:noFill/>
          </a:ln>
        </p:spPr>
      </p:pic>
      <p:pic>
        <p:nvPicPr>
          <p:cNvPr id="1" name="Picture 5" descr="TitleSlide_060514.png"/>
          <p:cNvPicPr/>
          <p:nvPr/>
        </p:nvPicPr>
        <p:blipFill>
          <a:blip r:embed="rId3"/>
          <a:stretch/>
        </p:blipFill>
        <p:spPr>
          <a:xfrm>
            <a:off x="0" y="0"/>
            <a:ext cx="9136440" cy="6850440"/>
          </a:xfrm>
          <a:prstGeom prst="rect">
            <a:avLst/>
          </a:prstGeom>
          <a:ln w="0">
            <a:noFill/>
          </a:ln>
        </p:spPr>
      </p:pic>
      <p:pic>
        <p:nvPicPr>
          <p:cNvPr id="2" name="Picture 6" descr="FermiLogo_RGB_NALBlue.png"/>
          <p:cNvPicPr/>
          <p:nvPr/>
        </p:nvPicPr>
        <p:blipFill>
          <a:blip r:embed="rId4"/>
          <a:stretch/>
        </p:blipFill>
        <p:spPr>
          <a:xfrm>
            <a:off x="793800" y="1149480"/>
            <a:ext cx="3259440" cy="582840"/>
          </a:xfrm>
          <a:prstGeom prst="rect">
            <a:avLst/>
          </a:prstGeom>
          <a:ln w="0"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l</a:t>
            </a:r>
            <a:r>
              <a:rPr b="0" lang="en-US" sz="4400" spc="-1" strike="noStrike">
                <a:latin typeface="Arial"/>
              </a:rPr>
              <a:t>i</a:t>
            </a:r>
            <a:r>
              <a:rPr b="0" lang="en-US" sz="4400" spc="-1" strike="noStrike">
                <a:latin typeface="Arial"/>
              </a:rPr>
              <a:t>c</a:t>
            </a:r>
            <a:r>
              <a:rPr b="0" lang="en-US" sz="4400" spc="-1" strike="noStrike">
                <a:latin typeface="Arial"/>
              </a:rPr>
              <a:t>k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d</a:t>
            </a:r>
            <a:r>
              <a:rPr b="0" lang="en-US" sz="4400" spc="-1" strike="noStrike">
                <a:latin typeface="Arial"/>
              </a:rPr>
              <a:t>i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h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i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l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e</a:t>
            </a:r>
            <a:r>
              <a:rPr b="0" lang="en-US" sz="4400" spc="-1" strike="noStrike">
                <a:latin typeface="Arial"/>
              </a:rPr>
              <a:t>x</a:t>
            </a:r>
            <a:r>
              <a:rPr b="0" lang="en-US" sz="4400" spc="-1" strike="noStrike">
                <a:latin typeface="Arial"/>
              </a:rPr>
              <a:t>t</a:t>
            </a:r>
            <a:r>
              <a:rPr b="0" lang="en-US" sz="4400" spc="-1" strike="noStrike">
                <a:latin typeface="Arial"/>
              </a:rPr>
              <a:t> </a:t>
            </a:r>
            <a:r>
              <a:rPr b="0" lang="en-US" sz="4400" spc="-1" strike="noStrike">
                <a:latin typeface="Arial"/>
              </a:rPr>
              <a:t>f</a:t>
            </a:r>
            <a:r>
              <a:rPr b="0" lang="en-US" sz="4400" spc="-1" strike="noStrike">
                <a:latin typeface="Arial"/>
              </a:rPr>
              <a:t>o</a:t>
            </a:r>
            <a:r>
              <a:rPr b="0" lang="en-US" sz="4400" spc="-1" strike="noStrike">
                <a:latin typeface="Arial"/>
              </a:rPr>
              <a:t>r</a:t>
            </a:r>
            <a:r>
              <a:rPr b="0" lang="en-US" sz="4400" spc="-1" strike="noStrike">
                <a:latin typeface="Arial"/>
              </a:rPr>
              <a:t>m</a:t>
            </a:r>
            <a:r>
              <a:rPr b="0" lang="en-US" sz="4400" spc="-1" strike="noStrike">
                <a:latin typeface="Arial"/>
              </a:rPr>
              <a:t>a</a:t>
            </a:r>
            <a:r>
              <a:rPr b="0" lang="en-US" sz="4400" spc="-1" strike="noStrike">
                <a:latin typeface="Arial"/>
              </a:rPr>
              <a:t>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2"/>
          <a:stretch/>
        </p:blipFill>
        <p:spPr>
          <a:xfrm>
            <a:off x="0" y="0"/>
            <a:ext cx="9136440" cy="6850440"/>
          </a:xfrm>
          <a:prstGeom prst="rect">
            <a:avLst/>
          </a:prstGeom>
          <a:ln w="0"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06400" y="2989440"/>
            <a:ext cx="7518600" cy="113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004c97"/>
                </a:solidFill>
                <a:latin typeface="Arial"/>
                <a:ea typeface="MS PGothic"/>
              </a:rPr>
              <a:t>MI/RR </a:t>
            </a:r>
            <a:br/>
            <a:r>
              <a:rPr b="1" lang="en-US" sz="3200" spc="-1" strike="noStrike">
                <a:solidFill>
                  <a:srgbClr val="004c97"/>
                </a:solidFill>
                <a:latin typeface="Arial"/>
                <a:ea typeface="MS PGothic"/>
              </a:rPr>
              <a:t>2021 Summer Shutdown</a:t>
            </a:r>
            <a:br/>
            <a:endParaRPr b="0" lang="en-US" sz="3200" spc="-1" strike="noStrike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55360" y="4707360"/>
            <a:ext cx="4379760" cy="14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004c97"/>
                </a:solidFill>
                <a:latin typeface="Arial"/>
                <a:ea typeface="MS PGothic"/>
              </a:rPr>
              <a:t>D. Morris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004c97"/>
                </a:solidFill>
                <a:latin typeface="Arial"/>
                <a:ea typeface="MS PGothic"/>
              </a:rPr>
              <a:t>M. Murphy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004c97"/>
                </a:solidFill>
                <a:latin typeface="Arial"/>
                <a:ea typeface="MS PGothic"/>
              </a:rPr>
              <a:t>03 – Sep - 2021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2824920" y="4102560"/>
            <a:ext cx="16027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  <a:ea typeface="MS PGothic"/>
              </a:rPr>
              <a:t>2 Nov 1947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8303400" y="3975120"/>
            <a:ext cx="82368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ffffff"/>
                </a:solidFill>
                <a:latin typeface="Calibri"/>
                <a:ea typeface="MS PGothic"/>
              </a:rPr>
              <a:t>1974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84" name="CustomShape 5"/>
          <p:cNvSpPr/>
          <p:nvPr/>
        </p:nvSpPr>
        <p:spPr>
          <a:xfrm flipH="1">
            <a:off x="4996080" y="6196680"/>
            <a:ext cx="1040760" cy="60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  <a:ea typeface="MS PGothic"/>
              </a:rPr>
              <a:t>1947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228600" y="103680"/>
            <a:ext cx="8679240" cy="63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Work Scheduling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28600" y="6515280"/>
            <a:ext cx="440280" cy="23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F8C7E51C-D21B-4D9C-87A7-FA2BE9578A5C}" type="slidenum">
              <a:rPr b="0" lang="en-US" sz="900" spc="-1" strike="noStrike">
                <a:solidFill>
                  <a:srgbClr val="004c97"/>
                </a:solidFill>
                <a:latin typeface="Arial"/>
                <a:ea typeface="MS PGothic"/>
              </a:rPr>
              <a:t>&lt;number&gt;</a:t>
            </a:fld>
            <a:endParaRPr b="0" lang="en-US" sz="900" spc="-1" strike="noStrike">
              <a:latin typeface="Arial"/>
            </a:endParaRPr>
          </a:p>
        </p:txBody>
      </p:sp>
      <p:pic>
        <p:nvPicPr>
          <p:cNvPr id="87" name="Picture 90_1" descr=""/>
          <p:cNvPicPr/>
          <p:nvPr/>
        </p:nvPicPr>
        <p:blipFill>
          <a:blip r:embed="rId1"/>
          <a:stretch/>
        </p:blipFill>
        <p:spPr>
          <a:xfrm>
            <a:off x="228600" y="1568880"/>
            <a:ext cx="8679600" cy="3910320"/>
          </a:xfrm>
          <a:prstGeom prst="rect">
            <a:avLst/>
          </a:prstGeom>
          <a:ln w="0">
            <a:noFill/>
          </a:ln>
        </p:spPr>
      </p:pic>
      <p:sp>
        <p:nvSpPr>
          <p:cNvPr id="88" name="Line 3"/>
          <p:cNvSpPr/>
          <p:nvPr/>
        </p:nvSpPr>
        <p:spPr>
          <a:xfrm>
            <a:off x="8001000" y="1143000"/>
            <a:ext cx="0" cy="4800600"/>
          </a:xfrm>
          <a:prstGeom prst="line">
            <a:avLst/>
          </a:prstGeom>
          <a:ln w="9144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Line 4"/>
          <p:cNvSpPr/>
          <p:nvPr/>
        </p:nvSpPr>
        <p:spPr>
          <a:xfrm>
            <a:off x="6629400" y="3007800"/>
            <a:ext cx="1143000" cy="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Line 5"/>
          <p:cNvSpPr/>
          <p:nvPr/>
        </p:nvSpPr>
        <p:spPr>
          <a:xfrm>
            <a:off x="6400800" y="3357000"/>
            <a:ext cx="457200" cy="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6"/>
          <p:cNvSpPr/>
          <p:nvPr/>
        </p:nvSpPr>
        <p:spPr>
          <a:xfrm>
            <a:off x="7677000" y="336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2" name="CustomShape 7"/>
          <p:cNvSpPr/>
          <p:nvPr/>
        </p:nvSpPr>
        <p:spPr>
          <a:xfrm>
            <a:off x="6489000" y="300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3" name="CustomShape 8"/>
          <p:cNvSpPr/>
          <p:nvPr/>
        </p:nvSpPr>
        <p:spPr>
          <a:xfrm>
            <a:off x="7065000" y="4663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4" name="CustomShape 9"/>
          <p:cNvSpPr/>
          <p:nvPr/>
        </p:nvSpPr>
        <p:spPr>
          <a:xfrm>
            <a:off x="8001000" y="336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5" name="Line 10"/>
          <p:cNvSpPr/>
          <p:nvPr/>
        </p:nvSpPr>
        <p:spPr>
          <a:xfrm flipH="1">
            <a:off x="7086600" y="4114800"/>
            <a:ext cx="914400" cy="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CustomShape 11"/>
          <p:cNvSpPr/>
          <p:nvPr/>
        </p:nvSpPr>
        <p:spPr>
          <a:xfrm>
            <a:off x="7353000" y="4663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7" name="CustomShape 12"/>
          <p:cNvSpPr/>
          <p:nvPr/>
        </p:nvSpPr>
        <p:spPr>
          <a:xfrm>
            <a:off x="7677000" y="4663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8" name="CustomShape 13"/>
          <p:cNvSpPr/>
          <p:nvPr/>
        </p:nvSpPr>
        <p:spPr>
          <a:xfrm>
            <a:off x="7065000" y="336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9" name="CustomShape 14"/>
          <p:cNvSpPr/>
          <p:nvPr/>
        </p:nvSpPr>
        <p:spPr>
          <a:xfrm>
            <a:off x="6165000" y="300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0" name="CustomShape 15"/>
          <p:cNvSpPr/>
          <p:nvPr/>
        </p:nvSpPr>
        <p:spPr>
          <a:xfrm>
            <a:off x="6165000" y="318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1" name="CustomShape 16"/>
          <p:cNvSpPr/>
          <p:nvPr/>
        </p:nvSpPr>
        <p:spPr>
          <a:xfrm>
            <a:off x="6165000" y="282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2" name="CustomShape 17"/>
          <p:cNvSpPr/>
          <p:nvPr/>
        </p:nvSpPr>
        <p:spPr>
          <a:xfrm>
            <a:off x="6489000" y="336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3" name="CustomShape 18"/>
          <p:cNvSpPr/>
          <p:nvPr/>
        </p:nvSpPr>
        <p:spPr>
          <a:xfrm>
            <a:off x="6165000" y="336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4" name="CustomShape 19"/>
          <p:cNvSpPr/>
          <p:nvPr/>
        </p:nvSpPr>
        <p:spPr>
          <a:xfrm>
            <a:off x="6489000" y="4123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5" name="CustomShape 20"/>
          <p:cNvSpPr/>
          <p:nvPr/>
        </p:nvSpPr>
        <p:spPr>
          <a:xfrm>
            <a:off x="5877000" y="354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6" name="CustomShape 21"/>
          <p:cNvSpPr/>
          <p:nvPr/>
        </p:nvSpPr>
        <p:spPr>
          <a:xfrm>
            <a:off x="7353000" y="336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7" name="CustomShape 22"/>
          <p:cNvSpPr/>
          <p:nvPr/>
        </p:nvSpPr>
        <p:spPr>
          <a:xfrm>
            <a:off x="6741000" y="4123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8" name="CustomShape 23"/>
          <p:cNvSpPr/>
          <p:nvPr/>
        </p:nvSpPr>
        <p:spPr>
          <a:xfrm>
            <a:off x="6165000" y="354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9" name="CustomShape 24"/>
          <p:cNvSpPr/>
          <p:nvPr/>
        </p:nvSpPr>
        <p:spPr>
          <a:xfrm>
            <a:off x="6165000" y="3547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0" name="Line 25"/>
          <p:cNvSpPr/>
          <p:nvPr/>
        </p:nvSpPr>
        <p:spPr>
          <a:xfrm flipH="1">
            <a:off x="7086600" y="5221800"/>
            <a:ext cx="914400" cy="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Line 26"/>
          <p:cNvSpPr/>
          <p:nvPr/>
        </p:nvSpPr>
        <p:spPr>
          <a:xfrm>
            <a:off x="7772400" y="4307400"/>
            <a:ext cx="1371600" cy="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CustomShape 27"/>
          <p:cNvSpPr/>
          <p:nvPr/>
        </p:nvSpPr>
        <p:spPr>
          <a:xfrm>
            <a:off x="7035120" y="4123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3" name="CustomShape 28"/>
          <p:cNvSpPr/>
          <p:nvPr/>
        </p:nvSpPr>
        <p:spPr>
          <a:xfrm>
            <a:off x="7315200" y="4114800"/>
            <a:ext cx="292680" cy="34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x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228600" y="103680"/>
            <a:ext cx="8679240" cy="63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Tunnel Work In Progress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228600" y="6515280"/>
            <a:ext cx="440280" cy="23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1236C77A-3758-4976-A518-8D1D3B666A2D}" type="slidenum">
              <a:rPr b="0" lang="en-US" sz="900" spc="-1" strike="noStrike">
                <a:solidFill>
                  <a:srgbClr val="004c97"/>
                </a:solidFill>
                <a:latin typeface="Arial"/>
                <a:ea typeface="MS PGothic"/>
              </a:rPr>
              <a:t>&lt;number&gt;</a:t>
            </a:fld>
            <a:endParaRPr b="0" lang="en-US" sz="900" spc="-1" strike="noStrike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241200" y="914400"/>
            <a:ext cx="8442360" cy="487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520 Septa Relocation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Fix two issues with motion control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MIRF 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Continue with RF maintenance 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Instrumentation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Re-purpose cables for IPMs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Ion Pump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Identify and repair failed cables (813, 821, 314)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MI LCW secondary manifold “white hose” replacement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Valves need to be verified ring wide</a:t>
            </a:r>
            <a:br/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Upstairs:  Heat Exchanger cleaning finishing up MI-10, restoring all heat exchangers to operation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Contract ends today</a:t>
            </a: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228600" y="103680"/>
            <a:ext cx="8679240" cy="63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Tunnel Work Scheduled for Next Week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228600" y="6515280"/>
            <a:ext cx="440280" cy="23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186E2D72-2CA5-49E0-992A-13CA3DA60335}" type="slidenum">
              <a:rPr b="0" lang="en-US" sz="900" spc="-1" strike="noStrike">
                <a:solidFill>
                  <a:srgbClr val="004c97"/>
                </a:solidFill>
                <a:latin typeface="Arial"/>
                <a:ea typeface="MS PGothic"/>
              </a:rPr>
              <a:t>&lt;number&gt;</a:t>
            </a:fld>
            <a:endParaRPr b="0" lang="en-US" sz="900" spc="-1" strike="noStrike"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457200" y="1143000"/>
            <a:ext cx="8226720" cy="446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MI Vacuum ion pump maintenance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MI RF Maintenance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MI RF Station 13 water path re-work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MI Quad inductance measurements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MI tunnel inspections (valves, ground faults, etc)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KRSS Switch over Sept. 7th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228600" y="103680"/>
            <a:ext cx="8679240" cy="63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W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o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r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k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 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S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c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h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e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d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u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l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e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d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 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f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o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r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 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N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e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x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t 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W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e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e</a:t>
            </a:r>
            <a:r>
              <a:rPr b="1" lang="en-US" sz="2400" spc="-1" strike="noStrike">
                <a:solidFill>
                  <a:srgbClr val="004c97"/>
                </a:solidFill>
                <a:latin typeface="Arial"/>
                <a:ea typeface="MS PGothic"/>
              </a:rPr>
              <a:t>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228600" y="6515280"/>
            <a:ext cx="440280" cy="23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0BD03BC7-7976-4F2A-BCDC-CDCCD73C0AD2}" type="slidenum">
              <a:rPr b="0" lang="en-US" sz="900" spc="-1" strike="noStrike">
                <a:solidFill>
                  <a:srgbClr val="004c97"/>
                </a:solidFill>
                <a:latin typeface="Arial"/>
                <a:ea typeface="MS PGothic"/>
              </a:rPr>
              <a:t>&lt;number&gt;</a:t>
            </a:fld>
            <a:endParaRPr b="0" lang="en-US" sz="900" spc="-1" strike="noStrike"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457200" y="1143000"/>
            <a:ext cx="8226720" cy="446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d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a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y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: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P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u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i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z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h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I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a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g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L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C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W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y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3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0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p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i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x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w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k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: 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u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l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u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f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l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a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k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u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n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L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C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W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p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u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p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u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f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l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a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k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B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u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p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p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u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p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v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a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i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u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f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h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y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m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	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a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c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o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v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r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e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i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ti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v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it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Microsoft YaHei"/>
              </a:rPr>
              <a:t>y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FNAL_TemplatePC_060514 (1)</Template>
  <TotalTime>164785</TotalTime>
  <Application>LibreOffice/7.0.3.1$Windows_X86_64 LibreOffice_project/d7547858d014d4cf69878db179d326fc3483e082</Application>
  <Company>Sandbox Studio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2015-04-23T16:09:57Z</dcterms:created>
  <dc:creator>David Capista</dc:creator>
  <dc:description/>
  <dc:language>en-US</dc:language>
  <cp:lastModifiedBy>Denton Morris</cp:lastModifiedBy>
  <cp:lastPrinted>2014-01-20T19:40:21Z</cp:lastPrinted>
  <dcterms:modified xsi:type="dcterms:W3CDTF">2021-09-03T08:48:00Z</dcterms:modified>
  <cp:revision>498</cp:revision>
  <dc:subject/>
  <dc:title>Presentation Title — one line or two lines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Sandbox Studio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4</vt:i4>
  </property>
</Properties>
</file>