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3"/>
  </p:notesMasterIdLst>
  <p:sldIdLst>
    <p:sldId id="256" r:id="rId2"/>
    <p:sldId id="257" r:id="rId3"/>
    <p:sldId id="264" r:id="rId4"/>
    <p:sldId id="263" r:id="rId5"/>
    <p:sldId id="262" r:id="rId6"/>
    <p:sldId id="268" r:id="rId7"/>
    <p:sldId id="265" r:id="rId8"/>
    <p:sldId id="266" r:id="rId9"/>
    <p:sldId id="267" r:id="rId10"/>
    <p:sldId id="269" r:id="rId11"/>
    <p:sldId id="261"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EA7A"/>
    <a:srgbClr val="00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235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2355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CC12D55A-AFBE-4E2E-A093-7D3BC574AA46}" type="slidenum">
              <a:rPr lang="en-US"/>
              <a:pPr/>
              <a:t>‹#›</a:t>
            </a:fld>
            <a:endParaRPr lang="en-US"/>
          </a:p>
        </p:txBody>
      </p:sp>
    </p:spTree>
    <p:extLst>
      <p:ext uri="{BB962C8B-B14F-4D97-AF65-F5344CB8AC3E}">
        <p14:creationId xmlns:p14="http://schemas.microsoft.com/office/powerpoint/2010/main" val="22935937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990600"/>
            <a:ext cx="7772400" cy="1371600"/>
          </a:xfrm>
        </p:spPr>
        <p:txBody>
          <a:bodyPr/>
          <a:lstStyle>
            <a:lvl1pPr>
              <a:defRPr sz="4000"/>
            </a:lvl1pPr>
          </a:lstStyle>
          <a:p>
            <a:pPr lvl="0"/>
            <a:r>
              <a:rPr lang="en-US" noProof="0" smtClean="0"/>
              <a:t>Click to edit Master title style</a:t>
            </a:r>
          </a:p>
        </p:txBody>
      </p:sp>
      <p:sp>
        <p:nvSpPr>
          <p:cNvPr id="21507"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en-US" noProof="0" smtClean="0"/>
              <a:t>Click to edit Master subtitle style</a:t>
            </a:r>
          </a:p>
        </p:txBody>
      </p:sp>
      <p:sp>
        <p:nvSpPr>
          <p:cNvPr id="21508" name="Rectangle 4"/>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21509" name="Rectangle 5"/>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21510" name="Rectangle 6"/>
          <p:cNvSpPr>
            <a:spLocks noGrp="1" noChangeArrowheads="1"/>
          </p:cNvSpPr>
          <p:nvPr>
            <p:ph type="sldNum" sz="quarter" idx="4"/>
          </p:nvPr>
        </p:nvSpPr>
        <p:spPr>
          <a:xfrm>
            <a:off x="6553200" y="6248400"/>
            <a:ext cx="1905000" cy="457200"/>
          </a:xfrm>
        </p:spPr>
        <p:txBody>
          <a:bodyPr/>
          <a:lstStyle>
            <a:lvl1pPr>
              <a:defRPr/>
            </a:lvl1pPr>
          </a:lstStyle>
          <a:p>
            <a:fld id="{3930A1BD-23F6-45D2-9A51-799D61EE3ED4}" type="slidenum">
              <a:rPr lang="en-US"/>
              <a:pPr/>
              <a:t>‹#›</a:t>
            </a:fld>
            <a:endParaRPr lang="en-US"/>
          </a:p>
        </p:txBody>
      </p:sp>
      <p:sp>
        <p:nvSpPr>
          <p:cNvPr id="21511" name="AutoShape 7"/>
          <p:cNvSpPr>
            <a:spLocks noChangeArrowheads="1"/>
          </p:cNvSpPr>
          <p:nvPr/>
        </p:nvSpPr>
        <p:spPr bwMode="auto">
          <a:xfrm>
            <a:off x="685800" y="2393950"/>
            <a:ext cx="7772400" cy="109538"/>
          </a:xfrm>
          <a:custGeom>
            <a:avLst/>
            <a:gdLst>
              <a:gd name="G0" fmla="+- 618 0 0"/>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D5B57F-1DB3-4459-A600-ACE9302FD83D}" type="slidenum">
              <a:rPr lang="en-US"/>
              <a:pPr/>
              <a:t>‹#›</a:t>
            </a:fld>
            <a:endParaRPr lang="en-US"/>
          </a:p>
        </p:txBody>
      </p:sp>
    </p:spTree>
    <p:extLst>
      <p:ext uri="{BB962C8B-B14F-4D97-AF65-F5344CB8AC3E}">
        <p14:creationId xmlns:p14="http://schemas.microsoft.com/office/powerpoint/2010/main" val="1365597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9550" y="228600"/>
            <a:ext cx="2008188"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28600"/>
            <a:ext cx="58737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067106-71BD-4F8E-93E8-AE10CB0C3911}" type="slidenum">
              <a:rPr lang="en-US"/>
              <a:pPr/>
              <a:t>‹#›</a:t>
            </a:fld>
            <a:endParaRPr lang="en-US"/>
          </a:p>
        </p:txBody>
      </p:sp>
    </p:spTree>
    <p:extLst>
      <p:ext uri="{BB962C8B-B14F-4D97-AF65-F5344CB8AC3E}">
        <p14:creationId xmlns:p14="http://schemas.microsoft.com/office/powerpoint/2010/main" val="4099725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A7DAE0-2678-4762-848A-B7603294E503}" type="slidenum">
              <a:rPr lang="en-US"/>
              <a:pPr/>
              <a:t>‹#›</a:t>
            </a:fld>
            <a:endParaRPr lang="en-US"/>
          </a:p>
        </p:txBody>
      </p:sp>
    </p:spTree>
    <p:extLst>
      <p:ext uri="{BB962C8B-B14F-4D97-AF65-F5344CB8AC3E}">
        <p14:creationId xmlns:p14="http://schemas.microsoft.com/office/powerpoint/2010/main" val="886801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5E0A5B-8731-4DDD-AD9C-999CCC6171C0}" type="slidenum">
              <a:rPr lang="en-US"/>
              <a:pPr/>
              <a:t>‹#›</a:t>
            </a:fld>
            <a:endParaRPr lang="en-US"/>
          </a:p>
        </p:txBody>
      </p:sp>
    </p:spTree>
    <p:extLst>
      <p:ext uri="{BB962C8B-B14F-4D97-AF65-F5344CB8AC3E}">
        <p14:creationId xmlns:p14="http://schemas.microsoft.com/office/powerpoint/2010/main" val="39423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20BBA6-6DD7-4C5B-95EE-423768A6A17B}" type="slidenum">
              <a:rPr lang="en-US"/>
              <a:pPr/>
              <a:t>‹#›</a:t>
            </a:fld>
            <a:endParaRPr lang="en-US"/>
          </a:p>
        </p:txBody>
      </p:sp>
    </p:spTree>
    <p:extLst>
      <p:ext uri="{BB962C8B-B14F-4D97-AF65-F5344CB8AC3E}">
        <p14:creationId xmlns:p14="http://schemas.microsoft.com/office/powerpoint/2010/main" val="2930235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77C2E07-3978-4464-8CFA-2D23621969FD}" type="slidenum">
              <a:rPr lang="en-US"/>
              <a:pPr/>
              <a:t>‹#›</a:t>
            </a:fld>
            <a:endParaRPr lang="en-US"/>
          </a:p>
        </p:txBody>
      </p:sp>
    </p:spTree>
    <p:extLst>
      <p:ext uri="{BB962C8B-B14F-4D97-AF65-F5344CB8AC3E}">
        <p14:creationId xmlns:p14="http://schemas.microsoft.com/office/powerpoint/2010/main" val="265083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44072D1-CD9E-4A61-B95A-EEB01602DB8B}" type="slidenum">
              <a:rPr lang="en-US"/>
              <a:pPr/>
              <a:t>‹#›</a:t>
            </a:fld>
            <a:endParaRPr lang="en-US"/>
          </a:p>
        </p:txBody>
      </p:sp>
    </p:spTree>
    <p:extLst>
      <p:ext uri="{BB962C8B-B14F-4D97-AF65-F5344CB8AC3E}">
        <p14:creationId xmlns:p14="http://schemas.microsoft.com/office/powerpoint/2010/main" val="80002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2339923-2478-437F-A448-BD0DEA9108EC}" type="slidenum">
              <a:rPr lang="en-US"/>
              <a:pPr/>
              <a:t>‹#›</a:t>
            </a:fld>
            <a:endParaRPr lang="en-US"/>
          </a:p>
        </p:txBody>
      </p:sp>
    </p:spTree>
    <p:extLst>
      <p:ext uri="{BB962C8B-B14F-4D97-AF65-F5344CB8AC3E}">
        <p14:creationId xmlns:p14="http://schemas.microsoft.com/office/powerpoint/2010/main" val="38523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4F205C-1713-44E1-BC22-708C086E4400}" type="slidenum">
              <a:rPr lang="en-US"/>
              <a:pPr/>
              <a:t>‹#›</a:t>
            </a:fld>
            <a:endParaRPr lang="en-US"/>
          </a:p>
        </p:txBody>
      </p:sp>
    </p:spTree>
    <p:extLst>
      <p:ext uri="{BB962C8B-B14F-4D97-AF65-F5344CB8AC3E}">
        <p14:creationId xmlns:p14="http://schemas.microsoft.com/office/powerpoint/2010/main" val="4238065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8CDE9C3-3656-4E0D-A57C-D41B7FD51404}" type="slidenum">
              <a:rPr lang="en-US"/>
              <a:pPr/>
              <a:t>‹#›</a:t>
            </a:fld>
            <a:endParaRPr lang="en-US"/>
          </a:p>
        </p:txBody>
      </p:sp>
    </p:spTree>
    <p:extLst>
      <p:ext uri="{BB962C8B-B14F-4D97-AF65-F5344CB8AC3E}">
        <p14:creationId xmlns:p14="http://schemas.microsoft.com/office/powerpoint/2010/main" val="1149894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533400" y="228600"/>
            <a:ext cx="8001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4" name="AutoShape 4"/>
          <p:cNvSpPr>
            <a:spLocks noChangeArrowheads="1"/>
          </p:cNvSpPr>
          <p:nvPr/>
        </p:nvSpPr>
        <p:spPr bwMode="auto">
          <a:xfrm>
            <a:off x="533400" y="914400"/>
            <a:ext cx="7958138" cy="109538"/>
          </a:xfrm>
          <a:custGeom>
            <a:avLst/>
            <a:gdLst>
              <a:gd name="G0" fmla="+- 585 0 0"/>
              <a:gd name="T0" fmla="*/ 0 w 1000"/>
              <a:gd name="T1" fmla="*/ 0 h 1000"/>
              <a:gd name="T2" fmla="*/ 585 w 1000"/>
              <a:gd name="T3" fmla="*/ 0 h 1000"/>
              <a:gd name="T4" fmla="*/ 585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sp>
        <p:nvSpPr>
          <p:cNvPr id="20485"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6"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20487"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vl1pPr>
          </a:lstStyle>
          <a:p>
            <a:endParaRPr lang="en-US"/>
          </a:p>
        </p:txBody>
      </p:sp>
      <p:sp>
        <p:nvSpPr>
          <p:cNvPr id="20488"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fld id="{46228519-B57D-479A-9DEF-39BEB3229E5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iming>
    <p:tnLst>
      <p:par>
        <p:cTn id="1" dur="indefinite" restart="never" nodeType="tmRoot"/>
      </p:par>
    </p:tnLst>
  </p:timing>
  <p:hf hdr="0" ftr="0" dt="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BAB4FDB9-911A-4E3C-B049-D333078B87E8}" type="slidenum">
              <a:rPr lang="en-US"/>
              <a:pPr/>
              <a:t>1</a:t>
            </a:fld>
            <a:endParaRPr lang="en-US"/>
          </a:p>
        </p:txBody>
      </p:sp>
      <p:sp>
        <p:nvSpPr>
          <p:cNvPr id="2050" name="Rectangle 2"/>
          <p:cNvSpPr>
            <a:spLocks noGrp="1" noChangeArrowheads="1"/>
          </p:cNvSpPr>
          <p:nvPr>
            <p:ph type="ctrTitle"/>
          </p:nvPr>
        </p:nvSpPr>
        <p:spPr/>
        <p:txBody>
          <a:bodyPr/>
          <a:lstStyle/>
          <a:p>
            <a:r>
              <a:rPr lang="en-US" sz="3600" dirty="0" smtClean="0"/>
              <a:t>Revised Estimate for Bent Crystal Installed at RR62</a:t>
            </a:r>
            <a:endParaRPr lang="en-US" sz="3600" dirty="0"/>
          </a:p>
        </p:txBody>
      </p:sp>
      <p:sp>
        <p:nvSpPr>
          <p:cNvPr id="2051" name="Rectangle 3"/>
          <p:cNvSpPr>
            <a:spLocks noGrp="1" noChangeArrowheads="1"/>
          </p:cNvSpPr>
          <p:nvPr>
            <p:ph type="subTitle" idx="1"/>
          </p:nvPr>
        </p:nvSpPr>
        <p:spPr/>
        <p:txBody>
          <a:bodyPr/>
          <a:lstStyle/>
          <a:p>
            <a:r>
              <a:rPr lang="en-US" dirty="0"/>
              <a:t>D. Still </a:t>
            </a:r>
          </a:p>
          <a:p>
            <a:r>
              <a:rPr lang="en-US" dirty="0" smtClean="0"/>
              <a:t>Jan  3, 2012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Instrumentation(RR62)</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81600" y="1082518"/>
            <a:ext cx="3827650" cy="2870738"/>
          </a:xfrm>
        </p:spPr>
      </p:pic>
      <p:sp>
        <p:nvSpPr>
          <p:cNvPr id="4" name="Slide Number Placeholder 3"/>
          <p:cNvSpPr>
            <a:spLocks noGrp="1"/>
          </p:cNvSpPr>
          <p:nvPr>
            <p:ph type="sldNum" sz="quarter" idx="12"/>
          </p:nvPr>
        </p:nvSpPr>
        <p:spPr/>
        <p:txBody>
          <a:bodyPr/>
          <a:lstStyle/>
          <a:p>
            <a:fld id="{A9A7DAE0-2678-4762-848A-B7603294E503}" type="slidenum">
              <a:rPr lang="en-US" smtClean="0"/>
              <a:pPr/>
              <a:t>10</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990600"/>
            <a:ext cx="3950208" cy="296265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5861" y="3813362"/>
            <a:ext cx="3797808" cy="2848356"/>
          </a:xfrm>
          <a:prstGeom prst="rect">
            <a:avLst/>
          </a:prstGeom>
        </p:spPr>
      </p:pic>
    </p:spTree>
    <p:extLst>
      <p:ext uri="{BB962C8B-B14F-4D97-AF65-F5344CB8AC3E}">
        <p14:creationId xmlns:p14="http://schemas.microsoft.com/office/powerpoint/2010/main" val="2392569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5"/>
          <p:cNvSpPr>
            <a:spLocks noGrp="1"/>
          </p:cNvSpPr>
          <p:nvPr>
            <p:ph type="sldNum" sz="quarter" idx="12"/>
          </p:nvPr>
        </p:nvSpPr>
        <p:spPr/>
        <p:txBody>
          <a:bodyPr/>
          <a:lstStyle/>
          <a:p>
            <a:fld id="{4D078230-4212-4692-BF18-78BABC15D647}" type="slidenum">
              <a:rPr lang="en-US"/>
              <a:pPr/>
              <a:t>11</a:t>
            </a:fld>
            <a:endParaRPr lang="en-US"/>
          </a:p>
        </p:txBody>
      </p:sp>
      <p:sp>
        <p:nvSpPr>
          <p:cNvPr id="7170" name="Rectangle 2"/>
          <p:cNvSpPr>
            <a:spLocks noGrp="1" noChangeArrowheads="1"/>
          </p:cNvSpPr>
          <p:nvPr>
            <p:ph type="title"/>
          </p:nvPr>
        </p:nvSpPr>
        <p:spPr>
          <a:xfrm>
            <a:off x="533400" y="228600"/>
            <a:ext cx="8001000" cy="306388"/>
          </a:xfrm>
        </p:spPr>
        <p:txBody>
          <a:bodyPr/>
          <a:lstStyle/>
          <a:p>
            <a:r>
              <a:rPr lang="en-US" sz="3400" dirty="0" smtClean="0"/>
              <a:t>Schedule as of 1/3/2012</a:t>
            </a:r>
            <a:endParaRPr lang="en-US" sz="3400" dirty="0"/>
          </a:p>
        </p:txBody>
      </p:sp>
      <p:graphicFrame>
        <p:nvGraphicFramePr>
          <p:cNvPr id="7270" name="Group 102"/>
          <p:cNvGraphicFramePr>
            <a:graphicFrameLocks noGrp="1"/>
          </p:cNvGraphicFramePr>
          <p:nvPr>
            <p:extLst>
              <p:ext uri="{D42A27DB-BD31-4B8C-83A1-F6EECF244321}">
                <p14:modId xmlns:p14="http://schemas.microsoft.com/office/powerpoint/2010/main" val="1689652838"/>
              </p:ext>
            </p:extLst>
          </p:nvPr>
        </p:nvGraphicFramePr>
        <p:xfrm>
          <a:off x="152400" y="1143000"/>
          <a:ext cx="8839200" cy="5283200"/>
        </p:xfrm>
        <a:graphic>
          <a:graphicData uri="http://schemas.openxmlformats.org/drawingml/2006/table">
            <a:tbl>
              <a:tblPr/>
              <a:tblGrid>
                <a:gridCol w="4343400"/>
                <a:gridCol w="2209800"/>
                <a:gridCol w="2286000"/>
              </a:tblGrid>
              <a:tr h="4572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rPr>
                        <a:t>Topic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Rough 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time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rPr>
                        <a:t>Remove T980 hardware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rPr>
                        <a:t>Jan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rPr>
                        <a:t>Prep T980 hardware to RR install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rPr>
                        <a:t>Feb - Oct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Build Stands and support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rPr>
                        <a:t>March - Oct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Simulations and Beam Plan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rPr>
                        <a:t>Feb - May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Install tunnel components:</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1 goniometer,pixel?,septum?,counters, Cables??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rPr>
                        <a:t>March - Oct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Install upstairs hardware:</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Verdana" pitchFamily="34" charset="0"/>
                        </a:rPr>
                        <a:t>Motion controls, BLM hardware,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rPr>
                        <a:t>Feb - Oct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rPr>
                        <a:t>build 2 new crystals</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rPr>
                        <a:t>deliver</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rPr>
                        <a:t>install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rPr>
                        <a:t>Feb – June</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rPr>
                        <a:t>June- Aug</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rPr>
                        <a:t>Aug – Oct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rPr>
                        <a:t>LOI and Collaboration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smtClean="0">
                          <a:ln>
                            <a:noFill/>
                          </a:ln>
                          <a:solidFill>
                            <a:schemeClr val="tx1"/>
                          </a:solidFill>
                          <a:effectLst/>
                          <a:latin typeface="Verdana" pitchFamily="34" charset="0"/>
                        </a:rPr>
                        <a:t>Jan - March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F2AC7E2-9E01-498D-9D2C-EA41F5BE16CE}" type="slidenum">
              <a:rPr lang="en-US"/>
              <a:pPr/>
              <a:t>2</a:t>
            </a:fld>
            <a:endParaRPr lang="en-US"/>
          </a:p>
        </p:txBody>
      </p:sp>
      <p:sp>
        <p:nvSpPr>
          <p:cNvPr id="3074" name="Rectangle 2"/>
          <p:cNvSpPr>
            <a:spLocks noGrp="1" noChangeArrowheads="1"/>
          </p:cNvSpPr>
          <p:nvPr>
            <p:ph type="title"/>
          </p:nvPr>
        </p:nvSpPr>
        <p:spPr/>
        <p:txBody>
          <a:bodyPr/>
          <a:lstStyle/>
          <a:p>
            <a:r>
              <a:rPr lang="en-US" sz="3400" dirty="0" smtClean="0"/>
              <a:t>Plan from Dec 16, 2011 Meeting</a:t>
            </a:r>
            <a:endParaRPr lang="en-US" sz="3400" dirty="0"/>
          </a:p>
        </p:txBody>
      </p:sp>
      <p:sp>
        <p:nvSpPr>
          <p:cNvPr id="3075" name="Rectangle 3"/>
          <p:cNvSpPr>
            <a:spLocks noGrp="1" noChangeArrowheads="1"/>
          </p:cNvSpPr>
          <p:nvPr>
            <p:ph type="body" idx="1"/>
          </p:nvPr>
        </p:nvSpPr>
        <p:spPr>
          <a:xfrm>
            <a:off x="566738" y="1066800"/>
            <a:ext cx="8001000" cy="5410200"/>
          </a:xfrm>
        </p:spPr>
        <p:txBody>
          <a:bodyPr/>
          <a:lstStyle/>
          <a:p>
            <a:pPr>
              <a:buNone/>
            </a:pPr>
            <a:r>
              <a:rPr lang="en-US" sz="1000" dirty="0" smtClean="0"/>
              <a:t>Short term plan:</a:t>
            </a:r>
            <a:br>
              <a:rPr lang="en-US" sz="1000" dirty="0" smtClean="0"/>
            </a:br>
            <a:r>
              <a:rPr lang="en-US" sz="1000" dirty="0" smtClean="0"/>
              <a:t/>
            </a:r>
            <a:br>
              <a:rPr lang="en-US" sz="1000" dirty="0" smtClean="0"/>
            </a:br>
            <a:r>
              <a:rPr lang="en-US" sz="1000" dirty="0" smtClean="0"/>
              <a:t>For the short term there is an opportunity to use the Recycler for beam studies up to ~ Feb.  However, work to prepare and install a </a:t>
            </a:r>
            <a:r>
              <a:rPr lang="en-US" sz="1000" dirty="0" err="1" smtClean="0"/>
              <a:t>gonoimeter</a:t>
            </a:r>
            <a:r>
              <a:rPr lang="en-US" sz="1000" dirty="0" smtClean="0"/>
              <a:t> in the RR62 SS and conduct studies is going to be difficult but all decided this should be the first direction.  In order to have any chance the following will have to be done ASAP.  The plan will be to install only the vertical goniometer and use whatever else the RR currently has.</a:t>
            </a:r>
            <a:br>
              <a:rPr lang="en-US" sz="1000" dirty="0" smtClean="0"/>
            </a:br>
            <a:r>
              <a:rPr lang="en-US" sz="1000" dirty="0" smtClean="0"/>
              <a:t/>
            </a:r>
            <a:br>
              <a:rPr lang="en-US" sz="1000" dirty="0" smtClean="0"/>
            </a:br>
            <a:r>
              <a:rPr lang="en-US" sz="1000" dirty="0" smtClean="0"/>
              <a:t>1) Tues Dec 20 go into RR and look, measure, take pictures &amp; access cables &amp; instrumentation for installing the goniometer only.</a:t>
            </a:r>
            <a:br>
              <a:rPr lang="en-US" sz="1000" dirty="0" smtClean="0"/>
            </a:br>
            <a:r>
              <a:rPr lang="en-US" sz="1000" dirty="0" smtClean="0"/>
              <a:t/>
            </a:r>
            <a:br>
              <a:rPr lang="en-US" sz="1000" dirty="0" smtClean="0"/>
            </a:br>
            <a:r>
              <a:rPr lang="en-US" sz="1000" dirty="0" smtClean="0"/>
              <a:t>2) Cons will need to provide lattice and beam parameters to Nikolai for Sasha and the 2 Yuri's.</a:t>
            </a:r>
            <a:br>
              <a:rPr lang="en-US" sz="1000" dirty="0" smtClean="0"/>
            </a:br>
            <a:r>
              <a:rPr lang="en-US" sz="1000" dirty="0" smtClean="0"/>
              <a:t/>
            </a:r>
            <a:br>
              <a:rPr lang="en-US" sz="1000" dirty="0" smtClean="0"/>
            </a:br>
            <a:r>
              <a:rPr lang="en-US" sz="1000" dirty="0" smtClean="0"/>
              <a:t>3) Dean will need to ask Rob </a:t>
            </a:r>
            <a:r>
              <a:rPr lang="en-US" sz="1000" dirty="0" err="1" smtClean="0"/>
              <a:t>Rielly</a:t>
            </a:r>
            <a:r>
              <a:rPr lang="en-US" sz="1000" dirty="0" smtClean="0"/>
              <a:t> about build stand to house the vertical goniometer.</a:t>
            </a:r>
            <a:br>
              <a:rPr lang="en-US" sz="1000" dirty="0" smtClean="0"/>
            </a:br>
            <a:r>
              <a:rPr lang="en-US" sz="1000" dirty="0" smtClean="0"/>
              <a:t/>
            </a:r>
            <a:br>
              <a:rPr lang="en-US" sz="1000" dirty="0" smtClean="0"/>
            </a:br>
            <a:r>
              <a:rPr lang="en-US" sz="1000" dirty="0" smtClean="0"/>
              <a:t>4) Dean will need to provide layout of experiment at RR62 SS.</a:t>
            </a:r>
            <a:br>
              <a:rPr lang="en-US" sz="1000" dirty="0" smtClean="0"/>
            </a:br>
            <a:r>
              <a:rPr lang="en-US" sz="1000" dirty="0" smtClean="0"/>
              <a:t/>
            </a:r>
            <a:br>
              <a:rPr lang="en-US" sz="1000" dirty="0" smtClean="0"/>
            </a:br>
            <a:r>
              <a:rPr lang="en-US" sz="1000" dirty="0" smtClean="0"/>
              <a:t>5) Vladimir will need to impression on division plans which my impact ANU schedule.</a:t>
            </a:r>
            <a:br>
              <a:rPr lang="en-US" sz="1000" dirty="0" smtClean="0"/>
            </a:br>
            <a:r>
              <a:rPr lang="en-US" sz="1000" dirty="0" smtClean="0"/>
              <a:t/>
            </a:r>
            <a:br>
              <a:rPr lang="en-US" sz="1000" dirty="0" smtClean="0"/>
            </a:br>
            <a:r>
              <a:rPr lang="en-US" sz="1000" dirty="0" smtClean="0"/>
              <a:t>6) Possibility move vertical collimator and install vacuum isolation valves.</a:t>
            </a:r>
            <a:br>
              <a:rPr lang="en-US" sz="1000" dirty="0" smtClean="0"/>
            </a:br>
            <a:r>
              <a:rPr lang="en-US" sz="1000" dirty="0" smtClean="0"/>
              <a:t/>
            </a:r>
            <a:br>
              <a:rPr lang="en-US" sz="1000" dirty="0" smtClean="0"/>
            </a:br>
            <a:r>
              <a:rPr lang="en-US" sz="1000" dirty="0" smtClean="0"/>
              <a:t/>
            </a:r>
            <a:br>
              <a:rPr lang="en-US" sz="1000" dirty="0" smtClean="0"/>
            </a:br>
            <a:r>
              <a:rPr lang="en-US" sz="2400" dirty="0" smtClean="0"/>
              <a:t/>
            </a:r>
            <a:br>
              <a:rPr lang="en-US" sz="2400" dirty="0" smtClean="0"/>
            </a:br>
            <a:r>
              <a:rPr lang="en-US" sz="1000" dirty="0" smtClean="0"/>
              <a:t>Long term plan:</a:t>
            </a:r>
            <a:br>
              <a:rPr lang="en-US" sz="1000" dirty="0" smtClean="0"/>
            </a:br>
            <a:r>
              <a:rPr lang="en-US" sz="1000" dirty="0" smtClean="0"/>
              <a:t/>
            </a:r>
            <a:br>
              <a:rPr lang="en-US" sz="1000" dirty="0" smtClean="0"/>
            </a:br>
            <a:r>
              <a:rPr lang="en-US" sz="1000" dirty="0" smtClean="0"/>
              <a:t>For the long term there should be more details presentation of plans and simulation.  The idea is to create a location that is easily accessible to for these studies.  </a:t>
            </a:r>
            <a:br>
              <a:rPr lang="en-US" sz="1000" dirty="0" smtClean="0"/>
            </a:br>
            <a:r>
              <a:rPr lang="en-US" sz="1000" dirty="0" smtClean="0"/>
              <a:t/>
            </a:r>
            <a:br>
              <a:rPr lang="en-US" sz="1000" dirty="0" smtClean="0"/>
            </a:br>
            <a:r>
              <a:rPr lang="en-US" sz="1000" dirty="0" smtClean="0"/>
              <a:t>1) Maybe moving experiment from RR62 to RR52 to use for extraction might be beneficial.</a:t>
            </a:r>
            <a:br>
              <a:rPr lang="en-US" sz="1000" dirty="0" smtClean="0"/>
            </a:br>
            <a:r>
              <a:rPr lang="en-US" sz="1000" dirty="0" smtClean="0"/>
              <a:t/>
            </a:r>
            <a:br>
              <a:rPr lang="en-US" sz="1000" dirty="0" smtClean="0"/>
            </a:br>
            <a:r>
              <a:rPr lang="en-US" sz="1000" dirty="0" smtClean="0"/>
              <a:t>2) Define the components that would allow for horizontal use of extraction.</a:t>
            </a:r>
            <a:br>
              <a:rPr lang="en-US" sz="1000" dirty="0" smtClean="0"/>
            </a:br>
            <a:r>
              <a:rPr lang="en-US" sz="1000" dirty="0" smtClean="0"/>
              <a:t/>
            </a:r>
            <a:br>
              <a:rPr lang="en-US" sz="1000" dirty="0" smtClean="0"/>
            </a:br>
            <a:r>
              <a:rPr lang="en-US" sz="1000" dirty="0" smtClean="0"/>
              <a:t>3) will need specific prepared crystals and possible other hardware. </a:t>
            </a:r>
            <a:endParaRPr lang="en-US" sz="10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BE413FC3-E44C-4CCF-88A1-04AA50C87B9A}" type="slidenum">
              <a:rPr lang="en-US"/>
              <a:pPr/>
              <a:t>3</a:t>
            </a:fld>
            <a:endParaRPr lang="en-US"/>
          </a:p>
        </p:txBody>
      </p:sp>
      <p:sp>
        <p:nvSpPr>
          <p:cNvPr id="10242" name="Rectangle 2"/>
          <p:cNvSpPr>
            <a:spLocks noGrp="1" noChangeArrowheads="1"/>
          </p:cNvSpPr>
          <p:nvPr>
            <p:ph type="title"/>
          </p:nvPr>
        </p:nvSpPr>
        <p:spPr>
          <a:xfrm>
            <a:off x="533400" y="228600"/>
            <a:ext cx="8001000" cy="306388"/>
          </a:xfrm>
        </p:spPr>
        <p:txBody>
          <a:bodyPr/>
          <a:lstStyle/>
          <a:p>
            <a:r>
              <a:rPr lang="en-US" sz="3400"/>
              <a:t>Possible location  RR62 SS</a:t>
            </a:r>
          </a:p>
        </p:txBody>
      </p:sp>
      <p:sp>
        <p:nvSpPr>
          <p:cNvPr id="10243" name="Rectangle 3"/>
          <p:cNvSpPr>
            <a:spLocks noGrp="1" noChangeArrowheads="1"/>
          </p:cNvSpPr>
          <p:nvPr>
            <p:ph type="body" idx="1"/>
          </p:nvPr>
        </p:nvSpPr>
        <p:spPr/>
        <p:txBody>
          <a:bodyPr/>
          <a:lstStyle/>
          <a:p>
            <a:endParaRPr lang="en-US"/>
          </a:p>
        </p:txBody>
      </p:sp>
      <p:pic>
        <p:nvPicPr>
          <p:cNvPr id="10244" name="Picture 4" descr="mi 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7613"/>
            <a:ext cx="8153400" cy="5280025"/>
          </a:xfrm>
          <a:prstGeom prst="rect">
            <a:avLst/>
          </a:prstGeom>
          <a:noFill/>
          <a:extLst>
            <a:ext uri="{909E8E84-426E-40DD-AFC4-6F175D3DCCD1}">
              <a14:hiddenFill xmlns:a14="http://schemas.microsoft.com/office/drawing/2010/main">
                <a:solidFill>
                  <a:srgbClr val="FFFFFF"/>
                </a:solidFill>
              </a14:hiddenFill>
            </a:ext>
          </a:extLst>
        </p:spPr>
      </p:pic>
      <p:sp>
        <p:nvSpPr>
          <p:cNvPr id="10245" name="Oval 5"/>
          <p:cNvSpPr>
            <a:spLocks noChangeArrowheads="1"/>
          </p:cNvSpPr>
          <p:nvPr/>
        </p:nvSpPr>
        <p:spPr bwMode="auto">
          <a:xfrm>
            <a:off x="5181600" y="5562600"/>
            <a:ext cx="1371600" cy="838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5"/>
          <p:cNvSpPr>
            <a:spLocks noGrp="1"/>
          </p:cNvSpPr>
          <p:nvPr>
            <p:ph type="sldNum" sz="quarter" idx="12"/>
          </p:nvPr>
        </p:nvSpPr>
        <p:spPr/>
        <p:txBody>
          <a:bodyPr/>
          <a:lstStyle/>
          <a:p>
            <a:fld id="{BBE2096B-927F-41BA-A18F-5D7320AB1207}" type="slidenum">
              <a:rPr lang="en-US"/>
              <a:pPr/>
              <a:t>4</a:t>
            </a:fld>
            <a:endParaRPr lang="en-US"/>
          </a:p>
        </p:txBody>
      </p:sp>
      <p:sp>
        <p:nvSpPr>
          <p:cNvPr id="9219" name="Rectangle 3"/>
          <p:cNvSpPr>
            <a:spLocks noGrp="1" noChangeArrowheads="1"/>
          </p:cNvSpPr>
          <p:nvPr>
            <p:ph type="body" idx="1"/>
          </p:nvPr>
        </p:nvSpPr>
        <p:spPr/>
        <p:txBody>
          <a:bodyPr/>
          <a:lstStyle/>
          <a:p>
            <a:endParaRPr lang="en-US"/>
          </a:p>
        </p:txBody>
      </p:sp>
      <p:pic>
        <p:nvPicPr>
          <p:cNvPr id="9220" name="Picture 4" descr="rr 626 to 6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8877300" cy="5754688"/>
          </a:xfrm>
          <a:prstGeom prst="rect">
            <a:avLst/>
          </a:prstGeom>
          <a:solidFill>
            <a:schemeClr val="accent1"/>
          </a:solidFill>
        </p:spPr>
      </p:pic>
      <p:sp>
        <p:nvSpPr>
          <p:cNvPr id="9221" name="Rectangle 5"/>
          <p:cNvSpPr>
            <a:spLocks noChangeArrowheads="1"/>
          </p:cNvSpPr>
          <p:nvPr/>
        </p:nvSpPr>
        <p:spPr bwMode="auto">
          <a:xfrm>
            <a:off x="914400" y="3429000"/>
            <a:ext cx="7848600" cy="990600"/>
          </a:xfrm>
          <a:prstGeom prst="rect">
            <a:avLst/>
          </a:prstGeom>
          <a:gradFill rotWithShape="1">
            <a:gsLst>
              <a:gs pos="0">
                <a:srgbClr val="FF0000">
                  <a:alpha val="27000"/>
                </a:srgbClr>
              </a:gs>
              <a:gs pos="100000">
                <a:srgbClr val="FFD7D7">
                  <a:alpha val="8000"/>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 name="Rectangle 6"/>
          <p:cNvSpPr>
            <a:spLocks noChangeArrowheads="1"/>
          </p:cNvSpPr>
          <p:nvPr/>
        </p:nvSpPr>
        <p:spPr bwMode="auto">
          <a:xfrm>
            <a:off x="152400" y="4648200"/>
            <a:ext cx="1905000" cy="990600"/>
          </a:xfrm>
          <a:prstGeom prst="rect">
            <a:avLst/>
          </a:prstGeom>
          <a:noFill/>
          <a:ln w="9525">
            <a:solidFill>
              <a:schemeClr val="tx1"/>
            </a:solidFill>
            <a:miter lim="800000"/>
            <a:headEnd/>
            <a:tailEnd/>
          </a:ln>
          <a:effectLst/>
          <a:extLst>
            <a:ext uri="{909E8E84-426E-40DD-AFC4-6F175D3DCCD1}">
              <a14:hiddenFill xmlns:a14="http://schemas.microsoft.com/office/drawing/2010/main">
                <a:gradFill rotWithShape="1">
                  <a:gsLst>
                    <a:gs pos="0">
                      <a:srgbClr val="FF0000">
                        <a:alpha val="49001"/>
                      </a:srgbClr>
                    </a:gs>
                    <a:gs pos="100000">
                      <a:srgbClr val="FFD7D7">
                        <a:alpha val="8000"/>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 name="Line 7"/>
          <p:cNvSpPr>
            <a:spLocks noChangeShapeType="1"/>
          </p:cNvSpPr>
          <p:nvPr/>
        </p:nvSpPr>
        <p:spPr bwMode="auto">
          <a:xfrm flipH="1">
            <a:off x="381000" y="4572000"/>
            <a:ext cx="18288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 name="Line 8"/>
          <p:cNvSpPr>
            <a:spLocks noChangeShapeType="1"/>
          </p:cNvSpPr>
          <p:nvPr/>
        </p:nvSpPr>
        <p:spPr bwMode="auto">
          <a:xfrm flipH="1" flipV="1">
            <a:off x="1524000" y="3276600"/>
            <a:ext cx="71628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6" name="Rectangle 10"/>
          <p:cNvSpPr>
            <a:spLocks noChangeArrowheads="1"/>
          </p:cNvSpPr>
          <p:nvPr/>
        </p:nvSpPr>
        <p:spPr bwMode="auto">
          <a:xfrm>
            <a:off x="762000" y="3581400"/>
            <a:ext cx="609600" cy="457200"/>
          </a:xfrm>
          <a:prstGeom prst="rect">
            <a:avLst/>
          </a:prstGeom>
          <a:gradFill rotWithShape="1">
            <a:gsLst>
              <a:gs pos="0">
                <a:schemeClr val="accent1">
                  <a:alpha val="50999"/>
                </a:schemeClr>
              </a:gs>
              <a:gs pos="100000">
                <a:schemeClr val="bg1">
                  <a:alpha val="19000"/>
                </a:schemeClr>
              </a:gs>
            </a:gsLst>
            <a:lin ang="5400000" scaled="1"/>
          </a:gra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 name="Rectangle 11"/>
          <p:cNvSpPr>
            <a:spLocks noChangeArrowheads="1"/>
          </p:cNvSpPr>
          <p:nvPr/>
        </p:nvSpPr>
        <p:spPr bwMode="auto">
          <a:xfrm>
            <a:off x="6400800" y="3505200"/>
            <a:ext cx="533400" cy="457200"/>
          </a:xfrm>
          <a:prstGeom prst="rect">
            <a:avLst/>
          </a:prstGeom>
          <a:gradFill rotWithShape="1">
            <a:gsLst>
              <a:gs pos="0">
                <a:schemeClr val="accent1">
                  <a:alpha val="50999"/>
                </a:schemeClr>
              </a:gs>
              <a:gs pos="100000">
                <a:schemeClr val="bg1">
                  <a:alpha val="19000"/>
                </a:schemeClr>
              </a:gs>
            </a:gsLst>
            <a:lin ang="5400000" scaled="1"/>
          </a:gra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9" name="Rectangle 13"/>
          <p:cNvSpPr>
            <a:spLocks noChangeArrowheads="1"/>
          </p:cNvSpPr>
          <p:nvPr/>
        </p:nvSpPr>
        <p:spPr bwMode="auto">
          <a:xfrm>
            <a:off x="6934200" y="3505200"/>
            <a:ext cx="381000" cy="381000"/>
          </a:xfrm>
          <a:prstGeom prst="rect">
            <a:avLst/>
          </a:prstGeom>
          <a:gradFill rotWithShape="1">
            <a:gsLst>
              <a:gs pos="0">
                <a:srgbClr val="009900">
                  <a:alpha val="52000"/>
                </a:srgbClr>
              </a:gs>
              <a:gs pos="100000">
                <a:schemeClr val="bg1">
                  <a:alpha val="21001"/>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0" name="Rectangle 14"/>
          <p:cNvSpPr>
            <a:spLocks noChangeArrowheads="1"/>
          </p:cNvSpPr>
          <p:nvPr/>
        </p:nvSpPr>
        <p:spPr bwMode="auto">
          <a:xfrm>
            <a:off x="152400" y="4572000"/>
            <a:ext cx="2667000" cy="990600"/>
          </a:xfrm>
          <a:prstGeom prst="rect">
            <a:avLst/>
          </a:prstGeom>
          <a:gradFill rotWithShape="1">
            <a:gsLst>
              <a:gs pos="0">
                <a:srgbClr val="FF0000">
                  <a:alpha val="27000"/>
                </a:srgbClr>
              </a:gs>
              <a:gs pos="100000">
                <a:srgbClr val="FFD7D7">
                  <a:alpha val="8000"/>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8" name="Rectangle 12"/>
          <p:cNvSpPr>
            <a:spLocks noChangeArrowheads="1"/>
          </p:cNvSpPr>
          <p:nvPr/>
        </p:nvSpPr>
        <p:spPr bwMode="auto">
          <a:xfrm>
            <a:off x="1295400" y="4800600"/>
            <a:ext cx="457200" cy="304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1" name="Text Box 15"/>
          <p:cNvSpPr txBox="1">
            <a:spLocks noChangeArrowheads="1"/>
          </p:cNvSpPr>
          <p:nvPr/>
        </p:nvSpPr>
        <p:spPr bwMode="auto">
          <a:xfrm>
            <a:off x="1508125" y="5670550"/>
            <a:ext cx="3221038" cy="650875"/>
          </a:xfrm>
          <a:prstGeom prst="rect">
            <a:avLst/>
          </a:prstGeom>
          <a:solidFill>
            <a:schemeClr val="accent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chemeClr val="accent2"/>
                </a:solidFill>
              </a:rPr>
              <a:t>Install vertical goniometer</a:t>
            </a:r>
          </a:p>
          <a:p>
            <a:r>
              <a:rPr lang="en-US">
                <a:solidFill>
                  <a:schemeClr val="accent2"/>
                </a:solidFill>
              </a:rPr>
              <a:t>Here</a:t>
            </a:r>
          </a:p>
        </p:txBody>
      </p:sp>
      <p:sp>
        <p:nvSpPr>
          <p:cNvPr id="9232" name="Line 16"/>
          <p:cNvSpPr>
            <a:spLocks noChangeShapeType="1"/>
          </p:cNvSpPr>
          <p:nvPr/>
        </p:nvSpPr>
        <p:spPr bwMode="auto">
          <a:xfrm flipH="1" flipV="1">
            <a:off x="1600200" y="5105400"/>
            <a:ext cx="304800" cy="6096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5" name="Text Box 9"/>
          <p:cNvSpPr txBox="1">
            <a:spLocks noChangeArrowheads="1"/>
          </p:cNvSpPr>
          <p:nvPr/>
        </p:nvSpPr>
        <p:spPr bwMode="auto">
          <a:xfrm>
            <a:off x="2270125" y="4298950"/>
            <a:ext cx="1658938" cy="376238"/>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0000"/>
                </a:solidFill>
              </a:rPr>
              <a:t>Proton beam</a:t>
            </a:r>
          </a:p>
        </p:txBody>
      </p:sp>
      <p:sp>
        <p:nvSpPr>
          <p:cNvPr id="9234" name="Text Box 18"/>
          <p:cNvSpPr txBox="1">
            <a:spLocks noChangeArrowheads="1"/>
          </p:cNvSpPr>
          <p:nvPr/>
        </p:nvSpPr>
        <p:spPr bwMode="auto">
          <a:xfrm>
            <a:off x="381000" y="2590800"/>
            <a:ext cx="1860550" cy="423863"/>
          </a:xfrm>
          <a:prstGeom prst="rect">
            <a:avLst/>
          </a:prstGeom>
          <a:solidFill>
            <a:schemeClr val="bg1"/>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Hor collimator</a:t>
            </a:r>
          </a:p>
        </p:txBody>
      </p:sp>
      <p:sp>
        <p:nvSpPr>
          <p:cNvPr id="9235" name="Text Box 19"/>
          <p:cNvSpPr txBox="1">
            <a:spLocks noChangeArrowheads="1"/>
          </p:cNvSpPr>
          <p:nvPr/>
        </p:nvSpPr>
        <p:spPr bwMode="auto">
          <a:xfrm>
            <a:off x="6003925" y="2317750"/>
            <a:ext cx="2357438" cy="423863"/>
          </a:xfrm>
          <a:prstGeom prst="rect">
            <a:avLst/>
          </a:prstGeom>
          <a:solidFill>
            <a:schemeClr val="bg1"/>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Vertical Collimator</a:t>
            </a:r>
          </a:p>
        </p:txBody>
      </p:sp>
      <p:sp>
        <p:nvSpPr>
          <p:cNvPr id="9236" name="Line 20"/>
          <p:cNvSpPr>
            <a:spLocks noChangeShapeType="1"/>
          </p:cNvSpPr>
          <p:nvPr/>
        </p:nvSpPr>
        <p:spPr bwMode="auto">
          <a:xfrm>
            <a:off x="914400" y="3048000"/>
            <a:ext cx="76200" cy="45720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7" name="Line 21"/>
          <p:cNvSpPr>
            <a:spLocks noChangeShapeType="1"/>
          </p:cNvSpPr>
          <p:nvPr/>
        </p:nvSpPr>
        <p:spPr bwMode="auto">
          <a:xfrm flipH="1">
            <a:off x="6629400" y="2819400"/>
            <a:ext cx="228600" cy="60960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0" name="Text Box 24"/>
          <p:cNvSpPr txBox="1">
            <a:spLocks noChangeArrowheads="1"/>
          </p:cNvSpPr>
          <p:nvPr/>
        </p:nvSpPr>
        <p:spPr bwMode="auto">
          <a:xfrm>
            <a:off x="6553200" y="4114800"/>
            <a:ext cx="1809750" cy="423863"/>
          </a:xfrm>
          <a:prstGeom prst="rect">
            <a:avLst/>
          </a:prstGeom>
          <a:solidFill>
            <a:schemeClr val="bg1"/>
          </a:solidFill>
          <a:ln w="5715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Quadrapole??</a:t>
            </a:r>
          </a:p>
        </p:txBody>
      </p:sp>
      <p:sp>
        <p:nvSpPr>
          <p:cNvPr id="9241" name="Line 25"/>
          <p:cNvSpPr>
            <a:spLocks noChangeShapeType="1"/>
          </p:cNvSpPr>
          <p:nvPr/>
        </p:nvSpPr>
        <p:spPr bwMode="auto">
          <a:xfrm flipH="1" flipV="1">
            <a:off x="7391400" y="3810000"/>
            <a:ext cx="152400" cy="457200"/>
          </a:xfrm>
          <a:prstGeom prst="line">
            <a:avLst/>
          </a:prstGeom>
          <a:noFill/>
          <a:ln w="5715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2" name="Text Box 26"/>
          <p:cNvSpPr txBox="1">
            <a:spLocks noChangeArrowheads="1"/>
          </p:cNvSpPr>
          <p:nvPr/>
        </p:nvSpPr>
        <p:spPr bwMode="auto">
          <a:xfrm>
            <a:off x="2117725" y="260350"/>
            <a:ext cx="5287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RR62 Straight Section – Possible installation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36795F1A-FDC4-4A6F-B8B1-19DD5F12BAE5}" type="slidenum">
              <a:rPr lang="en-US"/>
              <a:pPr/>
              <a:t>5</a:t>
            </a:fld>
            <a:endParaRPr lang="en-US"/>
          </a:p>
        </p:txBody>
      </p:sp>
      <p:pic>
        <p:nvPicPr>
          <p:cNvPr id="8196" name="Picture 4" descr="rr tunnel cross s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7175"/>
            <a:ext cx="8382000" cy="6472238"/>
          </a:xfrm>
          <a:prstGeom prst="rect">
            <a:avLst/>
          </a:prstGeom>
          <a:noFill/>
          <a:extLst>
            <a:ext uri="{909E8E84-426E-40DD-AFC4-6F175D3DCCD1}">
              <a14:hiddenFill xmlns:a14="http://schemas.microsoft.com/office/drawing/2010/main">
                <a:solidFill>
                  <a:srgbClr val="FFFFFF"/>
                </a:solidFill>
              </a14:hiddenFill>
            </a:ext>
          </a:extLst>
        </p:spPr>
      </p:pic>
      <p:sp>
        <p:nvSpPr>
          <p:cNvPr id="8197" name="Line 5"/>
          <p:cNvSpPr>
            <a:spLocks noChangeShapeType="1"/>
          </p:cNvSpPr>
          <p:nvPr/>
        </p:nvSpPr>
        <p:spPr bwMode="auto">
          <a:xfrm>
            <a:off x="609600" y="1143000"/>
            <a:ext cx="57150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8" name="Line 6"/>
          <p:cNvSpPr>
            <a:spLocks noChangeShapeType="1"/>
          </p:cNvSpPr>
          <p:nvPr/>
        </p:nvSpPr>
        <p:spPr bwMode="auto">
          <a:xfrm flipV="1">
            <a:off x="5029200" y="1219200"/>
            <a:ext cx="0" cy="685800"/>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9" name="Text Box 7"/>
          <p:cNvSpPr txBox="1">
            <a:spLocks noChangeArrowheads="1"/>
          </p:cNvSpPr>
          <p:nvPr/>
        </p:nvSpPr>
        <p:spPr bwMode="auto">
          <a:xfrm>
            <a:off x="3581400" y="381000"/>
            <a:ext cx="2765425"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chemeClr val="accent2"/>
                </a:solidFill>
              </a:rPr>
              <a:t>There is 2’ from </a:t>
            </a:r>
          </a:p>
          <a:p>
            <a:r>
              <a:rPr lang="en-US">
                <a:solidFill>
                  <a:schemeClr val="accent2"/>
                </a:solidFill>
              </a:rPr>
              <a:t>Beam center to ceiling</a:t>
            </a:r>
          </a:p>
        </p:txBody>
      </p:sp>
      <p:pic>
        <p:nvPicPr>
          <p:cNvPr id="8200" name="Picture 8" descr="vertical_goniometer_draft"/>
          <p:cNvPicPr>
            <a:picLocks noChangeAspect="1" noChangeArrowheads="1"/>
          </p:cNvPicPr>
          <p:nvPr/>
        </p:nvPicPr>
        <p:blipFill>
          <a:blip r:embed="rId3" cstate="print">
            <a:extLst>
              <a:ext uri="{28A0092B-C50C-407E-A947-70E740481C1C}">
                <a14:useLocalDpi xmlns:a14="http://schemas.microsoft.com/office/drawing/2010/main" val="0"/>
              </a:ext>
            </a:extLst>
          </a:blip>
          <a:srcRect l="29239" t="-157" r="17690" b="41418"/>
          <a:stretch>
            <a:fillRect/>
          </a:stretch>
        </p:blipFill>
        <p:spPr bwMode="auto">
          <a:xfrm>
            <a:off x="2362200" y="1371600"/>
            <a:ext cx="1687513" cy="2438400"/>
          </a:xfrm>
          <a:prstGeom prst="rect">
            <a:avLst/>
          </a:prstGeom>
          <a:gradFill rotWithShape="1">
            <a:gsLst>
              <a:gs pos="0">
                <a:schemeClr val="accent1">
                  <a:alpha val="52000"/>
                </a:schemeClr>
              </a:gs>
              <a:gs pos="100000">
                <a:schemeClr val="accent1">
                  <a:gamma/>
                  <a:shade val="46275"/>
                  <a:invGamma/>
                  <a:alpha val="8000"/>
                </a:schemeClr>
              </a:gs>
            </a:gsLst>
            <a:lin ang="5400000" scaled="1"/>
          </a:gradFill>
          <a:ln w="28575">
            <a:solidFill>
              <a:srgbClr val="009900"/>
            </a:solidFill>
            <a:miter lim="800000"/>
            <a:headEnd/>
            <a:tailEnd/>
          </a:ln>
        </p:spPr>
      </p:pic>
      <p:sp>
        <p:nvSpPr>
          <p:cNvPr id="8201" name="Text Box 9"/>
          <p:cNvSpPr txBox="1">
            <a:spLocks noChangeArrowheads="1"/>
          </p:cNvSpPr>
          <p:nvPr/>
        </p:nvSpPr>
        <p:spPr bwMode="auto">
          <a:xfrm>
            <a:off x="1371600" y="4191000"/>
            <a:ext cx="3081338" cy="1200150"/>
          </a:xfrm>
          <a:prstGeom prst="rect">
            <a:avLst/>
          </a:prstGeom>
          <a:solidFill>
            <a:schemeClr val="bg1"/>
          </a:solid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Get the vertical </a:t>
            </a:r>
          </a:p>
          <a:p>
            <a:r>
              <a:rPr lang="en-US"/>
              <a:t>Goniometer in there</a:t>
            </a:r>
          </a:p>
          <a:p>
            <a:r>
              <a:rPr lang="en-US"/>
              <a:t>8 ft off the floor – upside</a:t>
            </a:r>
          </a:p>
          <a:p>
            <a:r>
              <a:rPr lang="en-US"/>
              <a:t>down</a:t>
            </a:r>
          </a:p>
        </p:txBody>
      </p:sp>
      <p:sp>
        <p:nvSpPr>
          <p:cNvPr id="8202" name="Line 10"/>
          <p:cNvSpPr>
            <a:spLocks noChangeShapeType="1"/>
          </p:cNvSpPr>
          <p:nvPr/>
        </p:nvSpPr>
        <p:spPr bwMode="auto">
          <a:xfrm flipV="1">
            <a:off x="3276600" y="2209800"/>
            <a:ext cx="1447800" cy="1981200"/>
          </a:xfrm>
          <a:prstGeom prst="line">
            <a:avLst/>
          </a:prstGeom>
          <a:noFill/>
          <a:ln w="5715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4" name="Text Box 12"/>
          <p:cNvSpPr txBox="1">
            <a:spLocks noChangeArrowheads="1"/>
          </p:cNvSpPr>
          <p:nvPr/>
        </p:nvSpPr>
        <p:spPr bwMode="auto">
          <a:xfrm>
            <a:off x="1600200" y="2286000"/>
            <a:ext cx="620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9900"/>
                </a:solidFill>
              </a:rPr>
              <a:t>2.7’</a:t>
            </a:r>
          </a:p>
        </p:txBody>
      </p:sp>
      <p:sp>
        <p:nvSpPr>
          <p:cNvPr id="8206" name="Text Box 14"/>
          <p:cNvSpPr txBox="1">
            <a:spLocks noChangeArrowheads="1"/>
          </p:cNvSpPr>
          <p:nvPr/>
        </p:nvSpPr>
        <p:spPr bwMode="auto">
          <a:xfrm>
            <a:off x="2133600" y="1066800"/>
            <a:ext cx="581025"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9900"/>
                </a:solidFill>
              </a:rPr>
              <a:t>10”</a:t>
            </a:r>
          </a:p>
        </p:txBody>
      </p:sp>
      <p:sp>
        <p:nvSpPr>
          <p:cNvPr id="8205" name="Line 13"/>
          <p:cNvSpPr>
            <a:spLocks noChangeShapeType="1"/>
          </p:cNvSpPr>
          <p:nvPr/>
        </p:nvSpPr>
        <p:spPr bwMode="auto">
          <a:xfrm>
            <a:off x="2590800" y="1295400"/>
            <a:ext cx="0" cy="609600"/>
          </a:xfrm>
          <a:prstGeom prst="line">
            <a:avLst/>
          </a:prstGeom>
          <a:noFill/>
          <a:ln w="5715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3" name="Line 11"/>
          <p:cNvSpPr>
            <a:spLocks noChangeShapeType="1"/>
          </p:cNvSpPr>
          <p:nvPr/>
        </p:nvSpPr>
        <p:spPr bwMode="auto">
          <a:xfrm>
            <a:off x="2209800" y="1447800"/>
            <a:ext cx="0" cy="2133600"/>
          </a:xfrm>
          <a:prstGeom prst="line">
            <a:avLst/>
          </a:prstGeom>
          <a:noFill/>
          <a:ln w="5715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of RR62 Installation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143000"/>
            <a:ext cx="7822275" cy="5029200"/>
          </a:xfrm>
        </p:spPr>
      </p:pic>
      <p:sp>
        <p:nvSpPr>
          <p:cNvPr id="4" name="Slide Number Placeholder 3"/>
          <p:cNvSpPr>
            <a:spLocks noGrp="1"/>
          </p:cNvSpPr>
          <p:nvPr>
            <p:ph type="sldNum" sz="quarter" idx="12"/>
          </p:nvPr>
        </p:nvSpPr>
        <p:spPr/>
        <p:txBody>
          <a:bodyPr/>
          <a:lstStyle/>
          <a:p>
            <a:fld id="{A9A7DAE0-2678-4762-848A-B7603294E503}" type="slidenum">
              <a:rPr lang="en-US" smtClean="0"/>
              <a:pPr/>
              <a:t>6</a:t>
            </a:fld>
            <a:endParaRPr lang="en-US"/>
          </a:p>
        </p:txBody>
      </p:sp>
    </p:spTree>
    <p:extLst>
      <p:ext uri="{BB962C8B-B14F-4D97-AF65-F5344CB8AC3E}">
        <p14:creationId xmlns:p14="http://schemas.microsoft.com/office/powerpoint/2010/main" val="3220299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9C37BFB-EAB6-46CB-A61D-67B44DFA1B90}" type="slidenum">
              <a:rPr lang="en-US"/>
              <a:pPr/>
              <a:t>7</a:t>
            </a:fld>
            <a:endParaRPr lang="en-US"/>
          </a:p>
        </p:txBody>
      </p:sp>
      <p:sp>
        <p:nvSpPr>
          <p:cNvPr id="22530" name="Rectangle 2"/>
          <p:cNvSpPr>
            <a:spLocks noGrp="1" noChangeArrowheads="1"/>
          </p:cNvSpPr>
          <p:nvPr>
            <p:ph type="title"/>
          </p:nvPr>
        </p:nvSpPr>
        <p:spPr/>
        <p:txBody>
          <a:bodyPr/>
          <a:lstStyle/>
          <a:p>
            <a:r>
              <a:rPr lang="en-US" sz="3400"/>
              <a:t>RR62 Rough Layout</a:t>
            </a:r>
          </a:p>
        </p:txBody>
      </p:sp>
      <p:sp>
        <p:nvSpPr>
          <p:cNvPr id="22533" name="Text Box 5"/>
          <p:cNvSpPr txBox="1">
            <a:spLocks noChangeArrowheads="1"/>
          </p:cNvSpPr>
          <p:nvPr/>
        </p:nvSpPr>
        <p:spPr bwMode="auto">
          <a:xfrm>
            <a:off x="822325" y="3765550"/>
            <a:ext cx="694372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dirty="0">
                <a:solidFill>
                  <a:srgbClr val="FF0000"/>
                </a:solidFill>
              </a:rPr>
              <a:t>Goniometer to collimator ~ </a:t>
            </a:r>
            <a:r>
              <a:rPr lang="en-US" dirty="0" smtClean="0">
                <a:solidFill>
                  <a:srgbClr val="FF0000"/>
                </a:solidFill>
              </a:rPr>
              <a:t>10.7m  NOT 15.2m</a:t>
            </a:r>
            <a:endParaRPr lang="en-US" dirty="0">
              <a:solidFill>
                <a:srgbClr val="FF0000"/>
              </a:solidFill>
            </a:endParaRPr>
          </a:p>
          <a:p>
            <a:pPr>
              <a:buFontTx/>
              <a:buChar char="•"/>
            </a:pPr>
            <a:r>
              <a:rPr lang="en-US" dirty="0"/>
              <a:t>Goniometer has to be flipped from </a:t>
            </a:r>
            <a:r>
              <a:rPr lang="en-US" dirty="0" err="1"/>
              <a:t>tevatron</a:t>
            </a:r>
            <a:r>
              <a:rPr lang="en-US" dirty="0"/>
              <a:t> orientation</a:t>
            </a:r>
          </a:p>
          <a:p>
            <a:pPr>
              <a:buFontTx/>
              <a:buChar char="•"/>
            </a:pPr>
            <a:r>
              <a:rPr lang="en-US" dirty="0"/>
              <a:t>VR direction is down.</a:t>
            </a:r>
          </a:p>
          <a:p>
            <a:pPr>
              <a:buFontTx/>
              <a:buChar char="•"/>
            </a:pPr>
            <a:r>
              <a:rPr lang="en-US" dirty="0"/>
              <a:t>There is a quadruple between Goniometer &amp; collimator</a:t>
            </a:r>
          </a:p>
          <a:p>
            <a:pPr>
              <a:buFontTx/>
              <a:buChar char="•"/>
            </a:pPr>
            <a:r>
              <a:rPr lang="en-US" dirty="0"/>
              <a:t>VR angle @ 8.9Gev ~ 64urad(1/</a:t>
            </a:r>
            <a:r>
              <a:rPr lang="en-US" dirty="0" err="1"/>
              <a:t>sqt</a:t>
            </a:r>
            <a:r>
              <a:rPr lang="en-US" dirty="0"/>
              <a:t>(8.9/980)) = 671urad</a:t>
            </a:r>
          </a:p>
          <a:p>
            <a:pPr>
              <a:buFontTx/>
              <a:buChar char="•"/>
            </a:pPr>
            <a:r>
              <a:rPr lang="en-US" dirty="0">
                <a:solidFill>
                  <a:srgbClr val="FF0000"/>
                </a:solidFill>
              </a:rPr>
              <a:t>Displacement @ collimator ~ </a:t>
            </a:r>
            <a:r>
              <a:rPr lang="en-US" dirty="0" smtClean="0">
                <a:solidFill>
                  <a:srgbClr val="FF0000"/>
                </a:solidFill>
              </a:rPr>
              <a:t>7.2mm</a:t>
            </a:r>
            <a:endParaRPr lang="en-US" dirty="0">
              <a:solidFill>
                <a:srgbClr val="FF0000"/>
              </a:solidFill>
            </a:endParaRPr>
          </a:p>
          <a:p>
            <a:pPr>
              <a:buFontTx/>
              <a:buChar char="•"/>
            </a:pPr>
            <a:r>
              <a:rPr lang="en-US" dirty="0"/>
              <a:t>Collimator is 2 vertical sides like </a:t>
            </a:r>
            <a:r>
              <a:rPr lang="en-US" dirty="0" err="1"/>
              <a:t>lhc</a:t>
            </a:r>
            <a:endParaRPr lang="en-US" dirty="0"/>
          </a:p>
          <a:p>
            <a:pPr>
              <a:buFontTx/>
              <a:buChar char="•"/>
            </a:pPr>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27" t="25992" r="1483" b="38988"/>
          <a:stretch/>
        </p:blipFill>
        <p:spPr>
          <a:xfrm>
            <a:off x="0" y="1066800"/>
            <a:ext cx="9144000" cy="229496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RR62</a:t>
            </a:r>
            <a:endParaRPr lang="en-US" dirty="0"/>
          </a:p>
        </p:txBody>
      </p:sp>
      <p:sp>
        <p:nvSpPr>
          <p:cNvPr id="4" name="Slide Number Placeholder 3"/>
          <p:cNvSpPr>
            <a:spLocks noGrp="1"/>
          </p:cNvSpPr>
          <p:nvPr>
            <p:ph type="sldNum" sz="quarter" idx="12"/>
          </p:nvPr>
        </p:nvSpPr>
        <p:spPr/>
        <p:txBody>
          <a:bodyPr/>
          <a:lstStyle/>
          <a:p>
            <a:fld id="{A9A7DAE0-2678-4762-848A-B7603294E503}" type="slidenum">
              <a:rPr lang="en-US" smtClean="0"/>
              <a:pPr/>
              <a:t>8</a:t>
            </a:fld>
            <a:endParaRPr lang="en-US"/>
          </a:p>
        </p:txBody>
      </p:sp>
      <p:pic>
        <p:nvPicPr>
          <p:cNvPr id="8"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07982" y="1371601"/>
            <a:ext cx="4353423" cy="32674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371600"/>
            <a:ext cx="4356608" cy="32674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1" name="Rectangle 10"/>
          <p:cNvSpPr/>
          <p:nvPr/>
        </p:nvSpPr>
        <p:spPr bwMode="auto">
          <a:xfrm>
            <a:off x="597031" y="5142131"/>
            <a:ext cx="3551256" cy="858434"/>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prst="angle"/>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0" name="TextBox 9"/>
          <p:cNvSpPr txBox="1"/>
          <p:nvPr/>
        </p:nvSpPr>
        <p:spPr>
          <a:xfrm>
            <a:off x="597031" y="5248182"/>
            <a:ext cx="3551256" cy="646331"/>
          </a:xfrm>
          <a:prstGeom prst="rect">
            <a:avLst/>
          </a:prstGeom>
          <a:noFill/>
          <a:scene3d>
            <a:camera prst="orthographicFront"/>
            <a:lightRig rig="threePt" dir="t"/>
          </a:scene3d>
          <a:sp3d>
            <a:bevelT prst="convex"/>
          </a:sp3d>
        </p:spPr>
        <p:txBody>
          <a:bodyPr wrap="square" rtlCol="0">
            <a:spAutoFit/>
          </a:bodyPr>
          <a:lstStyle/>
          <a:p>
            <a:r>
              <a:rPr lang="en-US" dirty="0" smtClean="0"/>
              <a:t>RR62 vertical Collimator and </a:t>
            </a:r>
          </a:p>
          <a:p>
            <a:r>
              <a:rPr lang="en-US" dirty="0" smtClean="0"/>
              <a:t>Upstream quad.</a:t>
            </a:r>
            <a:endParaRPr lang="en-US" dirty="0"/>
          </a:p>
        </p:txBody>
      </p:sp>
      <p:sp>
        <p:nvSpPr>
          <p:cNvPr id="13" name="Rectangle 12"/>
          <p:cNvSpPr/>
          <p:nvPr/>
        </p:nvSpPr>
        <p:spPr bwMode="auto">
          <a:xfrm>
            <a:off x="4953000" y="5142131"/>
            <a:ext cx="3551256" cy="858434"/>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prst="angle"/>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2" name="TextBox 11"/>
          <p:cNvSpPr txBox="1"/>
          <p:nvPr/>
        </p:nvSpPr>
        <p:spPr>
          <a:xfrm>
            <a:off x="4953000" y="5248182"/>
            <a:ext cx="3551256" cy="646331"/>
          </a:xfrm>
          <a:prstGeom prst="rect">
            <a:avLst/>
          </a:prstGeom>
          <a:noFill/>
          <a:scene3d>
            <a:camera prst="orthographicFront"/>
            <a:lightRig rig="threePt" dir="t"/>
          </a:scene3d>
          <a:sp3d>
            <a:bevelT prst="convex"/>
          </a:sp3d>
        </p:spPr>
        <p:txBody>
          <a:bodyPr wrap="square" rtlCol="0">
            <a:spAutoFit/>
          </a:bodyPr>
          <a:lstStyle/>
          <a:p>
            <a:r>
              <a:rPr lang="en-US" dirty="0" smtClean="0"/>
              <a:t>RR62 proposed Crystal location.</a:t>
            </a:r>
            <a:endParaRPr lang="en-US" dirty="0"/>
          </a:p>
        </p:txBody>
      </p:sp>
      <p:cxnSp>
        <p:nvCxnSpPr>
          <p:cNvPr id="15" name="Straight Arrow Connector 14"/>
          <p:cNvCxnSpPr/>
          <p:nvPr/>
        </p:nvCxnSpPr>
        <p:spPr bwMode="auto">
          <a:xfrm flipH="1">
            <a:off x="5867400" y="2514600"/>
            <a:ext cx="2286000" cy="7620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6400800" y="2057400"/>
            <a:ext cx="843501" cy="369332"/>
          </a:xfrm>
          <a:prstGeom prst="rect">
            <a:avLst/>
          </a:prstGeom>
          <a:noFill/>
        </p:spPr>
        <p:txBody>
          <a:bodyPr wrap="none" rtlCol="0">
            <a:spAutoFit/>
          </a:bodyPr>
          <a:lstStyle/>
          <a:p>
            <a:r>
              <a:rPr lang="en-US" dirty="0" smtClean="0">
                <a:solidFill>
                  <a:srgbClr val="FF0000"/>
                </a:solidFill>
              </a:rPr>
              <a:t>Beam</a:t>
            </a:r>
            <a:endParaRPr lang="en-US" dirty="0">
              <a:solidFill>
                <a:srgbClr val="FF0000"/>
              </a:solidFill>
            </a:endParaRPr>
          </a:p>
        </p:txBody>
      </p:sp>
    </p:spTree>
    <p:extLst>
      <p:ext uri="{BB962C8B-B14F-4D97-AF65-F5344CB8AC3E}">
        <p14:creationId xmlns:p14="http://schemas.microsoft.com/office/powerpoint/2010/main" val="1769156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RR52</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7400" y="1143000"/>
            <a:ext cx="4775200" cy="3581400"/>
          </a:xfrm>
        </p:spPr>
      </p:pic>
      <p:sp>
        <p:nvSpPr>
          <p:cNvPr id="4" name="Slide Number Placeholder 3"/>
          <p:cNvSpPr>
            <a:spLocks noGrp="1"/>
          </p:cNvSpPr>
          <p:nvPr>
            <p:ph type="sldNum" sz="quarter" idx="12"/>
          </p:nvPr>
        </p:nvSpPr>
        <p:spPr/>
        <p:txBody>
          <a:bodyPr/>
          <a:lstStyle/>
          <a:p>
            <a:fld id="{A9A7DAE0-2678-4762-848A-B7603294E503}" type="slidenum">
              <a:rPr lang="en-US" smtClean="0"/>
              <a:pPr/>
              <a:t>9</a:t>
            </a:fld>
            <a:endParaRPr lang="en-US"/>
          </a:p>
        </p:txBody>
      </p:sp>
      <p:sp>
        <p:nvSpPr>
          <p:cNvPr id="6" name="Rectangle 5"/>
          <p:cNvSpPr/>
          <p:nvPr/>
        </p:nvSpPr>
        <p:spPr bwMode="auto">
          <a:xfrm>
            <a:off x="2743200" y="5142130"/>
            <a:ext cx="3551256" cy="858434"/>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prst="angle"/>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7" name="TextBox 6"/>
          <p:cNvSpPr txBox="1"/>
          <p:nvPr/>
        </p:nvSpPr>
        <p:spPr>
          <a:xfrm>
            <a:off x="2743200" y="5248181"/>
            <a:ext cx="3551256" cy="646331"/>
          </a:xfrm>
          <a:prstGeom prst="rect">
            <a:avLst/>
          </a:prstGeom>
          <a:noFill/>
          <a:scene3d>
            <a:camera prst="orthographicFront"/>
            <a:lightRig rig="threePt" dir="t"/>
          </a:scene3d>
          <a:sp3d>
            <a:bevelT prst="convex"/>
          </a:sp3d>
        </p:spPr>
        <p:txBody>
          <a:bodyPr wrap="square" rtlCol="0">
            <a:spAutoFit/>
          </a:bodyPr>
          <a:lstStyle/>
          <a:p>
            <a:r>
              <a:rPr lang="en-US" dirty="0" smtClean="0"/>
              <a:t>RR52 proposed Crystal location.</a:t>
            </a:r>
            <a:endParaRPr lang="en-US" dirty="0"/>
          </a:p>
        </p:txBody>
      </p:sp>
    </p:spTree>
    <p:extLst>
      <p:ext uri="{BB962C8B-B14F-4D97-AF65-F5344CB8AC3E}">
        <p14:creationId xmlns:p14="http://schemas.microsoft.com/office/powerpoint/2010/main" val="2965276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8786</TotalTime>
  <Words>250</Words>
  <Application>Microsoft Office PowerPoint</Application>
  <PresentationFormat>On-screen Show (4:3)</PresentationFormat>
  <Paragraphs>75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Verdana</vt:lpstr>
      <vt:lpstr>Times New Roman</vt:lpstr>
      <vt:lpstr>Wingdings</vt:lpstr>
      <vt:lpstr>Profile</vt:lpstr>
      <vt:lpstr>Revised Estimate for Bent Crystal Installed at RR62</vt:lpstr>
      <vt:lpstr>Plan from Dec 16, 2011 Meeting</vt:lpstr>
      <vt:lpstr>Possible location  RR62 SS</vt:lpstr>
      <vt:lpstr>PowerPoint Presentation</vt:lpstr>
      <vt:lpstr>PowerPoint Presentation</vt:lpstr>
      <vt:lpstr>Draft of RR62 Installation</vt:lpstr>
      <vt:lpstr>RR62 Rough Layout</vt:lpstr>
      <vt:lpstr>RR62</vt:lpstr>
      <vt:lpstr> RR52</vt:lpstr>
      <vt:lpstr>Possible Instrumentation(RR62)</vt:lpstr>
      <vt:lpstr>Schedule as of 1/3/2012</vt:lpstr>
    </vt:vector>
  </TitlesOfParts>
  <Company>Fermilab | Accelerator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Investigation of Volume Reflection of a bent crystal at Low Energy</dc:title>
  <dc:creator>still</dc:creator>
  <cp:lastModifiedBy>Dean A. Still x4951 08969N</cp:lastModifiedBy>
  <cp:revision>21</cp:revision>
  <dcterms:created xsi:type="dcterms:W3CDTF">2011-12-15T15:21:52Z</dcterms:created>
  <dcterms:modified xsi:type="dcterms:W3CDTF">2012-01-03T20:03:47Z</dcterms:modified>
</cp:coreProperties>
</file>