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83" r:id="rId9"/>
    <p:sldId id="262" r:id="rId10"/>
    <p:sldId id="263" r:id="rId11"/>
    <p:sldId id="264" r:id="rId12"/>
    <p:sldId id="284" r:id="rId13"/>
    <p:sldId id="265" r:id="rId14"/>
    <p:sldId id="285" r:id="rId15"/>
    <p:sldId id="266" r:id="rId16"/>
    <p:sldId id="286" r:id="rId17"/>
    <p:sldId id="267" r:id="rId18"/>
    <p:sldId id="268" r:id="rId19"/>
    <p:sldId id="269" r:id="rId20"/>
    <p:sldId id="270" r:id="rId21"/>
    <p:sldId id="272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C0A61-9E44-4FB3-9407-69F0CE69934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B698B-D460-465C-B5C4-82F777AA5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5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B698B-D460-465C-B5C4-82F777AA5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6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B698B-D460-465C-B5C4-82F777AA5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1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MC6V2 is 54.95 and MC6CV is 20.3 for Spill 9057 and 9058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B698B-D460-465C-B5C4-82F777AA5D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9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B698B-D460-465C-B5C4-82F777AA5D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6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to 14 not much change from 14 to 20 vertical changes  to the left(above) the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B698B-D460-465C-B5C4-82F777AA5D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3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C75B-5B62-4C53-A7FB-B34973C6C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F8F63-36C6-4A2E-8983-0666A6E4F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A1DDD-07DD-4998-B8E9-1B7EB775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0F7-BFDF-4638-9F18-BD97FA6069E9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1999-ABF1-4417-81AB-10600BCA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ADB48-2857-4E3A-9A06-1B8DB08B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E209-8A6A-4EE7-A961-18827042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0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7730-91C8-4BC5-A5C9-6A3EBCBE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2CBDF-1F0B-4ACE-95BE-861DEB685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BCB32-53F1-4603-B2A6-10C487B4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0F7-BFDF-4638-9F18-BD97FA6069E9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5D8E-CE0C-4B8F-8AAB-B30CBB81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D8B9A-0EDD-42BF-B6A2-8CB1ABF8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E209-8A6A-4EE7-A961-18827042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9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3467F-2663-413D-9A31-D343C0619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397DC-071A-41CD-A590-84ECADA98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DAA81-CD42-466D-B9F0-28954CFF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0F7-BFDF-4638-9F18-BD97FA6069E9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E663A-5569-4F93-B0F7-97EFE80B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16610-D002-4D5E-BCA6-A04D9B09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E209-8A6A-4EE7-A961-18827042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2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BE2A-5FDF-4AE9-A5AF-E11A1984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31B5E-D116-4FE1-BACA-FA24063EF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06415-F0E2-42C2-A448-A53E0A99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0F7-BFDF-4638-9F18-BD97FA6069E9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B46FB-4E6D-4854-8674-D6D5C549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DA6BB-CBD3-4733-994E-230DDB06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E209-8A6A-4EE7-A961-18827042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2B82F-4600-43AD-A8EC-471143D4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E1969-1ED2-4121-9EAC-1769662C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77BE0-D137-4D90-A528-A2D37760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0F7-BFDF-4638-9F18-BD97FA6069E9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65BF8-8933-43E8-90F2-CF535C47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3227A-4ABC-4BB9-8E93-DF7A6656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E209-8A6A-4EE7-A961-18827042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5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C9672-E308-4E52-90C2-2F184CD0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ED5EA-ECA6-45CF-AB0E-646D9934A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14D2F-2CD6-4EC6-B837-AF14216C3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931A6-A9AD-499C-92E9-40A0C2AEE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0F7-BFDF-4638-9F18-BD97FA6069E9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59D55-79A8-43F9-9A19-989DA207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4F115-292F-455D-8B9E-6BF20FE7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E209-8A6A-4EE7-A961-18827042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5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5F3BE-ED58-450A-92F7-E395354E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2D4C4-9D69-4932-A4B0-F484A7B1F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AD013-43FC-4F1D-BF98-502BA70DE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8F7BA-D51F-475B-BFD2-05B7535F0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AA53BE-FC09-443D-90C6-9FD319966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B531D-D43E-43CB-AA8F-B3BB9F20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0F7-BFDF-4638-9F18-BD97FA6069E9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F5242-6191-48A7-BE25-8E0684D4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FBCB9-3EB3-47D8-87EF-D7931B7B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E209-8A6A-4EE7-A961-18827042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AD955-AC20-42D5-9D51-95E716A6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67E57-1A97-4924-9F2F-F81A6A57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0F7-BFDF-4638-9F18-BD97FA6069E9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38384-F7BF-4491-ADAF-7CBE1DDA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74D32-0E1F-4EC1-8B8B-96640778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E209-8A6A-4EE7-A961-18827042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9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F8DFB-8335-4D65-9390-4D42D455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0F7-BFDF-4638-9F18-BD97FA6069E9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07BD7-64AE-4E99-A9AC-FE09E876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A44E3-0373-4B9B-8B6A-850E1302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E209-8A6A-4EE7-A961-18827042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2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FF23-71B6-44B0-9516-0B385CB3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65321-4473-47CA-A3C6-68E778742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E08FC-433B-48A8-BB96-2F1C755F8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5F1A1-82D8-4401-8A4E-DD7B73DE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0F7-BFDF-4638-9F18-BD97FA6069E9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75FE6-6051-406C-A3A5-09322B21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5630C-FD36-49EF-98C2-1E6C7521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E209-8A6A-4EE7-A961-18827042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8717E-7333-49AC-8DFB-E3A6DECF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615634-0F60-45B2-AB37-FA80C756A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9C8F6-7377-419D-9DD2-40045DEF6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72416-4788-4B16-A0BF-B80DC904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0F7-BFDF-4638-9F18-BD97FA6069E9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EFFB3-B944-4593-8314-7A4108CB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22323-D74B-4ECF-B096-A25DF680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E209-8A6A-4EE7-A961-18827042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4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7EBE2-3FCC-41C2-8025-BB599BA6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273F5-B667-4F2A-9F33-D8D24E3EB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E3DC5-C063-4295-AE10-475676504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A60F7-BFDF-4638-9F18-BD97FA6069E9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8B79A-0D5F-448C-B3E5-B2BE3E30C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BFFE5-B7BD-410F-AB00-926D9CE64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E209-8A6A-4EE7-A961-18827042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1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1BE0C-A5FB-4CF9-B310-B0051CD04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3600" dirty="0"/>
              <a:t>MCenter Tuning Study June 20 ,2021</a:t>
            </a:r>
            <a:br>
              <a:rPr lang="en-US" sz="3600" dirty="0"/>
            </a:br>
            <a:r>
              <a:rPr lang="en-US" sz="2400" dirty="0"/>
              <a:t>NOvA/AD MCenter Beam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4540E-69DA-4D86-94CC-2ADA3CCC2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846" y="4763643"/>
            <a:ext cx="8169309" cy="119605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Buse Naz Temizel</a:t>
            </a:r>
          </a:p>
          <a:p>
            <a:r>
              <a:rPr lang="en-US" sz="2000" dirty="0"/>
              <a:t>Illinois Institute of Technology</a:t>
            </a:r>
          </a:p>
          <a:p>
            <a:r>
              <a:rPr lang="en-US" sz="2000" dirty="0"/>
              <a:t>September 8 , 2021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2511F-A5BE-493B-AA9C-1C257869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dirty="0"/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DB3F02-15C4-4205-82CF-2D1B0295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1800" dirty="0"/>
              <a:t>DS quad settings changed from halfway to Operational tune</a:t>
            </a:r>
          </a:p>
          <a:p>
            <a:r>
              <a:rPr lang="en-US" sz="1800" dirty="0"/>
              <a:t>No double peak in horizontal </a:t>
            </a:r>
          </a:p>
          <a:p>
            <a:r>
              <a:rPr lang="en-US" sz="1800" dirty="0"/>
              <a:t> Vertical peak shifted to the right (down)</a:t>
            </a:r>
          </a:p>
          <a:p>
            <a:pPr lvl="1"/>
            <a:r>
              <a:rPr lang="en-US" sz="1400" dirty="0"/>
              <a:t>Centered</a:t>
            </a:r>
          </a:p>
          <a:p>
            <a:pPr lvl="1"/>
            <a:r>
              <a:rPr lang="en-US" sz="1400" dirty="0"/>
              <a:t>Wider peak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r>
              <a:rPr lang="en-US" sz="1400" dirty="0"/>
              <a:t>For Spill 9082 and 9083</a:t>
            </a:r>
          </a:p>
          <a:p>
            <a:pPr marL="457200" lvl="1" indent="0">
              <a:buNone/>
            </a:pPr>
            <a:r>
              <a:rPr lang="en-US" sz="1400" dirty="0"/>
              <a:t>MC6V1 is 10</a:t>
            </a:r>
          </a:p>
          <a:p>
            <a:pPr marL="457200" lvl="1" indent="0">
              <a:buNone/>
            </a:pPr>
            <a:r>
              <a:rPr lang="en-US" sz="1400" dirty="0"/>
              <a:t>MC6V2 is 15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63DA05-D2EB-46AD-AE35-2424C2B01921}"/>
              </a:ext>
            </a:extLst>
          </p:cNvPr>
          <p:cNvGrpSpPr/>
          <p:nvPr/>
        </p:nvGrpSpPr>
        <p:grpSpPr>
          <a:xfrm>
            <a:off x="6203168" y="178422"/>
            <a:ext cx="5881665" cy="6308160"/>
            <a:chOff x="6203168" y="178422"/>
            <a:chExt cx="5881665" cy="6308160"/>
          </a:xfrm>
        </p:grpSpPr>
        <p:pic>
          <p:nvPicPr>
            <p:cNvPr id="5" name="Content Placeholder 4" descr="Chart, histogram&#10;&#10;Description automatically generated">
              <a:extLst>
                <a:ext uri="{FF2B5EF4-FFF2-40B4-BE49-F238E27FC236}">
                  <a16:creationId xmlns:a16="http://schemas.microsoft.com/office/drawing/2014/main" id="{A6E96633-2E4E-4A56-99DB-A4C494292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168" y="178422"/>
              <a:ext cx="5881665" cy="294083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36E7D6-D3B0-4EA2-BC4B-9F0E81E4A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168" y="3545749"/>
              <a:ext cx="5881665" cy="2940833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7DED9128-DA8D-4076-BA0C-C2B44420180E}"/>
              </a:ext>
            </a:extLst>
          </p:cNvPr>
          <p:cNvSpPr txBox="1">
            <a:spLocks/>
          </p:cNvSpPr>
          <p:nvPr/>
        </p:nvSpPr>
        <p:spPr>
          <a:xfrm>
            <a:off x="8316806" y="3056381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14. Spill 9082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7C4DB4C-A05B-41E2-9A58-D4AB0B38293A}"/>
              </a:ext>
            </a:extLst>
          </p:cNvPr>
          <p:cNvSpPr txBox="1">
            <a:spLocks/>
          </p:cNvSpPr>
          <p:nvPr/>
        </p:nvSpPr>
        <p:spPr>
          <a:xfrm>
            <a:off x="8498389" y="6368632"/>
            <a:ext cx="1530828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15. Spill 9083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87F063F7-D311-4F00-B476-6BAF7738B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88545"/>
              </p:ext>
            </p:extLst>
          </p:nvPr>
        </p:nvGraphicFramePr>
        <p:xfrm>
          <a:off x="1074656" y="100258"/>
          <a:ext cx="5582806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5550">
                  <a:extLst>
                    <a:ext uri="{9D8B030D-6E8A-4147-A177-3AD203B41FA5}">
                      <a16:colId xmlns:a16="http://schemas.microsoft.com/office/drawing/2014/main" val="545743574"/>
                    </a:ext>
                  </a:extLst>
                </a:gridCol>
                <a:gridCol w="1081442">
                  <a:extLst>
                    <a:ext uri="{9D8B030D-6E8A-4147-A177-3AD203B41FA5}">
                      <a16:colId xmlns:a16="http://schemas.microsoft.com/office/drawing/2014/main" val="3178892923"/>
                    </a:ext>
                  </a:extLst>
                </a:gridCol>
                <a:gridCol w="3495814">
                  <a:extLst>
                    <a:ext uri="{9D8B030D-6E8A-4147-A177-3AD203B41FA5}">
                      <a16:colId xmlns:a16="http://schemas.microsoft.com/office/drawing/2014/main" val="1301814678"/>
                    </a:ext>
                  </a:extLst>
                </a:gridCol>
              </a:tblGrid>
              <a:tr h="24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MC6Q1I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31.9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Halfway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094740"/>
                  </a:ext>
                </a:extLst>
              </a:tr>
              <a:tr h="24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MC6Q2I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-721.4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18306"/>
                  </a:ext>
                </a:extLst>
              </a:tr>
              <a:tr h="24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MC6Q3I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56.8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46293"/>
                  </a:ext>
                </a:extLst>
              </a:tr>
              <a:tr h="24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MC6Q4I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- 49.93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Halfway                Operational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3152"/>
                  </a:ext>
                </a:extLst>
              </a:tr>
              <a:tr h="24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MC6Q5I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577.2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00104"/>
                  </a:ext>
                </a:extLst>
              </a:tr>
              <a:tr h="24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MC6Q6I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- 30.19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77962"/>
                  </a:ext>
                </a:extLst>
              </a:tr>
              <a:tr h="24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MC6CV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 19.9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847433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DB7A62-0314-40A4-BACB-8ADB23FAAA85}"/>
              </a:ext>
            </a:extLst>
          </p:cNvPr>
          <p:cNvCxnSpPr>
            <a:cxnSpLocks/>
          </p:cNvCxnSpPr>
          <p:nvPr/>
        </p:nvCxnSpPr>
        <p:spPr>
          <a:xfrm>
            <a:off x="4594963" y="1485537"/>
            <a:ext cx="3655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39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4A850-02BA-4C60-811F-FBAE666B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A264851-77B7-4533-9E18-7FA66B2E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1800" dirty="0"/>
              <a:t>US quad settings changed from Halfway to Operational Polarity</a:t>
            </a:r>
          </a:p>
          <a:p>
            <a:r>
              <a:rPr lang="en-US" sz="1800" dirty="0"/>
              <a:t> Better peak in horizontal</a:t>
            </a:r>
          </a:p>
          <a:p>
            <a:r>
              <a:rPr lang="en-US" sz="1800" dirty="0"/>
              <a:t>Vertical peak shifted to the left (up)</a:t>
            </a:r>
          </a:p>
          <a:p>
            <a:pPr lvl="1"/>
            <a:r>
              <a:rPr lang="en-US" sz="1400" dirty="0"/>
              <a:t>6mm above the center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400" dirty="0"/>
              <a:t>For Spill 9093 and 9094</a:t>
            </a:r>
          </a:p>
          <a:p>
            <a:pPr marL="0" indent="0">
              <a:buNone/>
            </a:pPr>
            <a:r>
              <a:rPr lang="en-US" sz="1400" dirty="0"/>
              <a:t>	 MC6V1 is 10</a:t>
            </a:r>
          </a:p>
          <a:p>
            <a:pPr marL="0" indent="0">
              <a:buNone/>
            </a:pPr>
            <a:r>
              <a:rPr lang="en-US" sz="1400" dirty="0"/>
              <a:t>	MC6V2 is 15</a:t>
            </a:r>
          </a:p>
          <a:p>
            <a:pPr marL="0" indent="0">
              <a:buNone/>
            </a:pPr>
            <a:endParaRPr lang="en-US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007DC6-FDF7-45A0-87BC-07BFFD8990A9}"/>
              </a:ext>
            </a:extLst>
          </p:cNvPr>
          <p:cNvGrpSpPr/>
          <p:nvPr/>
        </p:nvGrpSpPr>
        <p:grpSpPr>
          <a:xfrm>
            <a:off x="6007417" y="191670"/>
            <a:ext cx="5762919" cy="6054691"/>
            <a:chOff x="6007417" y="191670"/>
            <a:chExt cx="5762919" cy="6054691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E0AA5325-D971-4F4B-A49D-50A1DCDAE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417" y="191670"/>
              <a:ext cx="5674335" cy="2837169"/>
            </a:xfrm>
            <a:prstGeom prst="rect">
              <a:avLst/>
            </a:prstGeom>
          </p:spPr>
        </p:pic>
        <p:pic>
          <p:nvPicPr>
            <p:cNvPr id="7" name="Picture 6" descr="Chart, histogram&#10;&#10;Description automatically generated">
              <a:extLst>
                <a:ext uri="{FF2B5EF4-FFF2-40B4-BE49-F238E27FC236}">
                  <a16:creationId xmlns:a16="http://schemas.microsoft.com/office/drawing/2014/main" id="{9849415D-0DE1-4D9A-940D-D20E5895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417" y="3364901"/>
              <a:ext cx="5762919" cy="2881460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0C8E3040-DF49-4DCE-9508-ADD8B33ABD15}"/>
              </a:ext>
            </a:extLst>
          </p:cNvPr>
          <p:cNvSpPr txBox="1">
            <a:spLocks/>
          </p:cNvSpPr>
          <p:nvPr/>
        </p:nvSpPr>
        <p:spPr>
          <a:xfrm>
            <a:off x="8385827" y="2875533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16. Spill 9093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4902EC3-E27B-4B9C-AE88-954122C52D54}"/>
              </a:ext>
            </a:extLst>
          </p:cNvPr>
          <p:cNvSpPr txBox="1">
            <a:spLocks/>
          </p:cNvSpPr>
          <p:nvPr/>
        </p:nvSpPr>
        <p:spPr>
          <a:xfrm>
            <a:off x="8385827" y="6176962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17. Spill 9094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802C8C67-306C-49EF-BE47-AC47BCD0C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33939"/>
              </p:ext>
            </p:extLst>
          </p:nvPr>
        </p:nvGraphicFramePr>
        <p:xfrm>
          <a:off x="939800" y="191670"/>
          <a:ext cx="5311650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2537">
                  <a:extLst>
                    <a:ext uri="{9D8B030D-6E8A-4147-A177-3AD203B41FA5}">
                      <a16:colId xmlns:a16="http://schemas.microsoft.com/office/drawing/2014/main" val="545743574"/>
                    </a:ext>
                  </a:extLst>
                </a:gridCol>
                <a:gridCol w="1111563">
                  <a:extLst>
                    <a:ext uri="{9D8B030D-6E8A-4147-A177-3AD203B41FA5}">
                      <a16:colId xmlns:a16="http://schemas.microsoft.com/office/drawing/2014/main" val="3178892923"/>
                    </a:ext>
                  </a:extLst>
                </a:gridCol>
                <a:gridCol w="3267550">
                  <a:extLst>
                    <a:ext uri="{9D8B030D-6E8A-4147-A177-3AD203B41FA5}">
                      <a16:colId xmlns:a16="http://schemas.microsoft.com/office/drawing/2014/main" val="1301814678"/>
                    </a:ext>
                  </a:extLst>
                </a:gridCol>
              </a:tblGrid>
              <a:tr h="2735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MC6Q1I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44.47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Halfway         Operational Polarity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094740"/>
                  </a:ext>
                </a:extLst>
              </a:tr>
              <a:tr h="2735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MC6Q2I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-793.3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18306"/>
                  </a:ext>
                </a:extLst>
              </a:tr>
              <a:tr h="2735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MC6Q3I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76.4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46293"/>
                  </a:ext>
                </a:extLst>
              </a:tr>
              <a:tr h="2735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MC6Q4I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- 49.93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Operational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3152"/>
                  </a:ext>
                </a:extLst>
              </a:tr>
              <a:tr h="2735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MC6Q5I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577.2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00104"/>
                  </a:ext>
                </a:extLst>
              </a:tr>
              <a:tr h="2735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MC6Q6I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- 30.19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77962"/>
                  </a:ext>
                </a:extLst>
              </a:tr>
              <a:tr h="2735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MC6CV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  10.1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518909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C332D80-41D6-413E-B08E-DF49C9E43C67}"/>
              </a:ext>
            </a:extLst>
          </p:cNvPr>
          <p:cNvCxnSpPr>
            <a:cxnSpLocks/>
          </p:cNvCxnSpPr>
          <p:nvPr/>
        </p:nvCxnSpPr>
        <p:spPr>
          <a:xfrm>
            <a:off x="3870584" y="667886"/>
            <a:ext cx="3655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53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BB2F6-9152-4E64-9F99-624E7D38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dirty="0"/>
              <a:t>Collimator Scan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B5C20E-94FD-4E1C-9968-ED4707A2A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518994"/>
              </p:ext>
            </p:extLst>
          </p:nvPr>
        </p:nvGraphicFramePr>
        <p:xfrm>
          <a:off x="1261791" y="3252334"/>
          <a:ext cx="3187046" cy="11223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3523">
                  <a:extLst>
                    <a:ext uri="{9D8B030D-6E8A-4147-A177-3AD203B41FA5}">
                      <a16:colId xmlns:a16="http://schemas.microsoft.com/office/drawing/2014/main" val="540452001"/>
                    </a:ext>
                  </a:extLst>
                </a:gridCol>
                <a:gridCol w="1593523">
                  <a:extLst>
                    <a:ext uri="{9D8B030D-6E8A-4147-A177-3AD203B41FA5}">
                      <a16:colId xmlns:a16="http://schemas.microsoft.com/office/drawing/2014/main" val="3927137720"/>
                    </a:ext>
                  </a:extLst>
                </a:gridCol>
              </a:tblGrid>
              <a:tr h="3741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MC6CV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724257"/>
                  </a:ext>
                </a:extLst>
              </a:tr>
              <a:tr h="3741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583980"/>
                  </a:ext>
                </a:extLst>
              </a:tr>
              <a:tr h="3741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419448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95806CAB-9E10-410A-93B9-36D660B1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1304" y="142589"/>
            <a:ext cx="5891783" cy="294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93984B7-69B9-4DAB-82FD-15A91AAB0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2247" y="3252334"/>
            <a:ext cx="5891783" cy="294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0B63C9-3E6A-42B3-AB95-59522D5CB54C}"/>
              </a:ext>
            </a:extLst>
          </p:cNvPr>
          <p:cNvSpPr txBox="1">
            <a:spLocks/>
          </p:cNvSpPr>
          <p:nvPr/>
        </p:nvSpPr>
        <p:spPr>
          <a:xfrm>
            <a:off x="8181841" y="2892715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18. Spill 9096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931D15-AD25-400B-BC6A-28889CAE3D1A}"/>
              </a:ext>
            </a:extLst>
          </p:cNvPr>
          <p:cNvSpPr txBox="1">
            <a:spLocks/>
          </p:cNvSpPr>
          <p:nvPr/>
        </p:nvSpPr>
        <p:spPr>
          <a:xfrm>
            <a:off x="8181842" y="6151610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19. Spill 9099</a:t>
            </a:r>
          </a:p>
        </p:txBody>
      </p:sp>
    </p:spTree>
    <p:extLst>
      <p:ext uri="{BB962C8B-B14F-4D97-AF65-F5344CB8AC3E}">
        <p14:creationId xmlns:p14="http://schemas.microsoft.com/office/powerpoint/2010/main" val="1033536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52361-1818-4406-B30C-DAB76556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dirty="0"/>
              <a:t>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A21AC7-40C4-4EE5-B084-A7520FF9A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1800" dirty="0"/>
              <a:t>DS quads changed from Operational tune to Operational Polarity tune</a:t>
            </a:r>
          </a:p>
          <a:p>
            <a:r>
              <a:rPr lang="en-US" sz="1800" dirty="0"/>
              <a:t> Double peak came back in horizontal </a:t>
            </a:r>
          </a:p>
          <a:p>
            <a:r>
              <a:rPr lang="en-US" sz="1800" dirty="0"/>
              <a:t> Vertical peak shifted to the left (up)</a:t>
            </a:r>
          </a:p>
          <a:p>
            <a:pPr lvl="1"/>
            <a:r>
              <a:rPr lang="en-US" sz="1400" dirty="0"/>
              <a:t>46 mm above the center</a:t>
            </a:r>
          </a:p>
          <a:p>
            <a:pPr lvl="1"/>
            <a:endParaRPr lang="en-US" sz="1400" dirty="0"/>
          </a:p>
          <a:p>
            <a:pPr marL="0" indent="0">
              <a:buNone/>
            </a:pPr>
            <a:r>
              <a:rPr lang="en-US" sz="1400" dirty="0"/>
              <a:t>	For Spill 9100 and 9102</a:t>
            </a:r>
            <a:endParaRPr lang="en-US" sz="1800" dirty="0"/>
          </a:p>
          <a:p>
            <a:pPr marL="0" indent="0">
              <a:buNone/>
            </a:pPr>
            <a:r>
              <a:rPr lang="en-US" sz="1400" dirty="0"/>
              <a:t>	 MC6V1 is 10</a:t>
            </a:r>
          </a:p>
          <a:p>
            <a:pPr marL="0" indent="0">
              <a:buNone/>
            </a:pPr>
            <a:r>
              <a:rPr lang="en-US" sz="1400" dirty="0"/>
              <a:t>	MC6V2 is 15</a:t>
            </a:r>
          </a:p>
          <a:p>
            <a:pPr marL="457200" lvl="1" indent="0">
              <a:buNone/>
            </a:pPr>
            <a:endParaRPr lang="en-US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EE5555-F8AF-4C51-88F8-8DEF0CC868DB}"/>
              </a:ext>
            </a:extLst>
          </p:cNvPr>
          <p:cNvGrpSpPr/>
          <p:nvPr/>
        </p:nvGrpSpPr>
        <p:grpSpPr>
          <a:xfrm>
            <a:off x="6096000" y="389117"/>
            <a:ext cx="5724357" cy="5868427"/>
            <a:chOff x="6096000" y="389117"/>
            <a:chExt cx="5724357" cy="5868427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7F0B4384-A9AF-4D69-B0FA-1DCDCE422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640" y="389117"/>
              <a:ext cx="5667717" cy="2833859"/>
            </a:xfrm>
            <a:prstGeom prst="rect">
              <a:avLst/>
            </a:prstGeom>
          </p:spPr>
        </p:pic>
        <p:pic>
          <p:nvPicPr>
            <p:cNvPr id="7" name="Picture 6" descr="Chart, histogram&#10;&#10;Description automatically generated">
              <a:extLst>
                <a:ext uri="{FF2B5EF4-FFF2-40B4-BE49-F238E27FC236}">
                  <a16:creationId xmlns:a16="http://schemas.microsoft.com/office/drawing/2014/main" id="{FCE5DB2B-096A-45E3-A3C4-ED52686D7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429000"/>
              <a:ext cx="5657087" cy="2828544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3CAE8EFB-83F9-4599-86B8-E76616B7FF2C}"/>
              </a:ext>
            </a:extLst>
          </p:cNvPr>
          <p:cNvSpPr txBox="1">
            <a:spLocks/>
          </p:cNvSpPr>
          <p:nvPr/>
        </p:nvSpPr>
        <p:spPr>
          <a:xfrm>
            <a:off x="8385826" y="3022060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20. Spill 9100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60B76A6-F89E-447C-AF78-C6FF2B8DB41F}"/>
              </a:ext>
            </a:extLst>
          </p:cNvPr>
          <p:cNvSpPr txBox="1">
            <a:spLocks/>
          </p:cNvSpPr>
          <p:nvPr/>
        </p:nvSpPr>
        <p:spPr>
          <a:xfrm>
            <a:off x="8385826" y="6215448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21. Spill 9102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5F436AA9-2649-48EF-A7B7-E9239BD4A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67242"/>
              </p:ext>
            </p:extLst>
          </p:nvPr>
        </p:nvGraphicFramePr>
        <p:xfrm>
          <a:off x="863315" y="100665"/>
          <a:ext cx="5689248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91871">
                  <a:extLst>
                    <a:ext uri="{9D8B030D-6E8A-4147-A177-3AD203B41FA5}">
                      <a16:colId xmlns:a16="http://schemas.microsoft.com/office/drawing/2014/main" val="545743574"/>
                    </a:ext>
                  </a:extLst>
                </a:gridCol>
                <a:gridCol w="953477">
                  <a:extLst>
                    <a:ext uri="{9D8B030D-6E8A-4147-A177-3AD203B41FA5}">
                      <a16:colId xmlns:a16="http://schemas.microsoft.com/office/drawing/2014/main" val="3178892923"/>
                    </a:ext>
                  </a:extLst>
                </a:gridCol>
                <a:gridCol w="3743900">
                  <a:extLst>
                    <a:ext uri="{9D8B030D-6E8A-4147-A177-3AD203B41FA5}">
                      <a16:colId xmlns:a16="http://schemas.microsoft.com/office/drawing/2014/main" val="1301814678"/>
                    </a:ext>
                  </a:extLst>
                </a:gridCol>
              </a:tblGrid>
              <a:tr h="1922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MC6Q1I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44.47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Operational  Polarity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094740"/>
                  </a:ext>
                </a:extLst>
              </a:tr>
              <a:tr h="1922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MC6Q2I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-793.3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18306"/>
                  </a:ext>
                </a:extLst>
              </a:tr>
              <a:tr h="1922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MC6Q3I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76.4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46293"/>
                  </a:ext>
                </a:extLst>
              </a:tr>
              <a:tr h="1922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MC6Q4I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-70.5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Operational          </a:t>
                      </a:r>
                      <a:r>
                        <a:rPr lang="en-US" dirty="0" err="1"/>
                        <a:t>Operational</a:t>
                      </a:r>
                      <a:r>
                        <a:rPr lang="en-US" dirty="0"/>
                        <a:t> Polarity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3152"/>
                  </a:ext>
                </a:extLst>
              </a:tr>
              <a:tr h="1922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MC6Q5I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730.7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00104"/>
                  </a:ext>
                </a:extLst>
              </a:tr>
              <a:tr h="1922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MC6Q6I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-42.7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77962"/>
                  </a:ext>
                </a:extLst>
              </a:tr>
              <a:tr h="1922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MC6CV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  20.0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729679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BB5D12-A52A-429E-8E96-7FEFF7725A9F}"/>
              </a:ext>
            </a:extLst>
          </p:cNvPr>
          <p:cNvCxnSpPr>
            <a:cxnSpLocks/>
          </p:cNvCxnSpPr>
          <p:nvPr/>
        </p:nvCxnSpPr>
        <p:spPr>
          <a:xfrm>
            <a:off x="4062953" y="1476210"/>
            <a:ext cx="4147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02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C5B9B3F-AD98-4367-9865-26D47ADD1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182" y="237973"/>
            <a:ext cx="5769730" cy="28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3AD1C51-7647-4E96-A0EC-997C6C85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182" y="3429000"/>
            <a:ext cx="5769730" cy="28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C1FBFED-73D8-48BC-BAAB-9EB5FD23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dirty="0"/>
              <a:t>Collimator Scan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A0E53783-9A7D-422D-A6A7-9872AD900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808994"/>
              </p:ext>
            </p:extLst>
          </p:nvPr>
        </p:nvGraphicFramePr>
        <p:xfrm>
          <a:off x="1191585" y="3122839"/>
          <a:ext cx="3187046" cy="11223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3523">
                  <a:extLst>
                    <a:ext uri="{9D8B030D-6E8A-4147-A177-3AD203B41FA5}">
                      <a16:colId xmlns:a16="http://schemas.microsoft.com/office/drawing/2014/main" val="540452001"/>
                    </a:ext>
                  </a:extLst>
                </a:gridCol>
                <a:gridCol w="1593523">
                  <a:extLst>
                    <a:ext uri="{9D8B030D-6E8A-4147-A177-3AD203B41FA5}">
                      <a16:colId xmlns:a16="http://schemas.microsoft.com/office/drawing/2014/main" val="3927137720"/>
                    </a:ext>
                  </a:extLst>
                </a:gridCol>
              </a:tblGrid>
              <a:tr h="3741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MC6CV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724257"/>
                  </a:ext>
                </a:extLst>
              </a:tr>
              <a:tr h="3741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583980"/>
                  </a:ext>
                </a:extLst>
              </a:tr>
              <a:tr h="3741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419448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2F1BF2B0-8FD8-42CF-B8FD-80617870C894}"/>
              </a:ext>
            </a:extLst>
          </p:cNvPr>
          <p:cNvSpPr txBox="1">
            <a:spLocks/>
          </p:cNvSpPr>
          <p:nvPr/>
        </p:nvSpPr>
        <p:spPr>
          <a:xfrm>
            <a:off x="8385826" y="3022060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22. Spill 9104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959951-D33A-4C76-AA7F-A4D5D7831619}"/>
              </a:ext>
            </a:extLst>
          </p:cNvPr>
          <p:cNvSpPr txBox="1">
            <a:spLocks/>
          </p:cNvSpPr>
          <p:nvPr/>
        </p:nvSpPr>
        <p:spPr>
          <a:xfrm>
            <a:off x="8462026" y="6277029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23. Spill 9117</a:t>
            </a:r>
          </a:p>
        </p:txBody>
      </p:sp>
    </p:spTree>
    <p:extLst>
      <p:ext uri="{BB962C8B-B14F-4D97-AF65-F5344CB8AC3E}">
        <p14:creationId xmlns:p14="http://schemas.microsoft.com/office/powerpoint/2010/main" val="3478986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3074-54E0-4FC3-ADE2-141EF139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16" y="1101577"/>
            <a:ext cx="2472956" cy="1057577"/>
          </a:xfrm>
        </p:spPr>
        <p:txBody>
          <a:bodyPr>
            <a:normAutofit/>
          </a:bodyPr>
          <a:lstStyle/>
          <a:p>
            <a:r>
              <a:rPr lang="en-US" sz="3400" dirty="0"/>
              <a:t>7 </a:t>
            </a:r>
            <a:r>
              <a:rPr lang="en-US" sz="2800" dirty="0"/>
              <a:t>Half Magic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FDDEF4-7929-4458-B361-C1C28935A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1" y="2538032"/>
            <a:ext cx="4832803" cy="3664351"/>
          </a:xfrm>
        </p:spPr>
        <p:txBody>
          <a:bodyPr>
            <a:normAutofit/>
          </a:bodyPr>
          <a:lstStyle/>
          <a:p>
            <a:r>
              <a:rPr lang="en-US" sz="1800" dirty="0"/>
              <a:t>DS quad settings changed from Operational Polarity to Halfway</a:t>
            </a:r>
          </a:p>
          <a:p>
            <a:r>
              <a:rPr lang="en-US" sz="1800" dirty="0"/>
              <a:t>Double peak disappeared </a:t>
            </a:r>
          </a:p>
          <a:p>
            <a:r>
              <a:rPr lang="en-US" sz="1800" dirty="0"/>
              <a:t>Better profiles in both horizontal and vertical</a:t>
            </a:r>
          </a:p>
          <a:p>
            <a:r>
              <a:rPr lang="en-US" sz="1800" dirty="0"/>
              <a:t>Vertical peak shifted to the right</a:t>
            </a:r>
          </a:p>
          <a:p>
            <a:pPr lvl="1"/>
            <a:r>
              <a:rPr lang="en-US" sz="1400" dirty="0"/>
              <a:t>22 mm above the center</a:t>
            </a:r>
          </a:p>
          <a:p>
            <a:pPr marL="457200" lvl="1" indent="0">
              <a:buNone/>
            </a:pP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400" dirty="0"/>
              <a:t>  	For Spill 9123 and 9124</a:t>
            </a:r>
            <a:endParaRPr lang="en-US" sz="1800" dirty="0"/>
          </a:p>
          <a:p>
            <a:pPr marL="0" indent="0">
              <a:buNone/>
            </a:pPr>
            <a:r>
              <a:rPr lang="en-US" sz="1400" dirty="0"/>
              <a:t>	MC6V1 is 10</a:t>
            </a:r>
          </a:p>
          <a:p>
            <a:pPr marL="0" indent="0">
              <a:buNone/>
            </a:pPr>
            <a:r>
              <a:rPr lang="en-US" sz="1400" dirty="0"/>
              <a:t>	MC6V2 is 15</a:t>
            </a:r>
          </a:p>
          <a:p>
            <a:pPr marL="457200" lvl="1" indent="0">
              <a:buNone/>
            </a:pPr>
            <a:endParaRPr lang="en-US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8D49BA-B8E8-440D-8660-049445722FBC}"/>
              </a:ext>
            </a:extLst>
          </p:cNvPr>
          <p:cNvGrpSpPr/>
          <p:nvPr/>
        </p:nvGrpSpPr>
        <p:grpSpPr>
          <a:xfrm>
            <a:off x="6440365" y="255877"/>
            <a:ext cx="5706569" cy="5946733"/>
            <a:chOff x="6440365" y="255877"/>
            <a:chExt cx="5706569" cy="5946733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E04AA2E5-CD38-4039-8E9D-3A22E4726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365" y="255877"/>
              <a:ext cx="5706569" cy="2853285"/>
            </a:xfrm>
            <a:prstGeom prst="rect">
              <a:avLst/>
            </a:prstGeom>
          </p:spPr>
        </p:pic>
        <p:pic>
          <p:nvPicPr>
            <p:cNvPr id="7" name="Picture 6" descr="Chart, histogram&#10;&#10;Description automatically generated">
              <a:extLst>
                <a:ext uri="{FF2B5EF4-FFF2-40B4-BE49-F238E27FC236}">
                  <a16:creationId xmlns:a16="http://schemas.microsoft.com/office/drawing/2014/main" id="{71D290CB-6916-4119-A004-E4CFF79FE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365" y="3349325"/>
              <a:ext cx="5706569" cy="2853285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44EE049D-17BB-41D5-92B5-55940DD05C9A}"/>
              </a:ext>
            </a:extLst>
          </p:cNvPr>
          <p:cNvSpPr txBox="1">
            <a:spLocks/>
          </p:cNvSpPr>
          <p:nvPr/>
        </p:nvSpPr>
        <p:spPr>
          <a:xfrm>
            <a:off x="8535475" y="2984560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24. Spill 9123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AE5D4D5-B348-4C96-8C4C-2A25E82CA1BF}"/>
              </a:ext>
            </a:extLst>
          </p:cNvPr>
          <p:cNvSpPr txBox="1">
            <a:spLocks/>
          </p:cNvSpPr>
          <p:nvPr/>
        </p:nvSpPr>
        <p:spPr>
          <a:xfrm>
            <a:off x="8535475" y="6202383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25. Spill 9124</a:t>
            </a:r>
          </a:p>
        </p:txBody>
      </p:sp>
      <p:graphicFrame>
        <p:nvGraphicFramePr>
          <p:cNvPr id="23" name="Table 21">
            <a:extLst>
              <a:ext uri="{FF2B5EF4-FFF2-40B4-BE49-F238E27FC236}">
                <a16:creationId xmlns:a16="http://schemas.microsoft.com/office/drawing/2014/main" id="{1EF42DCB-28FE-4EA6-B87A-77A3F5EFA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185569"/>
              </p:ext>
            </p:extLst>
          </p:nvPr>
        </p:nvGraphicFramePr>
        <p:xfrm>
          <a:off x="2255289" y="276494"/>
          <a:ext cx="4514321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65154">
                  <a:extLst>
                    <a:ext uri="{9D8B030D-6E8A-4147-A177-3AD203B41FA5}">
                      <a16:colId xmlns:a16="http://schemas.microsoft.com/office/drawing/2014/main" val="545743574"/>
                    </a:ext>
                  </a:extLst>
                </a:gridCol>
                <a:gridCol w="864516">
                  <a:extLst>
                    <a:ext uri="{9D8B030D-6E8A-4147-A177-3AD203B41FA5}">
                      <a16:colId xmlns:a16="http://schemas.microsoft.com/office/drawing/2014/main" val="3178892923"/>
                    </a:ext>
                  </a:extLst>
                </a:gridCol>
                <a:gridCol w="2784651">
                  <a:extLst>
                    <a:ext uri="{9D8B030D-6E8A-4147-A177-3AD203B41FA5}">
                      <a16:colId xmlns:a16="http://schemas.microsoft.com/office/drawing/2014/main" val="1301814678"/>
                    </a:ext>
                  </a:extLst>
                </a:gridCol>
              </a:tblGrid>
              <a:tr h="2302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MC6Q1I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44.47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Operational Polarity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094740"/>
                  </a:ext>
                </a:extLst>
              </a:tr>
              <a:tr h="2302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MC6Q2I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-793.3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18306"/>
                  </a:ext>
                </a:extLst>
              </a:tr>
              <a:tr h="2302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MC6Q3I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76.4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46293"/>
                  </a:ext>
                </a:extLst>
              </a:tr>
              <a:tr h="2302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MC6Q4I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-60.2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Operational            Halfway      Polarity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3152"/>
                  </a:ext>
                </a:extLst>
              </a:tr>
              <a:tr h="2302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MC6Q5I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00104"/>
                  </a:ext>
                </a:extLst>
              </a:tr>
              <a:tr h="2302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MC6Q6I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-36.5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77962"/>
                  </a:ext>
                </a:extLst>
              </a:tr>
              <a:tr h="2302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MC6CV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 10.2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398056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AC2E69-C470-482D-B6D7-A1818BFC8978}"/>
              </a:ext>
            </a:extLst>
          </p:cNvPr>
          <p:cNvCxnSpPr>
            <a:cxnSpLocks/>
          </p:cNvCxnSpPr>
          <p:nvPr/>
        </p:nvCxnSpPr>
        <p:spPr>
          <a:xfrm flipV="1">
            <a:off x="5307912" y="1682518"/>
            <a:ext cx="391815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36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ABF06-F378-4CAC-92BA-E425C72D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24" y="1196703"/>
            <a:ext cx="4434860" cy="11173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Collimator Scan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BE03B4-B73B-4F30-95CF-FFF30AFDF557}"/>
              </a:ext>
            </a:extLst>
          </p:cNvPr>
          <p:cNvGrpSpPr/>
          <p:nvPr/>
        </p:nvGrpSpPr>
        <p:grpSpPr>
          <a:xfrm>
            <a:off x="7562404" y="11587"/>
            <a:ext cx="4507208" cy="6802809"/>
            <a:chOff x="7562404" y="11587"/>
            <a:chExt cx="4507208" cy="6802809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9B79A1DD-9F50-4CCD-97C6-2CD1921B5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69307" y="2314092"/>
              <a:ext cx="4406114" cy="2203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9EC5850C-707E-42F0-9D4E-CD6A76E9A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62404" y="11587"/>
              <a:ext cx="4490671" cy="2245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3AC22E19-6CCF-4601-8F53-DD9A15CF3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454" y="4574317"/>
              <a:ext cx="4480158" cy="224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FB9FC72F-C9E0-4145-AE53-BAD0C5BEB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210512"/>
              </p:ext>
            </p:extLst>
          </p:nvPr>
        </p:nvGraphicFramePr>
        <p:xfrm>
          <a:off x="1329779" y="3045430"/>
          <a:ext cx="2914750" cy="1481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57375">
                  <a:extLst>
                    <a:ext uri="{9D8B030D-6E8A-4147-A177-3AD203B41FA5}">
                      <a16:colId xmlns:a16="http://schemas.microsoft.com/office/drawing/2014/main" val="540452001"/>
                    </a:ext>
                  </a:extLst>
                </a:gridCol>
                <a:gridCol w="1457375">
                  <a:extLst>
                    <a:ext uri="{9D8B030D-6E8A-4147-A177-3AD203B41FA5}">
                      <a16:colId xmlns:a16="http://schemas.microsoft.com/office/drawing/2014/main" val="3927137720"/>
                    </a:ext>
                  </a:extLst>
                </a:gridCol>
              </a:tblGrid>
              <a:tr h="3704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MC6CV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724257"/>
                  </a:ext>
                </a:extLst>
              </a:tr>
              <a:tr h="3704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583980"/>
                  </a:ext>
                </a:extLst>
              </a:tr>
              <a:tr h="3704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419448"/>
                  </a:ext>
                </a:extLst>
              </a:tr>
              <a:tr h="3704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861293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C2F021D4-3CD2-4B7E-BFD3-DDBF616C9FF5}"/>
              </a:ext>
            </a:extLst>
          </p:cNvPr>
          <p:cNvSpPr txBox="1">
            <a:spLocks/>
          </p:cNvSpPr>
          <p:nvPr/>
        </p:nvSpPr>
        <p:spPr>
          <a:xfrm>
            <a:off x="5860038" y="2517822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27. Spill 9157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7D7591-7195-40C0-AD8E-ADB5AF7326DA}"/>
              </a:ext>
            </a:extLst>
          </p:cNvPr>
          <p:cNvSpPr txBox="1">
            <a:spLocks/>
          </p:cNvSpPr>
          <p:nvPr/>
        </p:nvSpPr>
        <p:spPr>
          <a:xfrm>
            <a:off x="5907133" y="390298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26. Spill 9153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90F9C-B68F-4A56-842D-54E71B44039A}"/>
              </a:ext>
            </a:extLst>
          </p:cNvPr>
          <p:cNvSpPr txBox="1">
            <a:spLocks/>
          </p:cNvSpPr>
          <p:nvPr/>
        </p:nvSpPr>
        <p:spPr>
          <a:xfrm>
            <a:off x="5950719" y="4645346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28. Spill 9161</a:t>
            </a:r>
          </a:p>
        </p:txBody>
      </p:sp>
    </p:spTree>
    <p:extLst>
      <p:ext uri="{BB962C8B-B14F-4D97-AF65-F5344CB8AC3E}">
        <p14:creationId xmlns:p14="http://schemas.microsoft.com/office/powerpoint/2010/main" val="190145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0E2C8-7232-4D85-8112-A8C9C56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dirty="0"/>
              <a:t>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48ABAE-E5E2-4243-9BF5-D24DD635F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1800" dirty="0"/>
              <a:t> Ds quad settings changed from halfway to ¼</a:t>
            </a:r>
          </a:p>
          <a:p>
            <a:r>
              <a:rPr lang="en-US" sz="1800" dirty="0"/>
              <a:t>No change in horizontal</a:t>
            </a:r>
          </a:p>
          <a:p>
            <a:r>
              <a:rPr lang="en-US" sz="1800" dirty="0"/>
              <a:t>Background went up in vertical profile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400" dirty="0"/>
              <a:t>For Spill 9166 and 9167</a:t>
            </a:r>
          </a:p>
          <a:p>
            <a:pPr marL="0" indent="0">
              <a:buNone/>
            </a:pPr>
            <a:r>
              <a:rPr lang="en-US" sz="1400" dirty="0"/>
              <a:t>	MC6V1 is 80</a:t>
            </a:r>
          </a:p>
          <a:p>
            <a:pPr marL="0" indent="0">
              <a:buNone/>
            </a:pPr>
            <a:r>
              <a:rPr lang="en-US" sz="1400" dirty="0"/>
              <a:t>	MC6V2 is 80</a:t>
            </a:r>
          </a:p>
          <a:p>
            <a:endParaRPr lang="en-US" sz="1800" dirty="0"/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D41EF21D-37D0-4A67-9948-CC4F1FE50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41" y="459442"/>
            <a:ext cx="5135719" cy="256786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2C30029-9BF8-47CE-9231-58484C96C896}"/>
              </a:ext>
            </a:extLst>
          </p:cNvPr>
          <p:cNvSpPr txBox="1">
            <a:spLocks/>
          </p:cNvSpPr>
          <p:nvPr/>
        </p:nvSpPr>
        <p:spPr>
          <a:xfrm>
            <a:off x="8469206" y="6084530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30. Spill 9167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F08EC9-3EAD-4D8B-A41B-7EDBAB55E614}"/>
              </a:ext>
            </a:extLst>
          </p:cNvPr>
          <p:cNvSpPr txBox="1">
            <a:spLocks/>
          </p:cNvSpPr>
          <p:nvPr/>
        </p:nvSpPr>
        <p:spPr>
          <a:xfrm>
            <a:off x="8610609" y="3070497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29. Spill 9166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8362F7C9-C87E-4CA1-9C99-8BB89D27C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288871"/>
              </p:ext>
            </p:extLst>
          </p:nvPr>
        </p:nvGraphicFramePr>
        <p:xfrm>
          <a:off x="1373206" y="251685"/>
          <a:ext cx="5244163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6599">
                  <a:extLst>
                    <a:ext uri="{9D8B030D-6E8A-4147-A177-3AD203B41FA5}">
                      <a16:colId xmlns:a16="http://schemas.microsoft.com/office/drawing/2014/main" val="545743574"/>
                    </a:ext>
                  </a:extLst>
                </a:gridCol>
                <a:gridCol w="971943">
                  <a:extLst>
                    <a:ext uri="{9D8B030D-6E8A-4147-A177-3AD203B41FA5}">
                      <a16:colId xmlns:a16="http://schemas.microsoft.com/office/drawing/2014/main" val="3178892923"/>
                    </a:ext>
                  </a:extLst>
                </a:gridCol>
                <a:gridCol w="3335621">
                  <a:extLst>
                    <a:ext uri="{9D8B030D-6E8A-4147-A177-3AD203B41FA5}">
                      <a16:colId xmlns:a16="http://schemas.microsoft.com/office/drawing/2014/main" val="1301814678"/>
                    </a:ext>
                  </a:extLst>
                </a:gridCol>
              </a:tblGrid>
              <a:tr h="2030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MC6Q1I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44.47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endParaRPr lang="en-US" dirty="0"/>
                    </a:p>
                    <a:p>
                      <a:pPr algn="ctr"/>
                      <a:r>
                        <a:rPr lang="en-US" dirty="0"/>
                        <a:t>Operational Polarity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094740"/>
                  </a:ext>
                </a:extLst>
              </a:tr>
              <a:tr h="2030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MC6Q2I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-793.3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18306"/>
                  </a:ext>
                </a:extLst>
              </a:tr>
              <a:tr h="2030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MC6Q3I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76.4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46293"/>
                  </a:ext>
                </a:extLst>
              </a:tr>
              <a:tr h="2030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MC6Q4I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-55.1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Halfway               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3152"/>
                  </a:ext>
                </a:extLst>
              </a:tr>
              <a:tr h="2030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MC6Q5I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615.6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00104"/>
                  </a:ext>
                </a:extLst>
              </a:tr>
              <a:tr h="2030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MC6Q6I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-33.3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77962"/>
                  </a:ext>
                </a:extLst>
              </a:tr>
              <a:tr h="2030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MC6CV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20.1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43557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A61003-F177-4C2D-B712-2322EC710482}"/>
              </a:ext>
            </a:extLst>
          </p:cNvPr>
          <p:cNvCxnSpPr>
            <a:cxnSpLocks/>
          </p:cNvCxnSpPr>
          <p:nvPr/>
        </p:nvCxnSpPr>
        <p:spPr>
          <a:xfrm>
            <a:off x="4481843" y="1664647"/>
            <a:ext cx="3655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D3134F9-363E-4FE5-813F-46E1B1475F0F}"/>
              </a:ext>
            </a:extLst>
          </p:cNvPr>
          <p:cNvGrpSpPr/>
          <p:nvPr/>
        </p:nvGrpSpPr>
        <p:grpSpPr>
          <a:xfrm>
            <a:off x="6617368" y="502637"/>
            <a:ext cx="5135720" cy="5494223"/>
            <a:chOff x="6617368" y="502637"/>
            <a:chExt cx="5135720" cy="5494223"/>
          </a:xfrm>
        </p:grpSpPr>
        <p:pic>
          <p:nvPicPr>
            <p:cNvPr id="7" name="Picture 6" descr="Fig 17. Spill 9167&#10;&#10;Description automatically generated">
              <a:extLst>
                <a:ext uri="{FF2B5EF4-FFF2-40B4-BE49-F238E27FC236}">
                  <a16:creationId xmlns:a16="http://schemas.microsoft.com/office/drawing/2014/main" id="{44DBB938-4C18-4D1E-A8A7-367626BF5E2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369" y="3429000"/>
              <a:ext cx="5135719" cy="2567860"/>
            </a:xfrm>
            <a:prstGeom prst="rect">
              <a:avLst/>
            </a:prstGeom>
          </p:spPr>
        </p:pic>
        <p:pic>
          <p:nvPicPr>
            <p:cNvPr id="19" name="Content Placeholder 4" descr="Chart, histogram&#10;&#10;Description automatically generated">
              <a:extLst>
                <a:ext uri="{FF2B5EF4-FFF2-40B4-BE49-F238E27FC236}">
                  <a16:creationId xmlns:a16="http://schemas.microsoft.com/office/drawing/2014/main" id="{7FF82288-A9E2-4AC0-9EEC-353FAE530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368" y="502637"/>
              <a:ext cx="5135719" cy="2567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6026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C1127-0D59-4D67-AA48-1208D28A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dirty="0"/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8E32C5-08DF-48CF-9F84-52CA222B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1800" dirty="0"/>
              <a:t> DS quad settings changed from 1/4 to  3/4 </a:t>
            </a:r>
          </a:p>
          <a:p>
            <a:r>
              <a:rPr lang="en-US" sz="1800" dirty="0"/>
              <a:t>Vertical peak shifted to the left (up)</a:t>
            </a:r>
          </a:p>
          <a:p>
            <a:r>
              <a:rPr lang="en-US" sz="1800" dirty="0"/>
              <a:t> Better profile in vertical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400" dirty="0"/>
              <a:t>	For Spill 9180 and 9181</a:t>
            </a:r>
          </a:p>
          <a:p>
            <a:pPr marL="0" indent="0">
              <a:buNone/>
            </a:pPr>
            <a:r>
              <a:rPr lang="en-US" sz="1400" dirty="0"/>
              <a:t>	MC6V1 is 80</a:t>
            </a:r>
          </a:p>
          <a:p>
            <a:pPr marL="0" indent="0">
              <a:buNone/>
            </a:pPr>
            <a:r>
              <a:rPr lang="en-US" sz="1400" dirty="0"/>
              <a:t>	MC6V2 is 80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53639C-57F6-4552-886F-E623920A3752}"/>
              </a:ext>
            </a:extLst>
          </p:cNvPr>
          <p:cNvGrpSpPr/>
          <p:nvPr/>
        </p:nvGrpSpPr>
        <p:grpSpPr>
          <a:xfrm>
            <a:off x="5861304" y="227238"/>
            <a:ext cx="5891783" cy="6119022"/>
            <a:chOff x="5861304" y="227238"/>
            <a:chExt cx="5891783" cy="6119022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F3078A59-83D9-413E-880E-39291D2C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304" y="227238"/>
              <a:ext cx="5891783" cy="2945892"/>
            </a:xfrm>
            <a:prstGeom prst="rect">
              <a:avLst/>
            </a:prstGeom>
          </p:spPr>
        </p:pic>
        <p:pic>
          <p:nvPicPr>
            <p:cNvPr id="7" name="Picture 6" descr="Chart, histogram&#10;&#10;Description automatically generated">
              <a:extLst>
                <a:ext uri="{FF2B5EF4-FFF2-40B4-BE49-F238E27FC236}">
                  <a16:creationId xmlns:a16="http://schemas.microsoft.com/office/drawing/2014/main" id="{0A7C906E-2413-44AC-A5BF-09F1B8D11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304" y="3400368"/>
              <a:ext cx="5891783" cy="2945892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1E651716-F175-47AC-9BC5-EF1A38593830}"/>
              </a:ext>
            </a:extLst>
          </p:cNvPr>
          <p:cNvSpPr txBox="1">
            <a:spLocks/>
          </p:cNvSpPr>
          <p:nvPr/>
        </p:nvSpPr>
        <p:spPr>
          <a:xfrm>
            <a:off x="8316806" y="3056381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31. Spill 9180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5EE6B99-E821-4B3A-94B9-30E8A2CCC172}"/>
              </a:ext>
            </a:extLst>
          </p:cNvPr>
          <p:cNvSpPr txBox="1">
            <a:spLocks/>
          </p:cNvSpPr>
          <p:nvPr/>
        </p:nvSpPr>
        <p:spPr>
          <a:xfrm>
            <a:off x="8166370" y="6237567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32. Spill 9181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CC411EC1-3F1C-4277-A83E-1D1037296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4880"/>
              </p:ext>
            </p:extLst>
          </p:nvPr>
        </p:nvGraphicFramePr>
        <p:xfrm>
          <a:off x="1432874" y="227238"/>
          <a:ext cx="4673758" cy="22572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81947">
                  <a:extLst>
                    <a:ext uri="{9D8B030D-6E8A-4147-A177-3AD203B41FA5}">
                      <a16:colId xmlns:a16="http://schemas.microsoft.com/office/drawing/2014/main" val="545743574"/>
                    </a:ext>
                  </a:extLst>
                </a:gridCol>
                <a:gridCol w="898793">
                  <a:extLst>
                    <a:ext uri="{9D8B030D-6E8A-4147-A177-3AD203B41FA5}">
                      <a16:colId xmlns:a16="http://schemas.microsoft.com/office/drawing/2014/main" val="3178892923"/>
                    </a:ext>
                  </a:extLst>
                </a:gridCol>
                <a:gridCol w="2993018">
                  <a:extLst>
                    <a:ext uri="{9D8B030D-6E8A-4147-A177-3AD203B41FA5}">
                      <a16:colId xmlns:a16="http://schemas.microsoft.com/office/drawing/2014/main" val="1301814678"/>
                    </a:ext>
                  </a:extLst>
                </a:gridCol>
              </a:tblGrid>
              <a:tr h="285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MC6Q1I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44.47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Operational Polarity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094740"/>
                  </a:ext>
                </a:extLst>
              </a:tr>
              <a:tr h="285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MC6Q2I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-793.3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18306"/>
                  </a:ext>
                </a:extLst>
              </a:tr>
              <a:tr h="285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MC6Q3I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76.4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46293"/>
                  </a:ext>
                </a:extLst>
              </a:tr>
              <a:tr h="285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MC6Q4I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-65.4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400" dirty="0"/>
                        <a:t>    ¼            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3152"/>
                  </a:ext>
                </a:extLst>
              </a:tr>
              <a:tr h="285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MC6Q5I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692.3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00104"/>
                  </a:ext>
                </a:extLst>
              </a:tr>
              <a:tr h="285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MC6Q6I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-39.6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77962"/>
                  </a:ext>
                </a:extLst>
              </a:tr>
              <a:tr h="4284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MC6CV  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 9.9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141795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127D898-5EC2-48A7-8D7C-93C77EF6E276}"/>
              </a:ext>
            </a:extLst>
          </p:cNvPr>
          <p:cNvCxnSpPr>
            <a:cxnSpLocks/>
          </p:cNvCxnSpPr>
          <p:nvPr/>
        </p:nvCxnSpPr>
        <p:spPr>
          <a:xfrm>
            <a:off x="4547830" y="1717307"/>
            <a:ext cx="3655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360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05A40C-C4FF-4922-90EB-0B3123A0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054670"/>
            <a:ext cx="1735826" cy="1048450"/>
          </a:xfrm>
        </p:spPr>
        <p:txBody>
          <a:bodyPr>
            <a:normAutofit/>
          </a:bodyPr>
          <a:lstStyle/>
          <a:p>
            <a:r>
              <a:rPr lang="en-US" sz="3400" dirty="0"/>
              <a:t>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CBD952-2897-4661-99A2-3CA085557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1800" dirty="0"/>
              <a:t>DS quad settings changed from 3/4 to halfway</a:t>
            </a:r>
          </a:p>
          <a:p>
            <a:r>
              <a:rPr lang="en-US" sz="1800" dirty="0"/>
              <a:t>Vertical peak shifted to the right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400" dirty="0"/>
              <a:t>	For Spill 9197 and 9198</a:t>
            </a:r>
          </a:p>
          <a:p>
            <a:pPr marL="0" indent="0">
              <a:buNone/>
            </a:pPr>
            <a:r>
              <a:rPr lang="en-US" sz="1400" dirty="0"/>
              <a:t>	MC6V1 is 80</a:t>
            </a:r>
          </a:p>
          <a:p>
            <a:pPr marL="0" indent="0">
              <a:buNone/>
            </a:pPr>
            <a:r>
              <a:rPr lang="en-US" sz="1400" dirty="0"/>
              <a:t>	MC6V2 is 80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675B8E-B67B-48B6-8D7D-2DC8F4A50DF5}"/>
              </a:ext>
            </a:extLst>
          </p:cNvPr>
          <p:cNvGrpSpPr/>
          <p:nvPr/>
        </p:nvGrpSpPr>
        <p:grpSpPr>
          <a:xfrm>
            <a:off x="6556441" y="447558"/>
            <a:ext cx="5445031" cy="5622211"/>
            <a:chOff x="6608092" y="146949"/>
            <a:chExt cx="5445031" cy="5622211"/>
          </a:xfrm>
        </p:grpSpPr>
        <p:pic>
          <p:nvPicPr>
            <p:cNvPr id="7" name="Picture 6" descr="Chart, histogram&#10;&#10;Description automatically generated">
              <a:extLst>
                <a:ext uri="{FF2B5EF4-FFF2-40B4-BE49-F238E27FC236}">
                  <a16:creationId xmlns:a16="http://schemas.microsoft.com/office/drawing/2014/main" id="{37140AA9-2787-4223-AA28-056E870D3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093" y="3046644"/>
              <a:ext cx="5445030" cy="2722516"/>
            </a:xfrm>
            <a:prstGeom prst="rect">
              <a:avLst/>
            </a:prstGeom>
          </p:spPr>
        </p:pic>
        <p:pic>
          <p:nvPicPr>
            <p:cNvPr id="5" name="Content Placeholder 4" descr="Chart, histogram&#10;&#10;Description automatically generated">
              <a:extLst>
                <a:ext uri="{FF2B5EF4-FFF2-40B4-BE49-F238E27FC236}">
                  <a16:creationId xmlns:a16="http://schemas.microsoft.com/office/drawing/2014/main" id="{1F364F49-4710-4735-9EEF-E908C524D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092" y="146949"/>
              <a:ext cx="5423955" cy="2711978"/>
            </a:xfrm>
            <a:prstGeom prst="rect">
              <a:avLst/>
            </a:prstGeom>
          </p:spPr>
        </p:pic>
      </p:grpSp>
      <p:graphicFrame>
        <p:nvGraphicFramePr>
          <p:cNvPr id="17" name="Table 21">
            <a:extLst>
              <a:ext uri="{FF2B5EF4-FFF2-40B4-BE49-F238E27FC236}">
                <a16:creationId xmlns:a16="http://schemas.microsoft.com/office/drawing/2014/main" id="{8FDA5418-0C10-4CE2-9859-BC10267B2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39316"/>
              </p:ext>
            </p:extLst>
          </p:nvPr>
        </p:nvGraphicFramePr>
        <p:xfrm>
          <a:off x="1624613" y="184732"/>
          <a:ext cx="5292790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5969">
                  <a:extLst>
                    <a:ext uri="{9D8B030D-6E8A-4147-A177-3AD203B41FA5}">
                      <a16:colId xmlns:a16="http://schemas.microsoft.com/office/drawing/2014/main" val="545743574"/>
                    </a:ext>
                  </a:extLst>
                </a:gridCol>
                <a:gridCol w="1002725">
                  <a:extLst>
                    <a:ext uri="{9D8B030D-6E8A-4147-A177-3AD203B41FA5}">
                      <a16:colId xmlns:a16="http://schemas.microsoft.com/office/drawing/2014/main" val="3178892923"/>
                    </a:ext>
                  </a:extLst>
                </a:gridCol>
                <a:gridCol w="3344096">
                  <a:extLst>
                    <a:ext uri="{9D8B030D-6E8A-4147-A177-3AD203B41FA5}">
                      <a16:colId xmlns:a16="http://schemas.microsoft.com/office/drawing/2014/main" val="1301814678"/>
                    </a:ext>
                  </a:extLst>
                </a:gridCol>
              </a:tblGrid>
              <a:tr h="2729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MC6Q1I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44.47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Operational Polarity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094740"/>
                  </a:ext>
                </a:extLst>
              </a:tr>
              <a:tr h="2729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MC6Q2I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-793.3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18306"/>
                  </a:ext>
                </a:extLst>
              </a:tr>
              <a:tr h="2729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MC6Q3I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76.4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46293"/>
                  </a:ext>
                </a:extLst>
              </a:tr>
              <a:tr h="2729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MC6Q4I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-60.2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3/4               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3152"/>
                  </a:ext>
                </a:extLst>
              </a:tr>
              <a:tr h="2729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MC6Q5I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00104"/>
                  </a:ext>
                </a:extLst>
              </a:tr>
              <a:tr h="2729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MC6Q6I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-36.5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77962"/>
                  </a:ext>
                </a:extLst>
              </a:tr>
              <a:tr h="2729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MC6CV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  10.3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854649"/>
                  </a:ext>
                </a:extLst>
              </a:tr>
            </a:tbl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DCF83C04-F324-4C29-BFF0-6A225DFD82AF}"/>
              </a:ext>
            </a:extLst>
          </p:cNvPr>
          <p:cNvSpPr txBox="1">
            <a:spLocks/>
          </p:cNvSpPr>
          <p:nvPr/>
        </p:nvSpPr>
        <p:spPr>
          <a:xfrm>
            <a:off x="8737718" y="5921074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34. Spill 9198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91713B2-D73E-46CF-ADFC-8ADAA975420F}"/>
              </a:ext>
            </a:extLst>
          </p:cNvPr>
          <p:cNvSpPr txBox="1">
            <a:spLocks/>
          </p:cNvSpPr>
          <p:nvPr/>
        </p:nvSpPr>
        <p:spPr>
          <a:xfrm>
            <a:off x="8737719" y="3008711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33. Spill 9197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8841832-40F0-4429-BEAB-8196996C74F2}"/>
              </a:ext>
            </a:extLst>
          </p:cNvPr>
          <p:cNvCxnSpPr>
            <a:cxnSpLocks/>
          </p:cNvCxnSpPr>
          <p:nvPr/>
        </p:nvCxnSpPr>
        <p:spPr>
          <a:xfrm>
            <a:off x="5087442" y="1574997"/>
            <a:ext cx="3655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36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394E4D-40F8-47E2-8691-B5CDC5E85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320" y="584063"/>
            <a:ext cx="6475373" cy="1645919"/>
          </a:xfrm>
        </p:spPr>
        <p:txBody>
          <a:bodyPr>
            <a:normAutofit/>
          </a:bodyPr>
          <a:lstStyle/>
          <a:p>
            <a:r>
              <a:rPr lang="en-US" sz="2600" dirty="0"/>
              <a:t>Op = Operational Tune </a:t>
            </a:r>
          </a:p>
          <a:p>
            <a:r>
              <a:rPr lang="en-US" sz="2600" dirty="0"/>
              <a:t>Op Pol = Operational Polarity New tune (CJJ)</a:t>
            </a:r>
          </a:p>
          <a:p>
            <a:r>
              <a:rPr lang="en-US" sz="2600" dirty="0"/>
              <a:t>Halfway = (Op + Op Pol)/2</a:t>
            </a:r>
          </a:p>
          <a:p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021DD0C-ED25-4EB9-91FF-9003C27B01F0}"/>
              </a:ext>
            </a:extLst>
          </p:cNvPr>
          <p:cNvGrpSpPr/>
          <p:nvPr/>
        </p:nvGrpSpPr>
        <p:grpSpPr>
          <a:xfrm>
            <a:off x="490408" y="2802627"/>
            <a:ext cx="11147427" cy="3812330"/>
            <a:chOff x="0" y="0"/>
            <a:chExt cx="8229600" cy="2208530"/>
          </a:xfrm>
        </p:grpSpPr>
        <p:pic>
          <p:nvPicPr>
            <p:cNvPr id="33" name="Content Placeholder 6" descr="Table&#10;&#10;Description automatically generated">
              <a:extLst>
                <a:ext uri="{FF2B5EF4-FFF2-40B4-BE49-F238E27FC236}">
                  <a16:creationId xmlns:a16="http://schemas.microsoft.com/office/drawing/2014/main" id="{A049FA87-1A15-4040-B0CF-87FF70831AF1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229600" cy="2208530"/>
            </a:xfrm>
            <a:prstGeom prst="rect">
              <a:avLst/>
            </a:prstGeom>
          </p:spPr>
        </p:pic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04345687-0FFF-4447-96DF-89CCF6DCE866}"/>
                </a:ext>
              </a:extLst>
            </p:cNvPr>
            <p:cNvSpPr/>
            <p:nvPr/>
          </p:nvSpPr>
          <p:spPr>
            <a:xfrm rot="19900283">
              <a:off x="1497330" y="1866900"/>
              <a:ext cx="224663" cy="1352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B4B64252-A3DE-4C82-BE08-C29019382F1B}"/>
                </a:ext>
              </a:extLst>
            </p:cNvPr>
            <p:cNvSpPr/>
            <p:nvPr/>
          </p:nvSpPr>
          <p:spPr>
            <a:xfrm rot="19900283">
              <a:off x="2152650" y="1866900"/>
              <a:ext cx="224663" cy="1352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51FBD874-B7D5-4D24-A720-8BE4DF887C99}"/>
                </a:ext>
              </a:extLst>
            </p:cNvPr>
            <p:cNvSpPr/>
            <p:nvPr/>
          </p:nvSpPr>
          <p:spPr>
            <a:xfrm rot="19900283">
              <a:off x="2823210" y="1866900"/>
              <a:ext cx="224663" cy="1352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C190BDC9-C207-4187-884C-BE554761345A}"/>
                </a:ext>
              </a:extLst>
            </p:cNvPr>
            <p:cNvSpPr/>
            <p:nvPr/>
          </p:nvSpPr>
          <p:spPr>
            <a:xfrm rot="19900283">
              <a:off x="3432810" y="1866900"/>
              <a:ext cx="224663" cy="1352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6474F1DE-FE9A-4671-912A-6C9B09C7F914}"/>
                </a:ext>
              </a:extLst>
            </p:cNvPr>
            <p:cNvSpPr/>
            <p:nvPr/>
          </p:nvSpPr>
          <p:spPr>
            <a:xfrm rot="19900283">
              <a:off x="4110990" y="1866900"/>
              <a:ext cx="224663" cy="1352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CE098267-248A-401C-B115-5B4F1FCBE3E2}"/>
                </a:ext>
              </a:extLst>
            </p:cNvPr>
            <p:cNvSpPr/>
            <p:nvPr/>
          </p:nvSpPr>
          <p:spPr>
            <a:xfrm rot="19900283">
              <a:off x="4766310" y="1866900"/>
              <a:ext cx="224663" cy="1352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8296B828-F52E-492E-BFA0-F930E5970ADD}"/>
                </a:ext>
              </a:extLst>
            </p:cNvPr>
            <p:cNvSpPr/>
            <p:nvPr/>
          </p:nvSpPr>
          <p:spPr>
            <a:xfrm rot="19900283">
              <a:off x="5414010" y="1866900"/>
              <a:ext cx="224663" cy="1352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CBFB9949-309F-4F07-896B-4AA9D3479D50}"/>
                </a:ext>
              </a:extLst>
            </p:cNvPr>
            <p:cNvSpPr/>
            <p:nvPr/>
          </p:nvSpPr>
          <p:spPr>
            <a:xfrm rot="19900283">
              <a:off x="6054090" y="1866900"/>
              <a:ext cx="224663" cy="1352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56572AA4-D104-407E-892B-9534F30A734D}"/>
                </a:ext>
              </a:extLst>
            </p:cNvPr>
            <p:cNvSpPr/>
            <p:nvPr/>
          </p:nvSpPr>
          <p:spPr>
            <a:xfrm rot="19900283">
              <a:off x="6724650" y="1866900"/>
              <a:ext cx="224663" cy="1352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91DA162A-6DBB-4E36-B9C7-D1CC366C5B74}"/>
                </a:ext>
              </a:extLst>
            </p:cNvPr>
            <p:cNvSpPr/>
            <p:nvPr/>
          </p:nvSpPr>
          <p:spPr>
            <a:xfrm rot="19900283">
              <a:off x="7387590" y="1866900"/>
              <a:ext cx="224663" cy="1352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7F4702CE-74FA-47FE-87B8-1902C9736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en-US" sz="3200" dirty="0"/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2844207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2EB7E-7D54-4576-ACFF-A3A8601C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558023"/>
            <a:ext cx="3916233" cy="921072"/>
          </a:xfrm>
        </p:spPr>
        <p:txBody>
          <a:bodyPr>
            <a:normAutofit/>
          </a:bodyPr>
          <a:lstStyle/>
          <a:p>
            <a:r>
              <a:rPr lang="en-US" sz="2800" dirty="0"/>
              <a:t>First and Last Profiles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AA25A3-6F9B-4DF0-9BAD-0BAAE9C18AD8}"/>
              </a:ext>
            </a:extLst>
          </p:cNvPr>
          <p:cNvGrpSpPr/>
          <p:nvPr/>
        </p:nvGrpSpPr>
        <p:grpSpPr>
          <a:xfrm>
            <a:off x="5367228" y="1013030"/>
            <a:ext cx="5795347" cy="5746955"/>
            <a:chOff x="5367228" y="1013030"/>
            <a:chExt cx="5795347" cy="5746955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6430E273-6C9A-412F-8F94-E45937A79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228" y="3862311"/>
              <a:ext cx="5795347" cy="2897674"/>
            </a:xfrm>
            <a:prstGeom prst="rect">
              <a:avLst/>
            </a:prstGeom>
          </p:spPr>
        </p:pic>
        <p:pic>
          <p:nvPicPr>
            <p:cNvPr id="17" name="Content Placeholder 4" descr="Chart, histogram&#10;&#10;Description automatically generated">
              <a:extLst>
                <a:ext uri="{FF2B5EF4-FFF2-40B4-BE49-F238E27FC236}">
                  <a16:creationId xmlns:a16="http://schemas.microsoft.com/office/drawing/2014/main" id="{3771DAAF-48C6-4241-BDDA-6680860F4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042" y="1013030"/>
              <a:ext cx="5667717" cy="283385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60F87CC-9EF0-46D7-AC54-D6D9A2F994F5}"/>
              </a:ext>
            </a:extLst>
          </p:cNvPr>
          <p:cNvSpPr txBox="1"/>
          <p:nvPr/>
        </p:nvSpPr>
        <p:spPr>
          <a:xfrm>
            <a:off x="10516429" y="1346380"/>
            <a:ext cx="1872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 35. Spill 9016 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909C22-A2FD-449C-A7FA-0A9513B5F12A}"/>
              </a:ext>
            </a:extLst>
          </p:cNvPr>
          <p:cNvSpPr txBox="1"/>
          <p:nvPr/>
        </p:nvSpPr>
        <p:spPr>
          <a:xfrm>
            <a:off x="10585288" y="6159788"/>
            <a:ext cx="1734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 36. Spill 9200</a:t>
            </a:r>
          </a:p>
          <a:p>
            <a:endParaRPr lang="en-US" dirty="0"/>
          </a:p>
        </p:txBody>
      </p:sp>
      <p:graphicFrame>
        <p:nvGraphicFramePr>
          <p:cNvPr id="14" name="Table 21">
            <a:extLst>
              <a:ext uri="{FF2B5EF4-FFF2-40B4-BE49-F238E27FC236}">
                <a16:creationId xmlns:a16="http://schemas.microsoft.com/office/drawing/2014/main" id="{556585EB-22FD-4A44-9739-6133477C1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078862"/>
              </p:ext>
            </p:extLst>
          </p:nvPr>
        </p:nvGraphicFramePr>
        <p:xfrm>
          <a:off x="438911" y="1479095"/>
          <a:ext cx="4940511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72035">
                  <a:extLst>
                    <a:ext uri="{9D8B030D-6E8A-4147-A177-3AD203B41FA5}">
                      <a16:colId xmlns:a16="http://schemas.microsoft.com/office/drawing/2014/main" val="545743574"/>
                    </a:ext>
                  </a:extLst>
                </a:gridCol>
                <a:gridCol w="1184362">
                  <a:extLst>
                    <a:ext uri="{9D8B030D-6E8A-4147-A177-3AD203B41FA5}">
                      <a16:colId xmlns:a16="http://schemas.microsoft.com/office/drawing/2014/main" val="3178892923"/>
                    </a:ext>
                  </a:extLst>
                </a:gridCol>
                <a:gridCol w="2484114">
                  <a:extLst>
                    <a:ext uri="{9D8B030D-6E8A-4147-A177-3AD203B41FA5}">
                      <a16:colId xmlns:a16="http://schemas.microsoft.com/office/drawing/2014/main" val="1301814678"/>
                    </a:ext>
                  </a:extLst>
                </a:gridCol>
              </a:tblGrid>
              <a:tr h="2789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MC6Q1I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19.38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Operational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094740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MC6Q2I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- 649.5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18306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MC6Q3I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37.23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46293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MC6Q4I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- 49.93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Operational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3152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MC6Q5I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577.2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00104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MC6Q6I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- 30.19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77962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MC6CV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        10.2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904580"/>
                  </a:ext>
                </a:extLst>
              </a:tr>
            </a:tbl>
          </a:graphicData>
        </a:graphic>
      </p:graphicFrame>
      <p:graphicFrame>
        <p:nvGraphicFramePr>
          <p:cNvPr id="15" name="Table 21">
            <a:extLst>
              <a:ext uri="{FF2B5EF4-FFF2-40B4-BE49-F238E27FC236}">
                <a16:creationId xmlns:a16="http://schemas.microsoft.com/office/drawing/2014/main" id="{6ECE920B-F796-433F-89BB-24D6837A2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494045"/>
              </p:ext>
            </p:extLst>
          </p:nvPr>
        </p:nvGraphicFramePr>
        <p:xfrm>
          <a:off x="438911" y="4244348"/>
          <a:ext cx="4940511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6833">
                  <a:extLst>
                    <a:ext uri="{9D8B030D-6E8A-4147-A177-3AD203B41FA5}">
                      <a16:colId xmlns:a16="http://schemas.microsoft.com/office/drawing/2014/main" val="545743574"/>
                    </a:ext>
                  </a:extLst>
                </a:gridCol>
                <a:gridCol w="946132">
                  <a:extLst>
                    <a:ext uri="{9D8B030D-6E8A-4147-A177-3AD203B41FA5}">
                      <a16:colId xmlns:a16="http://schemas.microsoft.com/office/drawing/2014/main" val="3178892923"/>
                    </a:ext>
                  </a:extLst>
                </a:gridCol>
                <a:gridCol w="3047546">
                  <a:extLst>
                    <a:ext uri="{9D8B030D-6E8A-4147-A177-3AD203B41FA5}">
                      <a16:colId xmlns:a16="http://schemas.microsoft.com/office/drawing/2014/main" val="1301814678"/>
                    </a:ext>
                  </a:extLst>
                </a:gridCol>
              </a:tblGrid>
              <a:tr h="2753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MC6Q1I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44.47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Operational Polarity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094740"/>
                  </a:ext>
                </a:extLst>
              </a:tr>
              <a:tr h="2753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MC6Q2I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-793.3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18306"/>
                  </a:ext>
                </a:extLst>
              </a:tr>
              <a:tr h="2753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MC6Q3I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76.4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46293"/>
                  </a:ext>
                </a:extLst>
              </a:tr>
              <a:tr h="2753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MC6Q4I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-60.2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     Halfway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3152"/>
                  </a:ext>
                </a:extLst>
              </a:tr>
              <a:tr h="2753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MC6Q5I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00104"/>
                  </a:ext>
                </a:extLst>
              </a:tr>
              <a:tr h="2753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MC6Q6I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-36.5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77962"/>
                  </a:ext>
                </a:extLst>
              </a:tr>
              <a:tr h="1646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MC6CV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 10.3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39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288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334F-950E-4848-A11A-F2A0BB20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BF2A9-0AA0-4F0B-9A72-0C328B72B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99" y="1690688"/>
            <a:ext cx="10515600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ran the beam study with different quadrupole and collimator settings and ended up with a nice profile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When we closed down the collimator, background underneath the vertical peak started lowering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kept the Half Magic tune for the rest of the run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5750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3326-F671-4187-8C80-57C0ECF0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1CD6F-B1D6-4276-9CA2-647B78606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90688"/>
            <a:ext cx="10761133" cy="478843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April 19: Found magic settings during transition between operational tune and new(operational polarity) tune </a:t>
            </a:r>
          </a:p>
          <a:p>
            <a:pPr lvl="1"/>
            <a:r>
              <a:rPr lang="en-US" dirty="0"/>
              <a:t>Much better profiles on the Nova target </a:t>
            </a:r>
          </a:p>
          <a:p>
            <a:pPr lvl="1"/>
            <a:r>
              <a:rPr lang="en-US" dirty="0"/>
              <a:t>But beam fell off the top of the target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 June 20:  interpolated between operational and (new) operational polarity tune in search of the "magic" settings from last study; ended up with the new "half-magic" operating point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June 26 (morning): scans around the new operating point to explore the response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June 26 (evening): study the double peak in horizontal profiles observed in earlier scans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7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02E46-DC78-4F3E-B5C8-722B3C16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en-US" sz="3200" dirty="0"/>
              <a:t>Settings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Content Placeholder 19" descr="Table&#10;&#10;Description automatically generated">
            <a:extLst>
              <a:ext uri="{FF2B5EF4-FFF2-40B4-BE49-F238E27FC236}">
                <a16:creationId xmlns:a16="http://schemas.microsoft.com/office/drawing/2014/main" id="{ADABE825-4C9E-4D2F-9902-7756FC381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8" y="2984166"/>
            <a:ext cx="11002177" cy="2684568"/>
          </a:xfrm>
        </p:spPr>
      </p:pic>
    </p:spTree>
    <p:extLst>
      <p:ext uri="{BB962C8B-B14F-4D97-AF65-F5344CB8AC3E}">
        <p14:creationId xmlns:p14="http://schemas.microsoft.com/office/powerpoint/2010/main" val="414350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8B62B-E3E4-4CE7-B8A4-B993A7C60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917" y="6196519"/>
            <a:ext cx="1516347" cy="489368"/>
          </a:xfrm>
        </p:spPr>
        <p:txBody>
          <a:bodyPr>
            <a:normAutofit/>
          </a:bodyPr>
          <a:lstStyle/>
          <a:p>
            <a:r>
              <a:rPr lang="en-US" sz="1400" dirty="0"/>
              <a:t>Fig 2. Spill 9030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2FFE4CD-5AAC-4E7A-A5C7-ACBB7E8E9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8665"/>
            <a:ext cx="4983480" cy="3658297"/>
          </a:xfrm>
        </p:spPr>
        <p:txBody>
          <a:bodyPr>
            <a:normAutofit/>
          </a:bodyPr>
          <a:lstStyle/>
          <a:p>
            <a:r>
              <a:rPr lang="en-US" sz="1800" dirty="0"/>
              <a:t>All profiles in this presentation are at the </a:t>
            </a:r>
            <a:r>
              <a:rPr lang="en-US" sz="1800" dirty="0" err="1"/>
              <a:t>NOvA</a:t>
            </a:r>
            <a:r>
              <a:rPr lang="en-US" sz="1800" dirty="0"/>
              <a:t> target</a:t>
            </a:r>
          </a:p>
          <a:p>
            <a:r>
              <a:rPr lang="en-US" sz="1800" dirty="0"/>
              <a:t>This talk includes some part of the data</a:t>
            </a:r>
          </a:p>
          <a:p>
            <a:r>
              <a:rPr lang="en-US" sz="1800" dirty="0"/>
              <a:t>Before trying different settings we got a few spills</a:t>
            </a:r>
          </a:p>
          <a:p>
            <a:endParaRPr lang="en-US" sz="1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89568E-B1D8-4DBB-B0FC-AEFF9F7C7787}"/>
              </a:ext>
            </a:extLst>
          </p:cNvPr>
          <p:cNvGrpSpPr/>
          <p:nvPr/>
        </p:nvGrpSpPr>
        <p:grpSpPr>
          <a:xfrm>
            <a:off x="6240162" y="172113"/>
            <a:ext cx="5881859" cy="6092121"/>
            <a:chOff x="6123538" y="356423"/>
            <a:chExt cx="5667717" cy="6002444"/>
          </a:xfrm>
        </p:grpSpPr>
        <p:pic>
          <p:nvPicPr>
            <p:cNvPr id="10" name="Picture 9" descr="Chart, histogram&#10;&#10;Description automatically generated">
              <a:extLst>
                <a:ext uri="{FF2B5EF4-FFF2-40B4-BE49-F238E27FC236}">
                  <a16:creationId xmlns:a16="http://schemas.microsoft.com/office/drawing/2014/main" id="{9CCE2DDB-A0DA-44F7-A4D4-AF268B4BA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538" y="3525008"/>
              <a:ext cx="5667717" cy="2833859"/>
            </a:xfrm>
            <a:prstGeom prst="rect">
              <a:avLst/>
            </a:prstGeom>
          </p:spPr>
        </p:pic>
        <p:pic>
          <p:nvPicPr>
            <p:cNvPr id="5" name="Content Placeholder 4" descr="Chart, histogram&#10;&#10;Description automatically generated">
              <a:extLst>
                <a:ext uri="{FF2B5EF4-FFF2-40B4-BE49-F238E27FC236}">
                  <a16:creationId xmlns:a16="http://schemas.microsoft.com/office/drawing/2014/main" id="{EDABCC08-A818-461A-81A7-9E41DB59C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168" y="356423"/>
              <a:ext cx="5657087" cy="2828544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4944FA88-038F-468C-8034-02696D552844}"/>
              </a:ext>
            </a:extLst>
          </p:cNvPr>
          <p:cNvSpPr txBox="1">
            <a:spLocks/>
          </p:cNvSpPr>
          <p:nvPr/>
        </p:nvSpPr>
        <p:spPr>
          <a:xfrm>
            <a:off x="8422917" y="3010373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1. Spill 9016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38429-40E8-4E64-9300-3F0C2B74427B}"/>
              </a:ext>
            </a:extLst>
          </p:cNvPr>
          <p:cNvSpPr txBox="1"/>
          <p:nvPr/>
        </p:nvSpPr>
        <p:spPr>
          <a:xfrm>
            <a:off x="438912" y="1504024"/>
            <a:ext cx="141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START</a:t>
            </a:r>
          </a:p>
        </p:txBody>
      </p:sp>
      <p:graphicFrame>
        <p:nvGraphicFramePr>
          <p:cNvPr id="20" name="Table 21">
            <a:extLst>
              <a:ext uri="{FF2B5EF4-FFF2-40B4-BE49-F238E27FC236}">
                <a16:creationId xmlns:a16="http://schemas.microsoft.com/office/drawing/2014/main" id="{5CB8FEFA-2F12-4A65-808A-E3BAF825A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073253"/>
              </p:ext>
            </p:extLst>
          </p:nvPr>
        </p:nvGraphicFramePr>
        <p:xfrm>
          <a:off x="639008" y="4130634"/>
          <a:ext cx="4704787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1343">
                  <a:extLst>
                    <a:ext uri="{9D8B030D-6E8A-4147-A177-3AD203B41FA5}">
                      <a16:colId xmlns:a16="http://schemas.microsoft.com/office/drawing/2014/main" val="545743574"/>
                    </a:ext>
                  </a:extLst>
                </a:gridCol>
                <a:gridCol w="1396310">
                  <a:extLst>
                    <a:ext uri="{9D8B030D-6E8A-4147-A177-3AD203B41FA5}">
                      <a16:colId xmlns:a16="http://schemas.microsoft.com/office/drawing/2014/main" val="3178892923"/>
                    </a:ext>
                  </a:extLst>
                </a:gridCol>
                <a:gridCol w="2097134">
                  <a:extLst>
                    <a:ext uri="{9D8B030D-6E8A-4147-A177-3AD203B41FA5}">
                      <a16:colId xmlns:a16="http://schemas.microsoft.com/office/drawing/2014/main" val="1301814678"/>
                    </a:ext>
                  </a:extLst>
                </a:gridCol>
              </a:tblGrid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MC6Q1I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19.38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Operational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094740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MC6Q2I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- 649.5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18306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MC6Q3I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37.23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46293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MC6Q4I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- 49.93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Operational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3152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MC6Q5I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577.2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00104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MC6Q6I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- 30.19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77962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MC6CV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        10.2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904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23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F97EF9-51E9-4FBB-A396-9C90DB5FDA3F}"/>
              </a:ext>
            </a:extLst>
          </p:cNvPr>
          <p:cNvSpPr txBox="1">
            <a:spLocks/>
          </p:cNvSpPr>
          <p:nvPr/>
        </p:nvSpPr>
        <p:spPr>
          <a:xfrm>
            <a:off x="438912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DBA61A3-B23A-4942-B850-39311C275B9E}"/>
              </a:ext>
            </a:extLst>
          </p:cNvPr>
          <p:cNvSpPr txBox="1">
            <a:spLocks/>
          </p:cNvSpPr>
          <p:nvPr/>
        </p:nvSpPr>
        <p:spPr>
          <a:xfrm>
            <a:off x="8493023" y="2980835"/>
            <a:ext cx="1526466" cy="386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400" dirty="0"/>
              <a:t>Fig 3 Spill 9030</a:t>
            </a:r>
          </a:p>
        </p:txBody>
      </p:sp>
      <p:pic>
        <p:nvPicPr>
          <p:cNvPr id="18" name="Content Placeholder 17" descr="Chart, histogram&#10;&#10;Description automatically generated">
            <a:extLst>
              <a:ext uri="{FF2B5EF4-FFF2-40B4-BE49-F238E27FC236}">
                <a16:creationId xmlns:a16="http://schemas.microsoft.com/office/drawing/2014/main" id="{954DF4AD-64EF-4CA8-BD69-A5D05656E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968570" cy="2984285"/>
          </a:xfrm>
        </p:spPr>
      </p:pic>
      <p:pic>
        <p:nvPicPr>
          <p:cNvPr id="26" name="Picture 25" descr="Chart, histogram&#10;&#10;Description automatically generated">
            <a:extLst>
              <a:ext uri="{FF2B5EF4-FFF2-40B4-BE49-F238E27FC236}">
                <a16:creationId xmlns:a16="http://schemas.microsoft.com/office/drawing/2014/main" id="{2A8EA53B-2CC7-48B6-A880-FBB965B45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27685"/>
            <a:ext cx="5872978" cy="293649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0DB2A869-971B-458F-BF43-126F10882BC6}"/>
              </a:ext>
            </a:extLst>
          </p:cNvPr>
          <p:cNvSpPr txBox="1">
            <a:spLocks/>
          </p:cNvSpPr>
          <p:nvPr/>
        </p:nvSpPr>
        <p:spPr>
          <a:xfrm>
            <a:off x="8493023" y="6277822"/>
            <a:ext cx="1682271" cy="28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400" dirty="0"/>
              <a:t>Fig 4 Spill 9031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6EA5AC-27C9-456E-8BB4-651FDD6D560C}"/>
              </a:ext>
            </a:extLst>
          </p:cNvPr>
          <p:cNvSpPr txBox="1"/>
          <p:nvPr/>
        </p:nvSpPr>
        <p:spPr>
          <a:xfrm>
            <a:off x="311085" y="1247034"/>
            <a:ext cx="11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graphicFrame>
        <p:nvGraphicFramePr>
          <p:cNvPr id="34" name="Table 21">
            <a:extLst>
              <a:ext uri="{FF2B5EF4-FFF2-40B4-BE49-F238E27FC236}">
                <a16:creationId xmlns:a16="http://schemas.microsoft.com/office/drawing/2014/main" id="{8ABFD896-D602-4507-B438-342C8FD43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71702"/>
              </p:ext>
            </p:extLst>
          </p:nvPr>
        </p:nvGraphicFramePr>
        <p:xfrm>
          <a:off x="1317194" y="35611"/>
          <a:ext cx="5128181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9802">
                  <a:extLst>
                    <a:ext uri="{9D8B030D-6E8A-4147-A177-3AD203B41FA5}">
                      <a16:colId xmlns:a16="http://schemas.microsoft.com/office/drawing/2014/main" val="545743574"/>
                    </a:ext>
                  </a:extLst>
                </a:gridCol>
                <a:gridCol w="875570">
                  <a:extLst>
                    <a:ext uri="{9D8B030D-6E8A-4147-A177-3AD203B41FA5}">
                      <a16:colId xmlns:a16="http://schemas.microsoft.com/office/drawing/2014/main" val="3178892923"/>
                    </a:ext>
                  </a:extLst>
                </a:gridCol>
                <a:gridCol w="3162809">
                  <a:extLst>
                    <a:ext uri="{9D8B030D-6E8A-4147-A177-3AD203B41FA5}">
                      <a16:colId xmlns:a16="http://schemas.microsoft.com/office/drawing/2014/main" val="1301814678"/>
                    </a:ext>
                  </a:extLst>
                </a:gridCol>
              </a:tblGrid>
              <a:tr h="2796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MC6Q1I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19.38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 Operational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094740"/>
                  </a:ext>
                </a:extLst>
              </a:tr>
              <a:tr h="2796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MC6Q2I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-649.5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18306"/>
                  </a:ext>
                </a:extLst>
              </a:tr>
              <a:tr h="2796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MC6Q3I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37.23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46293"/>
                  </a:ext>
                </a:extLst>
              </a:tr>
              <a:tr h="2796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MC6Q4I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-70.5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Operational            Operational                            </a:t>
                      </a:r>
                    </a:p>
                    <a:p>
                      <a:pPr algn="ctr"/>
                      <a:r>
                        <a:rPr lang="en-US" dirty="0"/>
                        <a:t>                                    Polarity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3152"/>
                  </a:ext>
                </a:extLst>
              </a:tr>
              <a:tr h="2796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MC6Q5I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730.7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00104"/>
                  </a:ext>
                </a:extLst>
              </a:tr>
              <a:tr h="2796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MC6Q6I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-42.7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77962"/>
                  </a:ext>
                </a:extLst>
              </a:tr>
              <a:tr h="2796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MC6CV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  10.2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277913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7DDD5DBA-DBF0-4791-93D1-9E8BCF710A2F}"/>
              </a:ext>
            </a:extLst>
          </p:cNvPr>
          <p:cNvSpPr txBox="1"/>
          <p:nvPr/>
        </p:nvSpPr>
        <p:spPr>
          <a:xfrm>
            <a:off x="311085" y="2677212"/>
            <a:ext cx="5417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DS quad settings changed from Operational Tune to Operational polarity Tune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pronounced double peak in horizontal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Vertical peak shifted to the left (up)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 mm above the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F3F9CFA-4069-490F-98D0-66B257D52E11}"/>
              </a:ext>
            </a:extLst>
          </p:cNvPr>
          <p:cNvCxnSpPr>
            <a:cxnSpLocks/>
          </p:cNvCxnSpPr>
          <p:nvPr/>
        </p:nvCxnSpPr>
        <p:spPr>
          <a:xfrm>
            <a:off x="4689233" y="1456343"/>
            <a:ext cx="3655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2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FC0E-49FE-4E0A-AA52-B868C992C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527"/>
            <a:ext cx="5350933" cy="1206161"/>
          </a:xfrm>
        </p:spPr>
        <p:txBody>
          <a:bodyPr/>
          <a:lstStyle/>
          <a:p>
            <a:r>
              <a:rPr lang="en-US" dirty="0"/>
              <a:t>Collimator Scan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E834C99F-5EE8-4EB6-B6C7-BF8CD1C60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564359"/>
              </p:ext>
            </p:extLst>
          </p:nvPr>
        </p:nvGraphicFramePr>
        <p:xfrm>
          <a:off x="838200" y="1857799"/>
          <a:ext cx="3884630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2315">
                  <a:extLst>
                    <a:ext uri="{9D8B030D-6E8A-4147-A177-3AD203B41FA5}">
                      <a16:colId xmlns:a16="http://schemas.microsoft.com/office/drawing/2014/main" val="334129396"/>
                    </a:ext>
                  </a:extLst>
                </a:gridCol>
                <a:gridCol w="1942315">
                  <a:extLst>
                    <a:ext uri="{9D8B030D-6E8A-4147-A177-3AD203B41FA5}">
                      <a16:colId xmlns:a16="http://schemas.microsoft.com/office/drawing/2014/main" val="4178735434"/>
                    </a:ext>
                  </a:extLst>
                </a:gridCol>
              </a:tblGrid>
              <a:tr h="307502">
                <a:tc>
                  <a:txBody>
                    <a:bodyPr/>
                    <a:lstStyle/>
                    <a:p>
                      <a:r>
                        <a:rPr lang="en-US" dirty="0"/>
                        <a:t>MC6CV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443691"/>
                  </a:ext>
                </a:extLst>
              </a:tr>
              <a:tr h="307502">
                <a:tc>
                  <a:txBody>
                    <a:bodyPr/>
                    <a:lstStyle/>
                    <a:p>
                      <a:r>
                        <a:rPr lang="en-US" dirty="0"/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068286"/>
                  </a:ext>
                </a:extLst>
              </a:tr>
              <a:tr h="307502">
                <a:tc>
                  <a:txBody>
                    <a:bodyPr/>
                    <a:lstStyle/>
                    <a:p>
                      <a:r>
                        <a:rPr lang="en-US" dirty="0"/>
                        <a:t>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489792"/>
                  </a:ext>
                </a:extLst>
              </a:tr>
              <a:tr h="307502">
                <a:tc>
                  <a:txBody>
                    <a:bodyPr/>
                    <a:lstStyle/>
                    <a:p>
                      <a:r>
                        <a:rPr lang="en-US" dirty="0"/>
                        <a:t>20.2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2574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695AA87-90EA-43D9-8E0F-AA0673F4E46C}"/>
              </a:ext>
            </a:extLst>
          </p:cNvPr>
          <p:cNvSpPr txBox="1"/>
          <p:nvPr/>
        </p:nvSpPr>
        <p:spPr>
          <a:xfrm>
            <a:off x="6558098" y="3109381"/>
            <a:ext cx="1594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Fig 6. Spill 9032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734FC-0EE7-4395-938C-E77E077F64DD}"/>
              </a:ext>
            </a:extLst>
          </p:cNvPr>
          <p:cNvSpPr txBox="1"/>
          <p:nvPr/>
        </p:nvSpPr>
        <p:spPr>
          <a:xfrm>
            <a:off x="6558098" y="860917"/>
            <a:ext cx="1748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Fig 5. Spill 9044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7ADC1-E2AC-4031-9A5E-7EA200065FAE}"/>
              </a:ext>
            </a:extLst>
          </p:cNvPr>
          <p:cNvSpPr txBox="1"/>
          <p:nvPr/>
        </p:nvSpPr>
        <p:spPr>
          <a:xfrm>
            <a:off x="6558098" y="5056796"/>
            <a:ext cx="167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Fig 7. Spill 9038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AF94D4-8BD8-4750-BB84-8F91806759F7}"/>
              </a:ext>
            </a:extLst>
          </p:cNvPr>
          <p:cNvGrpSpPr/>
          <p:nvPr/>
        </p:nvGrpSpPr>
        <p:grpSpPr>
          <a:xfrm>
            <a:off x="7765866" y="5667"/>
            <a:ext cx="4391518" cy="6505240"/>
            <a:chOff x="550190" y="-43594"/>
            <a:chExt cx="4385031" cy="6591335"/>
          </a:xfrm>
        </p:grpSpPr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A73ACDA9-0F8D-4F68-997E-C0EF97A735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37" y="4422935"/>
              <a:ext cx="4249611" cy="212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B8FC66BF-705D-4403-B2E2-B97CEDC3D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90" y="-43594"/>
              <a:ext cx="4385031" cy="2192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9FA2EC-A8B9-41C0-A24F-9FEFB7112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95" y="2165391"/>
            <a:ext cx="4391518" cy="219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5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8B62B-E3E4-4CE7-B8A4-B993A7C60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/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944FA88-038F-468C-8034-02696D552844}"/>
              </a:ext>
            </a:extLst>
          </p:cNvPr>
          <p:cNvSpPr txBox="1">
            <a:spLocks/>
          </p:cNvSpPr>
          <p:nvPr/>
        </p:nvSpPr>
        <p:spPr>
          <a:xfrm>
            <a:off x="438912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D0F5A6-03CE-4591-830A-1AF8C2028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48" y="3343102"/>
            <a:ext cx="5667719" cy="2833860"/>
          </a:xfrm>
          <a:prstGeom prst="rect">
            <a:avLst/>
          </a:prstGeom>
        </p:spPr>
      </p:pic>
      <p:pic>
        <p:nvPicPr>
          <p:cNvPr id="4" name="Content Placeholder 3" descr="Chart, histogram&#10;&#10;Description automatically generated">
            <a:extLst>
              <a:ext uri="{FF2B5EF4-FFF2-40B4-BE49-F238E27FC236}">
                <a16:creationId xmlns:a16="http://schemas.microsoft.com/office/drawing/2014/main" id="{40D24F5D-ABE2-4293-AAE2-FC833F575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39" y="237911"/>
            <a:ext cx="5667719" cy="283386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3D369B9-C8EA-4E06-9263-6CF9909D70A8}"/>
              </a:ext>
            </a:extLst>
          </p:cNvPr>
          <p:cNvSpPr txBox="1">
            <a:spLocks/>
          </p:cNvSpPr>
          <p:nvPr/>
        </p:nvSpPr>
        <p:spPr>
          <a:xfrm>
            <a:off x="8693878" y="6095227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9. Spill 9058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93B7DE-B2C8-4A4D-9922-5909713EEEC5}"/>
              </a:ext>
            </a:extLst>
          </p:cNvPr>
          <p:cNvSpPr txBox="1">
            <a:spLocks/>
          </p:cNvSpPr>
          <p:nvPr/>
        </p:nvSpPr>
        <p:spPr>
          <a:xfrm>
            <a:off x="8469206" y="2994985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8. Spill 9057</a:t>
            </a:r>
          </a:p>
        </p:txBody>
      </p:sp>
      <p:graphicFrame>
        <p:nvGraphicFramePr>
          <p:cNvPr id="28" name="Table 21">
            <a:extLst>
              <a:ext uri="{FF2B5EF4-FFF2-40B4-BE49-F238E27FC236}">
                <a16:creationId xmlns:a16="http://schemas.microsoft.com/office/drawing/2014/main" id="{E624BB5A-3ECF-44DF-82AB-91AE3AA85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118351"/>
              </p:ext>
            </p:extLst>
          </p:nvPr>
        </p:nvGraphicFramePr>
        <p:xfrm>
          <a:off x="1252569" y="78925"/>
          <a:ext cx="5667718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6570">
                  <a:extLst>
                    <a:ext uri="{9D8B030D-6E8A-4147-A177-3AD203B41FA5}">
                      <a16:colId xmlns:a16="http://schemas.microsoft.com/office/drawing/2014/main" val="545743574"/>
                    </a:ext>
                  </a:extLst>
                </a:gridCol>
                <a:gridCol w="1083729">
                  <a:extLst>
                    <a:ext uri="{9D8B030D-6E8A-4147-A177-3AD203B41FA5}">
                      <a16:colId xmlns:a16="http://schemas.microsoft.com/office/drawing/2014/main" val="3178892923"/>
                    </a:ext>
                  </a:extLst>
                </a:gridCol>
                <a:gridCol w="3617419">
                  <a:extLst>
                    <a:ext uri="{9D8B030D-6E8A-4147-A177-3AD203B41FA5}">
                      <a16:colId xmlns:a16="http://schemas.microsoft.com/office/drawing/2014/main" val="1301814678"/>
                    </a:ext>
                  </a:extLst>
                </a:gridCol>
              </a:tblGrid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MC6Q1I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19.38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Operational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094740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MC6Q2I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-649.5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18306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MC6Q3I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37.23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46293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MC6Q4I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-60.2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l"/>
                      <a:r>
                        <a:rPr lang="en-US" dirty="0"/>
                        <a:t>Operational               Halfway               Polarity                               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3152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MC6Q5I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00104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MC6Q6I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-36.5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77962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MC6CV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   20.3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37986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DE2EFC-215D-4849-9D1E-5E86F04D251E}"/>
              </a:ext>
            </a:extLst>
          </p:cNvPr>
          <p:cNvSpPr txBox="1"/>
          <p:nvPr/>
        </p:nvSpPr>
        <p:spPr>
          <a:xfrm>
            <a:off x="329938" y="2639505"/>
            <a:ext cx="53355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DS Quads changed from Op Pol to Halfway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Vertical peak shifted to the right (down) with a better shape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8mm above the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For Spill 9057 and 9058</a:t>
            </a:r>
          </a:p>
          <a:p>
            <a:pPr lvl="1"/>
            <a:r>
              <a:rPr lang="en-US" sz="1400" dirty="0"/>
              <a:t>	MC6V1 is 10</a:t>
            </a:r>
          </a:p>
          <a:p>
            <a:pPr lvl="1"/>
            <a:r>
              <a:rPr lang="en-US" sz="1400" dirty="0"/>
              <a:t>	 MC6V2 is 54.95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	</a:t>
            </a:r>
            <a:endParaRPr lang="en-US" dirty="0"/>
          </a:p>
          <a:p>
            <a:pPr lvl="1"/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88D3FC8-A806-444C-8035-5B81A5692AB6}"/>
              </a:ext>
            </a:extLst>
          </p:cNvPr>
          <p:cNvCxnSpPr>
            <a:cxnSpLocks/>
          </p:cNvCxnSpPr>
          <p:nvPr/>
        </p:nvCxnSpPr>
        <p:spPr>
          <a:xfrm>
            <a:off x="4689231" y="1494963"/>
            <a:ext cx="3655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4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1D791-E664-473F-AB12-C5CBD9110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dirty="0"/>
              <a:t>Collimator Scan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F397EB5-5D7C-4C4F-915A-1C8B8FFF8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56340"/>
              </p:ext>
            </p:extLst>
          </p:nvPr>
        </p:nvGraphicFramePr>
        <p:xfrm>
          <a:off x="855520" y="3582958"/>
          <a:ext cx="3187046" cy="11223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3523">
                  <a:extLst>
                    <a:ext uri="{9D8B030D-6E8A-4147-A177-3AD203B41FA5}">
                      <a16:colId xmlns:a16="http://schemas.microsoft.com/office/drawing/2014/main" val="146749557"/>
                    </a:ext>
                  </a:extLst>
                </a:gridCol>
                <a:gridCol w="1593523">
                  <a:extLst>
                    <a:ext uri="{9D8B030D-6E8A-4147-A177-3AD203B41FA5}">
                      <a16:colId xmlns:a16="http://schemas.microsoft.com/office/drawing/2014/main" val="3440796424"/>
                    </a:ext>
                  </a:extLst>
                </a:gridCol>
              </a:tblGrid>
              <a:tr h="374132">
                <a:tc>
                  <a:txBody>
                    <a:bodyPr/>
                    <a:lstStyle/>
                    <a:p>
                      <a:r>
                        <a:rPr lang="en-US" dirty="0"/>
                        <a:t>MC6CV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942037"/>
                  </a:ext>
                </a:extLst>
              </a:tr>
              <a:tr h="374132">
                <a:tc>
                  <a:txBody>
                    <a:bodyPr/>
                    <a:lstStyle/>
                    <a:p>
                      <a:r>
                        <a:rPr lang="en-US" dirty="0"/>
                        <a:t>20.3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089720"/>
                  </a:ext>
                </a:extLst>
              </a:tr>
              <a:tr h="374132">
                <a:tc>
                  <a:txBody>
                    <a:bodyPr/>
                    <a:lstStyle/>
                    <a:p>
                      <a:r>
                        <a:rPr lang="en-US" dirty="0"/>
                        <a:t>10.5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76449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E650F55-7350-40E8-83E3-13C820242796}"/>
              </a:ext>
            </a:extLst>
          </p:cNvPr>
          <p:cNvGrpSpPr/>
          <p:nvPr/>
        </p:nvGrpSpPr>
        <p:grpSpPr>
          <a:xfrm>
            <a:off x="6096000" y="108917"/>
            <a:ext cx="5657087" cy="5975612"/>
            <a:chOff x="6096000" y="108917"/>
            <a:chExt cx="5657087" cy="5975612"/>
          </a:xfrm>
        </p:grpSpPr>
        <p:pic>
          <p:nvPicPr>
            <p:cNvPr id="4" name="Picture 8">
              <a:extLst>
                <a:ext uri="{FF2B5EF4-FFF2-40B4-BE49-F238E27FC236}">
                  <a16:creationId xmlns:a16="http://schemas.microsoft.com/office/drawing/2014/main" id="{E8CC05D9-0632-4037-BD08-2BB100ADB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0" y="108917"/>
              <a:ext cx="5657087" cy="2828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494CCE-A125-4D69-8982-4F6F66AA0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6386" y="3326179"/>
              <a:ext cx="5516701" cy="275835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1C28B69A-15DA-4C6C-89B3-5927D9AF2F89}"/>
              </a:ext>
            </a:extLst>
          </p:cNvPr>
          <p:cNvSpPr txBox="1">
            <a:spLocks/>
          </p:cNvSpPr>
          <p:nvPr/>
        </p:nvSpPr>
        <p:spPr>
          <a:xfrm>
            <a:off x="8385827" y="2887136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10. Spill 9072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3E4BA5-0885-42ED-BC4C-3F4D58C19AA8}"/>
              </a:ext>
            </a:extLst>
          </p:cNvPr>
          <p:cNvSpPr txBox="1">
            <a:spLocks/>
          </p:cNvSpPr>
          <p:nvPr/>
        </p:nvSpPr>
        <p:spPr>
          <a:xfrm>
            <a:off x="8166369" y="6077223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11. Spill 9074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DA413-888E-4169-B838-762CB5A972A4}"/>
              </a:ext>
            </a:extLst>
          </p:cNvPr>
          <p:cNvSpPr txBox="1"/>
          <p:nvPr/>
        </p:nvSpPr>
        <p:spPr>
          <a:xfrm>
            <a:off x="618066" y="2658533"/>
            <a:ext cx="5467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we closed the collimator, the background fuzz went down</a:t>
            </a:r>
          </a:p>
        </p:txBody>
      </p:sp>
    </p:spTree>
    <p:extLst>
      <p:ext uri="{BB962C8B-B14F-4D97-AF65-F5344CB8AC3E}">
        <p14:creationId xmlns:p14="http://schemas.microsoft.com/office/powerpoint/2010/main" val="411241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5AED1-D8CC-45B5-89FB-19994305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dirty="0"/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B49D00B-83B5-4570-B49F-82397019D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1800" dirty="0"/>
              <a:t>US quad settings changed from operational to halfway </a:t>
            </a:r>
          </a:p>
          <a:p>
            <a:r>
              <a:rPr lang="en-US" sz="1800" dirty="0"/>
              <a:t>Vert peak shifted to the left (up)</a:t>
            </a:r>
          </a:p>
          <a:p>
            <a:pPr lvl="1"/>
            <a:r>
              <a:rPr lang="en-US" sz="1400" dirty="0"/>
              <a:t>16 mm above the center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r>
              <a:rPr lang="en-US" sz="1400" dirty="0"/>
              <a:t>For Spill 9078 and 9079</a:t>
            </a:r>
          </a:p>
          <a:p>
            <a:pPr marL="457200" lvl="1" indent="0">
              <a:buNone/>
            </a:pPr>
            <a:r>
              <a:rPr lang="en-US" sz="1400" dirty="0"/>
              <a:t>	MC6V1 is 10</a:t>
            </a:r>
          </a:p>
          <a:p>
            <a:pPr marL="457200" lvl="1" indent="0">
              <a:buNone/>
            </a:pPr>
            <a:r>
              <a:rPr lang="en-US" sz="1400" dirty="0"/>
              <a:t>	 MC6V2 is 15 </a:t>
            </a:r>
          </a:p>
          <a:p>
            <a:pPr marL="457200" lvl="1" indent="0">
              <a:buNone/>
            </a:pPr>
            <a:endParaRPr lang="en-US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BCA434-FBF4-4AD4-B8FA-848F5EE6F9E5}"/>
              </a:ext>
            </a:extLst>
          </p:cNvPr>
          <p:cNvGrpSpPr/>
          <p:nvPr/>
        </p:nvGrpSpPr>
        <p:grpSpPr>
          <a:xfrm>
            <a:off x="6262862" y="428017"/>
            <a:ext cx="5490225" cy="5862845"/>
            <a:chOff x="6262862" y="428017"/>
            <a:chExt cx="5490225" cy="5862845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71FA1CB5-6580-492C-B035-BF6E4EC63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862" y="428017"/>
              <a:ext cx="5490225" cy="2745113"/>
            </a:xfrm>
            <a:prstGeom prst="rect">
              <a:avLst/>
            </a:prstGeom>
          </p:spPr>
        </p:pic>
        <p:pic>
          <p:nvPicPr>
            <p:cNvPr id="7" name="Picture 6" descr="Chart, histogram&#10;&#10;Description automatically generated">
              <a:extLst>
                <a:ext uri="{FF2B5EF4-FFF2-40B4-BE49-F238E27FC236}">
                  <a16:creationId xmlns:a16="http://schemas.microsoft.com/office/drawing/2014/main" id="{117848AA-BB91-4643-98EA-C08375915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862" y="3545749"/>
              <a:ext cx="5490225" cy="2745113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134F6C82-BA5C-4183-8B7A-879D11AD4350}"/>
              </a:ext>
            </a:extLst>
          </p:cNvPr>
          <p:cNvSpPr txBox="1">
            <a:spLocks/>
          </p:cNvSpPr>
          <p:nvPr/>
        </p:nvSpPr>
        <p:spPr>
          <a:xfrm>
            <a:off x="8316806" y="3056381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12. Spill 9078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A8BF7D5-901B-40CF-8E65-6E35B93F6D9E}"/>
              </a:ext>
            </a:extLst>
          </p:cNvPr>
          <p:cNvSpPr txBox="1">
            <a:spLocks/>
          </p:cNvSpPr>
          <p:nvPr/>
        </p:nvSpPr>
        <p:spPr>
          <a:xfrm>
            <a:off x="8517844" y="6302443"/>
            <a:ext cx="1516347" cy="48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 13. Spill 9079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4A35C39C-93A2-4D15-B0B6-F5CFC2F94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22087"/>
              </p:ext>
            </p:extLst>
          </p:nvPr>
        </p:nvGraphicFramePr>
        <p:xfrm>
          <a:off x="1561906" y="54864"/>
          <a:ext cx="4973007" cy="21624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4438">
                  <a:extLst>
                    <a:ext uri="{9D8B030D-6E8A-4147-A177-3AD203B41FA5}">
                      <a16:colId xmlns:a16="http://schemas.microsoft.com/office/drawing/2014/main" val="545743574"/>
                    </a:ext>
                  </a:extLst>
                </a:gridCol>
                <a:gridCol w="947800">
                  <a:extLst>
                    <a:ext uri="{9D8B030D-6E8A-4147-A177-3AD203B41FA5}">
                      <a16:colId xmlns:a16="http://schemas.microsoft.com/office/drawing/2014/main" val="3178892923"/>
                    </a:ext>
                  </a:extLst>
                </a:gridCol>
                <a:gridCol w="3180769">
                  <a:extLst>
                    <a:ext uri="{9D8B030D-6E8A-4147-A177-3AD203B41FA5}">
                      <a16:colId xmlns:a16="http://schemas.microsoft.com/office/drawing/2014/main" val="1301814678"/>
                    </a:ext>
                  </a:extLst>
                </a:gridCol>
              </a:tblGrid>
              <a:tr h="2780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MC6Q1I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31.9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Operational                 Halfway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094740"/>
                  </a:ext>
                </a:extLst>
              </a:tr>
              <a:tr h="2780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MC6Q2I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-721.4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18306"/>
                  </a:ext>
                </a:extLst>
              </a:tr>
              <a:tr h="2780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MC6Q3I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56.8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46293"/>
                  </a:ext>
                </a:extLst>
              </a:tr>
              <a:tr h="2780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MC6Q4I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-60.2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Halfway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3152"/>
                  </a:ext>
                </a:extLst>
              </a:tr>
              <a:tr h="2780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MC6Q5I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00104"/>
                  </a:ext>
                </a:extLst>
              </a:tr>
              <a:tr h="2780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MC6Q6I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-36.5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77962"/>
                  </a:ext>
                </a:extLst>
              </a:tr>
              <a:tr h="3336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MC6CV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 10.5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03588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6332B7-EA30-4C1C-B242-7A1FC970220F}"/>
              </a:ext>
            </a:extLst>
          </p:cNvPr>
          <p:cNvCxnSpPr>
            <a:cxnSpLocks/>
          </p:cNvCxnSpPr>
          <p:nvPr/>
        </p:nvCxnSpPr>
        <p:spPr>
          <a:xfrm>
            <a:off x="4990888" y="524002"/>
            <a:ext cx="3655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581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1183</Words>
  <Application>Microsoft Office PowerPoint</Application>
  <PresentationFormat>Widescreen</PresentationFormat>
  <Paragraphs>436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MCenter Tuning Study June 20 ,2021 NOvA/AD MCenter Beam Meeting</vt:lpstr>
      <vt:lpstr>Settings</vt:lpstr>
      <vt:lpstr>Settings</vt:lpstr>
      <vt:lpstr>Fig 2. Spill 9030</vt:lpstr>
      <vt:lpstr>PowerPoint Presentation</vt:lpstr>
      <vt:lpstr>Collimator Scan</vt:lpstr>
      <vt:lpstr>2</vt:lpstr>
      <vt:lpstr>Collimator Scan</vt:lpstr>
      <vt:lpstr>3</vt:lpstr>
      <vt:lpstr>4</vt:lpstr>
      <vt:lpstr>5</vt:lpstr>
      <vt:lpstr>Collimator Scan</vt:lpstr>
      <vt:lpstr>6</vt:lpstr>
      <vt:lpstr>Collimator Scan</vt:lpstr>
      <vt:lpstr>7 Half Magic</vt:lpstr>
      <vt:lpstr>Collimator Scan</vt:lpstr>
      <vt:lpstr>8</vt:lpstr>
      <vt:lpstr>9</vt:lpstr>
      <vt:lpstr>10</vt:lpstr>
      <vt:lpstr>First and Last Profiles</vt:lpstr>
      <vt:lpstr>Summary</vt:lpstr>
      <vt:lpstr>Beam Studies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NOvA/AD MCenter Beam Meeting</dc:title>
  <dc:creator>Buse Naz Temizel</dc:creator>
  <cp:lastModifiedBy>Buse Naz Temizel</cp:lastModifiedBy>
  <cp:revision>52</cp:revision>
  <dcterms:created xsi:type="dcterms:W3CDTF">2021-09-07T15:46:11Z</dcterms:created>
  <dcterms:modified xsi:type="dcterms:W3CDTF">2021-09-09T13:59:23Z</dcterms:modified>
</cp:coreProperties>
</file>