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8" r:id="rId13"/>
    <p:sldId id="276" r:id="rId14"/>
    <p:sldId id="277" r:id="rId15"/>
    <p:sldId id="279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7" r:id="rId25"/>
    <p:sldId id="271" r:id="rId26"/>
    <p:sldId id="272" r:id="rId27"/>
    <p:sldId id="273" r:id="rId28"/>
    <p:sldId id="274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B14"/>
    <a:srgbClr val="A14E1B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D7A95-7CDC-4DC3-8770-572506CFEF92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CE718-7FDB-407B-A316-B030E1CD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2672" y="6350358"/>
            <a:ext cx="74341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ICE_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636358" y="635035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90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279" y="6327596"/>
            <a:ext cx="695888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4610" y="6324600"/>
            <a:ext cx="457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FAC71A8-A020-4746-BEC4-D2BBF47E08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icture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9794" y="6283602"/>
            <a:ext cx="892098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651749" y="6311721"/>
            <a:ext cx="402098" cy="4572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1143000"/>
            <a:ext cx="8382000" cy="0"/>
          </a:xfrm>
          <a:prstGeom prst="line">
            <a:avLst/>
          </a:prstGeom>
          <a:ln w="44450"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65973" y="6209763"/>
            <a:ext cx="8382000" cy="0"/>
          </a:xfrm>
          <a:prstGeom prst="line">
            <a:avLst/>
          </a:prstGeom>
          <a:ln w="44450"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3B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Overview of MICE RF system,  Derun Li, LBNL, MAP Winter Meeting at SLAC (March 4-8, 2012)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71A8-A020-4746-BEC4-D2BBF47E0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MICE RF System Overview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772400" cy="2743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Derun Li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for Beam Physics 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Lawrence Berkeley National Laboratory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Winter Meeting at SLAC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6, 2012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Power Distribution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08" y="1128932"/>
            <a:ext cx="8915400" cy="510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439486" y="1325235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Trombone phase shifter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87028" y="5410200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Hybrid power splitter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3339237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RF load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731760" y="2110072"/>
            <a:ext cx="127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Outputs to cavity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645858" y="5280775"/>
            <a:ext cx="1076176" cy="858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29200" y="2436754"/>
            <a:ext cx="2770163" cy="839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86265" y="3532866"/>
            <a:ext cx="696351" cy="358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72000" y="1619657"/>
            <a:ext cx="1913206" cy="971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Power Distribution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6951" y="1162928"/>
            <a:ext cx="8763001" cy="502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2610201022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971800" y="230948"/>
            <a:ext cx="2605735" cy="3474720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6585" y="2977660"/>
            <a:ext cx="4896951" cy="3657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Content Placeholder 6" descr="DSC0005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94604" y="245012"/>
            <a:ext cx="2606040" cy="34747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45484" y="242668"/>
            <a:ext cx="3200400" cy="25603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4" descr="DSC0484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8672" y="3886200"/>
            <a:ext cx="3657600" cy="27432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8332" y="3385632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4616 Medium Power Amplifier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5868" y="242668"/>
            <a:ext cx="1998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Amplifier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51" y="6290846"/>
            <a:ext cx="13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MTA RF setup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2668" y="6276778"/>
            <a:ext cx="493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Moss working at </a:t>
            </a:r>
            <a:r>
              <a:rPr lang="en-US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Daresbury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Laboratory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1137" y="2438400"/>
            <a:ext cx="2287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 1 MW RF power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RF Power 1 MW/cavity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ph idx="1"/>
          </p:nvPr>
        </p:nvGraphicFramePr>
        <p:xfrm>
          <a:off x="1177856" y="1114864"/>
          <a:ext cx="7102282" cy="4983163"/>
        </p:xfrm>
        <a:graphic>
          <a:graphicData uri="http://schemas.openxmlformats.org/presentationml/2006/ole">
            <p:oleObj spid="_x0000_s1026" name="Bitmap Image" r:id="rId3" imgW="9066667" imgH="63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04800" y="1295400"/>
            <a:ext cx="8382000" cy="480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kV Power Supply for 4616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914400" y="1881187"/>
            <a:ext cx="1368425" cy="378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498725" y="1881187"/>
            <a:ext cx="1366837" cy="378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714625" y="2889250"/>
            <a:ext cx="935037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Capacitor Charger </a:t>
            </a:r>
          </a:p>
          <a:p>
            <a:pPr algn="ctr"/>
            <a:r>
              <a:rPr lang="en-GB" sz="1000"/>
              <a:t>20 kV+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714625" y="2024062"/>
            <a:ext cx="935037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1000"/>
              <a:t>Control Crate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057275" y="2671762"/>
            <a:ext cx="1081087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PLC Crate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057275" y="3032125"/>
            <a:ext cx="10810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Heater Controller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057275" y="4040187"/>
            <a:ext cx="10810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Grid PSU </a:t>
            </a:r>
          </a:p>
          <a:p>
            <a:pPr algn="ctr"/>
            <a:r>
              <a:rPr lang="en-GB" sz="1000"/>
              <a:t>(300 Vdc)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057275" y="5048250"/>
            <a:ext cx="10810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Screen PSU (600 Vdc)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057275" y="4545012"/>
            <a:ext cx="10810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Screen Pulser</a:t>
            </a:r>
          </a:p>
          <a:p>
            <a:pPr algn="ctr"/>
            <a:r>
              <a:rPr lang="en-GB" sz="1000"/>
              <a:t>(2000 Vdc)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057275" y="3536950"/>
            <a:ext cx="10810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RF solid state amplifier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057275" y="2024062"/>
            <a:ext cx="1081087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RF Signal Generator </a:t>
            </a:r>
          </a:p>
          <a:p>
            <a:pPr algn="ctr"/>
            <a:r>
              <a:rPr lang="en-GB" sz="1000"/>
              <a:t>(201 MHz)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6097587" y="1881187"/>
            <a:ext cx="1296988" cy="378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/>
          </a:p>
          <a:p>
            <a:pPr algn="ctr"/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313487" y="2528887"/>
            <a:ext cx="865188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4616 Tube</a:t>
            </a:r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6242050" y="5121275"/>
            <a:ext cx="100806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Heater Transformer</a:t>
            </a: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2714625" y="3968750"/>
            <a:ext cx="935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Crowbar (Ignitron)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2714625" y="4832350"/>
            <a:ext cx="935037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Capacitor </a:t>
            </a:r>
          </a:p>
          <a:p>
            <a:pPr algn="ctr"/>
            <a:r>
              <a:rPr lang="en-GB" sz="1000"/>
              <a:t>29 uF</a:t>
            </a:r>
          </a:p>
          <a:p>
            <a:pPr algn="ctr"/>
            <a:endParaRPr lang="en-GB" sz="1000"/>
          </a:p>
          <a:p>
            <a:pPr algn="ctr"/>
            <a:endParaRPr lang="en-GB" sz="1000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714625" y="4471987"/>
            <a:ext cx="935037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Dump Relay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98725" y="1447800"/>
            <a:ext cx="1366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0070C0"/>
                </a:solidFill>
              </a:rPr>
              <a:t>HV Power Supply 20 kV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914400" y="1592262"/>
            <a:ext cx="1368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0070C0"/>
                </a:solidFill>
              </a:rPr>
              <a:t>Auxiliary Rack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714625" y="3608387"/>
            <a:ext cx="935037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Earth Switch</a:t>
            </a:r>
          </a:p>
        </p:txBody>
      </p:sp>
      <p:sp>
        <p:nvSpPr>
          <p:cNvPr id="27" name="Right Arrow 28"/>
          <p:cNvSpPr>
            <a:spLocks noChangeArrowheads="1"/>
          </p:cNvSpPr>
          <p:nvPr/>
        </p:nvSpPr>
        <p:spPr bwMode="auto">
          <a:xfrm rot="10800000">
            <a:off x="7178675" y="3248025"/>
            <a:ext cx="576262" cy="144462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7394575" y="3392487"/>
            <a:ext cx="973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/>
              <a:t>Water cooling </a:t>
            </a:r>
          </a:p>
          <a:p>
            <a:r>
              <a:rPr lang="en-GB" sz="800"/>
              <a:t>circuits (4)</a:t>
            </a:r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7394575" y="3897312"/>
            <a:ext cx="1008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/>
              <a:t>Compressed air </a:t>
            </a:r>
          </a:p>
          <a:p>
            <a:r>
              <a:rPr lang="en-GB" sz="800"/>
              <a:t>cooling</a:t>
            </a:r>
          </a:p>
        </p:txBody>
      </p:sp>
      <p:sp>
        <p:nvSpPr>
          <p:cNvPr id="30" name="Right Arrow 31"/>
          <p:cNvSpPr>
            <a:spLocks noChangeArrowheads="1"/>
          </p:cNvSpPr>
          <p:nvPr/>
        </p:nvSpPr>
        <p:spPr bwMode="auto">
          <a:xfrm rot="10800000">
            <a:off x="7178675" y="3752850"/>
            <a:ext cx="576262" cy="144462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" name="Right Arrow 32"/>
          <p:cNvSpPr>
            <a:spLocks noChangeArrowheads="1"/>
          </p:cNvSpPr>
          <p:nvPr/>
        </p:nvSpPr>
        <p:spPr bwMode="auto">
          <a:xfrm rot="-5400000">
            <a:off x="6709569" y="4725193"/>
            <a:ext cx="649288" cy="142875"/>
          </a:xfrm>
          <a:prstGeom prst="rightArrow">
            <a:avLst>
              <a:gd name="adj1" fmla="val 50000"/>
              <a:gd name="adj2" fmla="val 504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5089525" y="4040187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HV cable</a:t>
            </a:r>
          </a:p>
        </p:txBody>
      </p:sp>
      <p:sp>
        <p:nvSpPr>
          <p:cNvPr id="33" name="Right Arrow 34"/>
          <p:cNvSpPr>
            <a:spLocks noChangeArrowheads="1"/>
          </p:cNvSpPr>
          <p:nvPr/>
        </p:nvSpPr>
        <p:spPr bwMode="auto">
          <a:xfrm>
            <a:off x="5738812" y="4184650"/>
            <a:ext cx="574675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6457950" y="4616450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800"/>
              <a:t>0.95V</a:t>
            </a:r>
          </a:p>
          <a:p>
            <a:pPr algn="r"/>
            <a:r>
              <a:rPr lang="en-GB" sz="800"/>
              <a:t>500A</a:t>
            </a:r>
          </a:p>
        </p:txBody>
      </p:sp>
      <p:sp>
        <p:nvSpPr>
          <p:cNvPr id="35" name="Right Arrow 36"/>
          <p:cNvSpPr>
            <a:spLocks noChangeArrowheads="1"/>
          </p:cNvSpPr>
          <p:nvPr/>
        </p:nvSpPr>
        <p:spPr bwMode="auto">
          <a:xfrm>
            <a:off x="5738812" y="3032125"/>
            <a:ext cx="574675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" name="Right Arrow 37"/>
          <p:cNvSpPr>
            <a:spLocks noChangeArrowheads="1"/>
          </p:cNvSpPr>
          <p:nvPr/>
        </p:nvSpPr>
        <p:spPr bwMode="auto">
          <a:xfrm>
            <a:off x="5738812" y="3536950"/>
            <a:ext cx="574675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" name="Right Arrow 38"/>
          <p:cNvSpPr>
            <a:spLocks noChangeArrowheads="1"/>
          </p:cNvSpPr>
          <p:nvPr/>
        </p:nvSpPr>
        <p:spPr bwMode="auto">
          <a:xfrm>
            <a:off x="5738812" y="2600325"/>
            <a:ext cx="574675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5089525" y="3392487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Grid cable</a:t>
            </a:r>
          </a:p>
        </p:txBody>
      </p:sp>
      <p:sp>
        <p:nvSpPr>
          <p:cNvPr id="39" name="TextBox 40"/>
          <p:cNvSpPr txBox="1">
            <a:spLocks noChangeArrowheads="1"/>
          </p:cNvSpPr>
          <p:nvPr/>
        </p:nvSpPr>
        <p:spPr bwMode="auto">
          <a:xfrm>
            <a:off x="5089525" y="2889250"/>
            <a:ext cx="13684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Screen cable</a:t>
            </a:r>
          </a:p>
        </p:txBody>
      </p:sp>
      <p:sp>
        <p:nvSpPr>
          <p:cNvPr id="40" name="TextBox 41"/>
          <p:cNvSpPr txBox="1">
            <a:spLocks noChangeArrowheads="1"/>
          </p:cNvSpPr>
          <p:nvPr/>
        </p:nvSpPr>
        <p:spPr bwMode="auto">
          <a:xfrm>
            <a:off x="5089525" y="2455862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RF cable</a:t>
            </a:r>
          </a:p>
        </p:txBody>
      </p:sp>
      <p:sp>
        <p:nvSpPr>
          <p:cNvPr id="41" name="Right Arrow 42"/>
          <p:cNvSpPr>
            <a:spLocks noChangeArrowheads="1"/>
          </p:cNvSpPr>
          <p:nvPr/>
        </p:nvSpPr>
        <p:spPr bwMode="auto">
          <a:xfrm>
            <a:off x="7178675" y="2671762"/>
            <a:ext cx="647700" cy="217488"/>
          </a:xfrm>
          <a:prstGeom prst="rightArrow">
            <a:avLst>
              <a:gd name="adj1" fmla="val 50000"/>
              <a:gd name="adj2" fmla="val 496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" name="TextBox 43"/>
          <p:cNvSpPr txBox="1">
            <a:spLocks noChangeArrowheads="1"/>
          </p:cNvSpPr>
          <p:nvPr/>
        </p:nvSpPr>
        <p:spPr bwMode="auto">
          <a:xfrm>
            <a:off x="7543800" y="2667000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 dirty="0"/>
              <a:t>RF output (co-</a:t>
            </a:r>
            <a:r>
              <a:rPr lang="en-GB" sz="800" dirty="0" err="1"/>
              <a:t>ax</a:t>
            </a:r>
            <a:r>
              <a:rPr lang="en-GB" sz="800" dirty="0"/>
              <a:t>)</a:t>
            </a: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6242050" y="1447800"/>
            <a:ext cx="1046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70C0"/>
                </a:solidFill>
              </a:rPr>
              <a:t>4616 Circuit </a:t>
            </a:r>
          </a:p>
          <a:p>
            <a:pPr algn="ctr"/>
            <a:r>
              <a:rPr lang="en-GB" sz="1200">
                <a:solidFill>
                  <a:srgbClr val="0070C0"/>
                </a:solidFill>
              </a:rPr>
              <a:t>Enclosure</a:t>
            </a:r>
          </a:p>
        </p:txBody>
      </p:sp>
      <p:sp>
        <p:nvSpPr>
          <p:cNvPr id="44" name="TextBox 45"/>
          <p:cNvSpPr txBox="1">
            <a:spLocks noChangeArrowheads="1"/>
          </p:cNvSpPr>
          <p:nvPr/>
        </p:nvSpPr>
        <p:spPr bwMode="auto">
          <a:xfrm>
            <a:off x="2714625" y="2384425"/>
            <a:ext cx="935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Resistor bank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443132" y="1357532"/>
            <a:ext cx="8153400" cy="472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 kV Power Supply for TH116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>
            <a:off x="762000" y="2033587"/>
            <a:ext cx="1368425" cy="378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</p:txBody>
      </p:sp>
      <p:sp>
        <p:nvSpPr>
          <p:cNvPr id="47" name="TextBox 17"/>
          <p:cNvSpPr txBox="1">
            <a:spLocks noChangeArrowheads="1"/>
          </p:cNvSpPr>
          <p:nvPr/>
        </p:nvSpPr>
        <p:spPr bwMode="auto">
          <a:xfrm>
            <a:off x="2346325" y="2033587"/>
            <a:ext cx="1366837" cy="378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2562225" y="3041650"/>
            <a:ext cx="935037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Capacitor Charger </a:t>
            </a:r>
          </a:p>
          <a:p>
            <a:pPr algn="ctr"/>
            <a:r>
              <a:rPr lang="en-GB" sz="1000"/>
              <a:t>40 kV+</a:t>
            </a: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2562225" y="2176462"/>
            <a:ext cx="935037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1000"/>
              <a:t>Control Crate</a:t>
            </a:r>
          </a:p>
        </p:txBody>
      </p: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904875" y="2824162"/>
            <a:ext cx="1081087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PLC Crate</a:t>
            </a:r>
          </a:p>
        </p:txBody>
      </p:sp>
      <p:sp>
        <p:nvSpPr>
          <p:cNvPr id="52" name="TextBox 7"/>
          <p:cNvSpPr txBox="1">
            <a:spLocks noChangeArrowheads="1"/>
          </p:cNvSpPr>
          <p:nvPr/>
        </p:nvSpPr>
        <p:spPr bwMode="auto">
          <a:xfrm>
            <a:off x="904875" y="3184525"/>
            <a:ext cx="10810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Heater Controller</a:t>
            </a: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904875" y="3689350"/>
            <a:ext cx="10810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450V DC Bias PSU</a:t>
            </a:r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5280025" y="2033587"/>
            <a:ext cx="1944687" cy="378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>
              <a:solidFill>
                <a:srgbClr val="0070C0"/>
              </a:solidFill>
            </a:endParaRPr>
          </a:p>
          <a:p>
            <a:pPr algn="ctr"/>
            <a:endParaRPr lang="en-GB" sz="1200"/>
          </a:p>
          <a:p>
            <a:pPr algn="ctr"/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6145212" y="2465387"/>
            <a:ext cx="865188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TH116 Tube</a:t>
            </a:r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  <a:p>
            <a:pPr algn="ctr"/>
            <a:endParaRPr lang="en-GB" sz="1200"/>
          </a:p>
        </p:txBody>
      </p:sp>
      <p:sp>
        <p:nvSpPr>
          <p:cNvPr id="56" name="TextBox 16"/>
          <p:cNvSpPr txBox="1">
            <a:spLocks noChangeArrowheads="1"/>
          </p:cNvSpPr>
          <p:nvPr/>
        </p:nvSpPr>
        <p:spPr bwMode="auto">
          <a:xfrm>
            <a:off x="6288087" y="5273675"/>
            <a:ext cx="7921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/>
            <a:r>
              <a:rPr lang="en-GB" sz="1000"/>
              <a:t>Heater Transformer</a:t>
            </a:r>
          </a:p>
        </p:txBody>
      </p:sp>
      <p:sp>
        <p:nvSpPr>
          <p:cNvPr id="57" name="TextBox 18"/>
          <p:cNvSpPr txBox="1">
            <a:spLocks noChangeArrowheads="1"/>
          </p:cNvSpPr>
          <p:nvPr/>
        </p:nvSpPr>
        <p:spPr bwMode="auto">
          <a:xfrm>
            <a:off x="2562225" y="4121150"/>
            <a:ext cx="935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Crowbar (Thyratron)</a:t>
            </a:r>
          </a:p>
        </p:txBody>
      </p: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2562225" y="4984750"/>
            <a:ext cx="935037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Capacitor </a:t>
            </a:r>
          </a:p>
          <a:p>
            <a:pPr algn="ctr"/>
            <a:r>
              <a:rPr lang="en-GB" sz="1000"/>
              <a:t>140 uF</a:t>
            </a:r>
          </a:p>
          <a:p>
            <a:pPr algn="ctr"/>
            <a:endParaRPr lang="en-GB" sz="1000"/>
          </a:p>
          <a:p>
            <a:pPr algn="ctr"/>
            <a:endParaRPr lang="en-GB" sz="1000"/>
          </a:p>
        </p:txBody>
      </p:sp>
      <p:sp>
        <p:nvSpPr>
          <p:cNvPr id="59" name="TextBox 20"/>
          <p:cNvSpPr txBox="1">
            <a:spLocks noChangeArrowheads="1"/>
          </p:cNvSpPr>
          <p:nvPr/>
        </p:nvSpPr>
        <p:spPr bwMode="auto">
          <a:xfrm>
            <a:off x="2562225" y="4624387"/>
            <a:ext cx="935037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Dump Relay</a:t>
            </a:r>
          </a:p>
        </p:txBody>
      </p:sp>
      <p:sp>
        <p:nvSpPr>
          <p:cNvPr id="60" name="TextBox 22"/>
          <p:cNvSpPr txBox="1">
            <a:spLocks noChangeArrowheads="1"/>
          </p:cNvSpPr>
          <p:nvPr/>
        </p:nvSpPr>
        <p:spPr bwMode="auto">
          <a:xfrm>
            <a:off x="2346325" y="1600200"/>
            <a:ext cx="1366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0070C0"/>
                </a:solidFill>
              </a:rPr>
              <a:t>HV Power Supply 38 kV</a:t>
            </a:r>
          </a:p>
        </p:txBody>
      </p:sp>
      <p:sp>
        <p:nvSpPr>
          <p:cNvPr id="61" name="TextBox 23"/>
          <p:cNvSpPr txBox="1">
            <a:spLocks noChangeArrowheads="1"/>
          </p:cNvSpPr>
          <p:nvPr/>
        </p:nvSpPr>
        <p:spPr bwMode="auto">
          <a:xfrm>
            <a:off x="762000" y="1744662"/>
            <a:ext cx="1368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0070C0"/>
                </a:solidFill>
              </a:rPr>
              <a:t>Auxiliary Rack</a:t>
            </a:r>
          </a:p>
        </p:txBody>
      </p:sp>
      <p:sp>
        <p:nvSpPr>
          <p:cNvPr id="62" name="TextBox 24"/>
          <p:cNvSpPr txBox="1">
            <a:spLocks noChangeArrowheads="1"/>
          </p:cNvSpPr>
          <p:nvPr/>
        </p:nvSpPr>
        <p:spPr bwMode="auto">
          <a:xfrm>
            <a:off x="2562225" y="3760787"/>
            <a:ext cx="935037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Earth Switch</a:t>
            </a:r>
          </a:p>
        </p:txBody>
      </p:sp>
      <p:sp>
        <p:nvSpPr>
          <p:cNvPr id="63" name="Right Arrow 28"/>
          <p:cNvSpPr>
            <a:spLocks noChangeArrowheads="1"/>
          </p:cNvSpPr>
          <p:nvPr/>
        </p:nvSpPr>
        <p:spPr bwMode="auto">
          <a:xfrm rot="10800000">
            <a:off x="7207250" y="3400425"/>
            <a:ext cx="576262" cy="144462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" name="TextBox 29"/>
          <p:cNvSpPr txBox="1">
            <a:spLocks noChangeArrowheads="1"/>
          </p:cNvSpPr>
          <p:nvPr/>
        </p:nvSpPr>
        <p:spPr bwMode="auto">
          <a:xfrm>
            <a:off x="7423150" y="3257550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r>
              <a:rPr lang="en-GB" sz="800"/>
              <a:t>Water cooling circuit</a:t>
            </a:r>
          </a:p>
        </p:txBody>
      </p:sp>
      <p:sp>
        <p:nvSpPr>
          <p:cNvPr id="65" name="TextBox 30"/>
          <p:cNvSpPr txBox="1">
            <a:spLocks noChangeArrowheads="1"/>
          </p:cNvSpPr>
          <p:nvPr/>
        </p:nvSpPr>
        <p:spPr bwMode="auto">
          <a:xfrm>
            <a:off x="7423150" y="4049712"/>
            <a:ext cx="1008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/>
              <a:t>Compressed air </a:t>
            </a:r>
          </a:p>
          <a:p>
            <a:r>
              <a:rPr lang="en-GB" sz="800"/>
              <a:t>cooling</a:t>
            </a:r>
          </a:p>
        </p:txBody>
      </p:sp>
      <p:sp>
        <p:nvSpPr>
          <p:cNvPr id="66" name="Right Arrow 31"/>
          <p:cNvSpPr>
            <a:spLocks noChangeArrowheads="1"/>
          </p:cNvSpPr>
          <p:nvPr/>
        </p:nvSpPr>
        <p:spPr bwMode="auto">
          <a:xfrm rot="10800000">
            <a:off x="7207250" y="3905250"/>
            <a:ext cx="576262" cy="144462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" name="Right Arrow 32"/>
          <p:cNvSpPr>
            <a:spLocks noChangeArrowheads="1"/>
          </p:cNvSpPr>
          <p:nvPr/>
        </p:nvSpPr>
        <p:spPr bwMode="auto">
          <a:xfrm rot="-5400000">
            <a:off x="6432550" y="4770437"/>
            <a:ext cx="863600" cy="142875"/>
          </a:xfrm>
          <a:prstGeom prst="rightArrow">
            <a:avLst>
              <a:gd name="adj1" fmla="val 50000"/>
              <a:gd name="adj2" fmla="val 505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8" name="TextBox 33"/>
          <p:cNvSpPr txBox="1">
            <a:spLocks noChangeArrowheads="1"/>
          </p:cNvSpPr>
          <p:nvPr/>
        </p:nvSpPr>
        <p:spPr bwMode="auto">
          <a:xfrm>
            <a:off x="4505325" y="2249487"/>
            <a:ext cx="649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HV cable</a:t>
            </a:r>
          </a:p>
        </p:txBody>
      </p:sp>
      <p:sp>
        <p:nvSpPr>
          <p:cNvPr id="69" name="Right Arrow 34"/>
          <p:cNvSpPr>
            <a:spLocks noChangeArrowheads="1"/>
          </p:cNvSpPr>
          <p:nvPr/>
        </p:nvSpPr>
        <p:spPr bwMode="auto">
          <a:xfrm>
            <a:off x="4767262" y="3571875"/>
            <a:ext cx="574675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0" name="TextBox 35"/>
          <p:cNvSpPr txBox="1">
            <a:spLocks noChangeArrowheads="1"/>
          </p:cNvSpPr>
          <p:nvPr/>
        </p:nvSpPr>
        <p:spPr bwMode="auto">
          <a:xfrm>
            <a:off x="6378575" y="4768850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800"/>
              <a:t>20V</a:t>
            </a:r>
          </a:p>
          <a:p>
            <a:pPr algn="r"/>
            <a:r>
              <a:rPr lang="en-GB" sz="800"/>
              <a:t>500A</a:t>
            </a:r>
          </a:p>
        </p:txBody>
      </p:sp>
      <p:sp>
        <p:nvSpPr>
          <p:cNvPr id="71" name="Right Arrow 38"/>
          <p:cNvSpPr>
            <a:spLocks noChangeArrowheads="1"/>
          </p:cNvSpPr>
          <p:nvPr/>
        </p:nvSpPr>
        <p:spPr bwMode="auto">
          <a:xfrm>
            <a:off x="4722812" y="3041650"/>
            <a:ext cx="574675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" name="TextBox 41"/>
          <p:cNvSpPr txBox="1">
            <a:spLocks noChangeArrowheads="1"/>
          </p:cNvSpPr>
          <p:nvPr/>
        </p:nvSpPr>
        <p:spPr bwMode="auto">
          <a:xfrm>
            <a:off x="4217987" y="2824162"/>
            <a:ext cx="1008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800"/>
              <a:t>RF input  from </a:t>
            </a:r>
          </a:p>
          <a:p>
            <a:pPr algn="ctr"/>
            <a:r>
              <a:rPr lang="en-GB" sz="800"/>
              <a:t>4616 (co-ax)</a:t>
            </a:r>
          </a:p>
        </p:txBody>
      </p:sp>
      <p:sp>
        <p:nvSpPr>
          <p:cNvPr id="73" name="Right Arrow 42"/>
          <p:cNvSpPr>
            <a:spLocks noChangeArrowheads="1"/>
          </p:cNvSpPr>
          <p:nvPr/>
        </p:nvSpPr>
        <p:spPr bwMode="auto">
          <a:xfrm>
            <a:off x="7227887" y="2817812"/>
            <a:ext cx="647700" cy="217488"/>
          </a:xfrm>
          <a:prstGeom prst="rightArrow">
            <a:avLst>
              <a:gd name="adj1" fmla="val 50000"/>
              <a:gd name="adj2" fmla="val 496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" name="TextBox 43"/>
          <p:cNvSpPr txBox="1">
            <a:spLocks noChangeArrowheads="1"/>
          </p:cNvSpPr>
          <p:nvPr/>
        </p:nvSpPr>
        <p:spPr bwMode="auto">
          <a:xfrm>
            <a:off x="7242175" y="2608262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RF output (co-ax)</a:t>
            </a:r>
          </a:p>
        </p:txBody>
      </p:sp>
      <p:sp>
        <p:nvSpPr>
          <p:cNvPr id="75" name="Rectangle 44"/>
          <p:cNvSpPr>
            <a:spLocks noChangeArrowheads="1"/>
          </p:cNvSpPr>
          <p:nvPr/>
        </p:nvSpPr>
        <p:spPr bwMode="auto">
          <a:xfrm>
            <a:off x="5730875" y="1600200"/>
            <a:ext cx="1154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70C0"/>
                </a:solidFill>
              </a:rPr>
              <a:t>TH116 Circuit </a:t>
            </a:r>
          </a:p>
          <a:p>
            <a:pPr algn="ctr"/>
            <a:r>
              <a:rPr lang="en-GB" sz="1200">
                <a:solidFill>
                  <a:srgbClr val="0070C0"/>
                </a:solidFill>
              </a:rPr>
              <a:t>Enclosure</a:t>
            </a:r>
          </a:p>
        </p:txBody>
      </p:sp>
      <p:sp>
        <p:nvSpPr>
          <p:cNvPr id="76" name="TextBox 45"/>
          <p:cNvSpPr txBox="1">
            <a:spLocks noChangeArrowheads="1"/>
          </p:cNvSpPr>
          <p:nvPr/>
        </p:nvSpPr>
        <p:spPr bwMode="auto">
          <a:xfrm>
            <a:off x="5353050" y="3476625"/>
            <a:ext cx="71913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000"/>
              <a:t>Cathode Modulator</a:t>
            </a:r>
          </a:p>
        </p:txBody>
      </p:sp>
      <p:sp>
        <p:nvSpPr>
          <p:cNvPr id="77" name="TextBox 16"/>
          <p:cNvSpPr txBox="1">
            <a:spLocks noChangeArrowheads="1"/>
          </p:cNvSpPr>
          <p:nvPr/>
        </p:nvSpPr>
        <p:spPr bwMode="auto">
          <a:xfrm>
            <a:off x="5424487" y="4770437"/>
            <a:ext cx="7921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/>
            <a:r>
              <a:rPr lang="en-GB" sz="1000"/>
              <a:t>Cooling Fans</a:t>
            </a:r>
          </a:p>
        </p:txBody>
      </p:sp>
      <p:sp>
        <p:nvSpPr>
          <p:cNvPr id="78" name="Bent Arrow 77"/>
          <p:cNvSpPr/>
          <p:nvPr/>
        </p:nvSpPr>
        <p:spPr bwMode="auto">
          <a:xfrm>
            <a:off x="5784850" y="4049712"/>
            <a:ext cx="360362" cy="7207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9" name="TextBox 33"/>
          <p:cNvSpPr txBox="1">
            <a:spLocks noChangeArrowheads="1"/>
          </p:cNvSpPr>
          <p:nvPr/>
        </p:nvSpPr>
        <p:spPr bwMode="auto">
          <a:xfrm>
            <a:off x="4433887" y="3400425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Trigger pulse</a:t>
            </a:r>
          </a:p>
        </p:txBody>
      </p:sp>
      <p:sp>
        <p:nvSpPr>
          <p:cNvPr id="80" name="Right Arrow 34"/>
          <p:cNvSpPr>
            <a:spLocks noChangeArrowheads="1"/>
          </p:cNvSpPr>
          <p:nvPr/>
        </p:nvSpPr>
        <p:spPr bwMode="auto">
          <a:xfrm>
            <a:off x="4722812" y="2392362"/>
            <a:ext cx="574675" cy="144463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" name="TextBox 45"/>
          <p:cNvSpPr txBox="1">
            <a:spLocks noChangeArrowheads="1"/>
          </p:cNvSpPr>
          <p:nvPr/>
        </p:nvSpPr>
        <p:spPr bwMode="auto">
          <a:xfrm>
            <a:off x="2562225" y="2536825"/>
            <a:ext cx="935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Resistor bank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Test Area at DL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1364320"/>
            <a:ext cx="3498396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:\MICE\90 - Photos\Plant Room 1 Test Area\05Dec11\4616 Circuit 0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1212" y="1357531"/>
            <a:ext cx="3497178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Cooling System at DL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295400"/>
            <a:ext cx="4681537" cy="1800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DL site cooling system decommissioned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Ex-SRS twin-circuit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chiller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installed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Demin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for amplifiers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Glycol for load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Now fully operational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3841" y="3338732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1371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TH116 Circuit #1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068" y="1271588"/>
            <a:ext cx="4608512" cy="2233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Mechanically complete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fans fitted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Cathode modulator built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Motorised tuners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control panel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Heater controller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Safety interlocks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Tested to 1 MW RF output</a:t>
            </a:r>
          </a:p>
        </p:txBody>
      </p:sp>
      <p:pic>
        <p:nvPicPr>
          <p:cNvPr id="8" name="Picture 5" descr="MICE RF 21May09 0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0918" y="1568450"/>
            <a:ext cx="3313112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U:\MICE\90 - Photos\Plant Room 1 Test Area\05Dec11\4616 Circuit 0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9893" y="3752850"/>
            <a:ext cx="2957512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U:\MICE\90 - Photos\Plant Room 1 Test Area\05Dec11\4616 Circuit 018.jpg"/>
          <p:cNvPicPr>
            <a:picLocks noChangeAspect="1" noChangeArrowheads="1"/>
          </p:cNvPicPr>
          <p:nvPr/>
        </p:nvPicPr>
        <p:blipFill>
          <a:blip r:embed="rId4" cstate="screen">
            <a:lum bright="14000"/>
          </a:blip>
          <a:srcRect/>
          <a:stretch>
            <a:fillRect/>
          </a:stretch>
        </p:blipFill>
        <p:spPr bwMode="auto">
          <a:xfrm>
            <a:off x="395068" y="3752850"/>
            <a:ext cx="165576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U:\MICE\90 - Photos\Plant Room 1 Test Area\05Dec11\4616 Circuit 0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2130" y="1592262"/>
            <a:ext cx="15525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4953000" y="2819400"/>
            <a:ext cx="4038600" cy="327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Modulator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5029200" y="1295400"/>
            <a:ext cx="3240088" cy="1223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IGBT switch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IGBT control board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divider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Zener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diode array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524000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58"/>
          <p:cNvGrpSpPr>
            <a:grpSpLocks/>
          </p:cNvGrpSpPr>
          <p:nvPr/>
        </p:nvGrpSpPr>
        <p:grpSpPr bwMode="auto">
          <a:xfrm>
            <a:off x="5003800" y="2997200"/>
            <a:ext cx="3894138" cy="3024188"/>
            <a:chOff x="3152" y="2205"/>
            <a:chExt cx="2453" cy="1685"/>
          </a:xfrm>
        </p:grpSpPr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3152" y="2205"/>
              <a:ext cx="2453" cy="16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525" y="232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686" y="2228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525" y="2507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3525" y="2507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525" y="2414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3849" y="2507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525" y="2693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710" y="2693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664" y="2647"/>
              <a:ext cx="0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710" y="2647"/>
              <a:ext cx="0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525" y="2693"/>
              <a:ext cx="0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849" y="2693"/>
              <a:ext cx="0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3586" y="2808"/>
              <a:ext cx="191" cy="72"/>
              <a:chOff x="3645" y="2840"/>
              <a:chExt cx="187" cy="70"/>
            </a:xfrm>
          </p:grpSpPr>
          <p:sp>
            <p:nvSpPr>
              <p:cNvPr id="152" name="Freeform 25"/>
              <p:cNvSpPr>
                <a:spLocks/>
              </p:cNvSpPr>
              <p:nvPr/>
            </p:nvSpPr>
            <p:spPr bwMode="auto">
              <a:xfrm>
                <a:off x="3645" y="2840"/>
                <a:ext cx="45" cy="70"/>
              </a:xfrm>
              <a:custGeom>
                <a:avLst/>
                <a:gdLst>
                  <a:gd name="T0" fmla="*/ 0 w 84"/>
                  <a:gd name="T1" fmla="*/ 42 h 76"/>
                  <a:gd name="T2" fmla="*/ 1 w 84"/>
                  <a:gd name="T3" fmla="*/ 30 h 76"/>
                  <a:gd name="T4" fmla="*/ 1 w 84"/>
                  <a:gd name="T5" fmla="*/ 0 h 76"/>
                  <a:gd name="T6" fmla="*/ 1 w 84"/>
                  <a:gd name="T7" fmla="*/ 42 h 76"/>
                  <a:gd name="T8" fmla="*/ 1 w 84"/>
                  <a:gd name="T9" fmla="*/ 42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6"/>
                  <a:gd name="T17" fmla="*/ 84 w 8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6">
                    <a:moveTo>
                      <a:pt x="0" y="75"/>
                    </a:moveTo>
                    <a:cubicBezTo>
                      <a:pt x="30" y="72"/>
                      <a:pt x="40" y="74"/>
                      <a:pt x="60" y="54"/>
                    </a:cubicBezTo>
                    <a:cubicBezTo>
                      <a:pt x="67" y="34"/>
                      <a:pt x="69" y="12"/>
                      <a:pt x="51" y="0"/>
                    </a:cubicBezTo>
                    <a:cubicBezTo>
                      <a:pt x="11" y="16"/>
                      <a:pt x="30" y="70"/>
                      <a:pt x="69" y="75"/>
                    </a:cubicBezTo>
                    <a:cubicBezTo>
                      <a:pt x="74" y="76"/>
                      <a:pt x="79" y="75"/>
                      <a:pt x="84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" name="Freeform 26"/>
              <p:cNvSpPr>
                <a:spLocks/>
              </p:cNvSpPr>
              <p:nvPr/>
            </p:nvSpPr>
            <p:spPr bwMode="auto">
              <a:xfrm>
                <a:off x="3694" y="2840"/>
                <a:ext cx="45" cy="70"/>
              </a:xfrm>
              <a:custGeom>
                <a:avLst/>
                <a:gdLst>
                  <a:gd name="T0" fmla="*/ 0 w 84"/>
                  <a:gd name="T1" fmla="*/ 42 h 76"/>
                  <a:gd name="T2" fmla="*/ 1 w 84"/>
                  <a:gd name="T3" fmla="*/ 30 h 76"/>
                  <a:gd name="T4" fmla="*/ 1 w 84"/>
                  <a:gd name="T5" fmla="*/ 0 h 76"/>
                  <a:gd name="T6" fmla="*/ 1 w 84"/>
                  <a:gd name="T7" fmla="*/ 42 h 76"/>
                  <a:gd name="T8" fmla="*/ 1 w 84"/>
                  <a:gd name="T9" fmla="*/ 42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6"/>
                  <a:gd name="T17" fmla="*/ 84 w 8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6">
                    <a:moveTo>
                      <a:pt x="0" y="75"/>
                    </a:moveTo>
                    <a:cubicBezTo>
                      <a:pt x="30" y="72"/>
                      <a:pt x="40" y="74"/>
                      <a:pt x="60" y="54"/>
                    </a:cubicBezTo>
                    <a:cubicBezTo>
                      <a:pt x="67" y="34"/>
                      <a:pt x="69" y="12"/>
                      <a:pt x="51" y="0"/>
                    </a:cubicBezTo>
                    <a:cubicBezTo>
                      <a:pt x="11" y="16"/>
                      <a:pt x="30" y="70"/>
                      <a:pt x="69" y="75"/>
                    </a:cubicBezTo>
                    <a:cubicBezTo>
                      <a:pt x="74" y="76"/>
                      <a:pt x="79" y="75"/>
                      <a:pt x="84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" name="Freeform 27"/>
              <p:cNvSpPr>
                <a:spLocks/>
              </p:cNvSpPr>
              <p:nvPr/>
            </p:nvSpPr>
            <p:spPr bwMode="auto">
              <a:xfrm>
                <a:off x="3742" y="2840"/>
                <a:ext cx="45" cy="70"/>
              </a:xfrm>
              <a:custGeom>
                <a:avLst/>
                <a:gdLst>
                  <a:gd name="T0" fmla="*/ 0 w 84"/>
                  <a:gd name="T1" fmla="*/ 42 h 76"/>
                  <a:gd name="T2" fmla="*/ 1 w 84"/>
                  <a:gd name="T3" fmla="*/ 30 h 76"/>
                  <a:gd name="T4" fmla="*/ 1 w 84"/>
                  <a:gd name="T5" fmla="*/ 0 h 76"/>
                  <a:gd name="T6" fmla="*/ 1 w 84"/>
                  <a:gd name="T7" fmla="*/ 42 h 76"/>
                  <a:gd name="T8" fmla="*/ 1 w 84"/>
                  <a:gd name="T9" fmla="*/ 42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6"/>
                  <a:gd name="T17" fmla="*/ 84 w 8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6">
                    <a:moveTo>
                      <a:pt x="0" y="75"/>
                    </a:moveTo>
                    <a:cubicBezTo>
                      <a:pt x="30" y="72"/>
                      <a:pt x="40" y="74"/>
                      <a:pt x="60" y="54"/>
                    </a:cubicBezTo>
                    <a:cubicBezTo>
                      <a:pt x="67" y="34"/>
                      <a:pt x="69" y="12"/>
                      <a:pt x="51" y="0"/>
                    </a:cubicBezTo>
                    <a:cubicBezTo>
                      <a:pt x="11" y="16"/>
                      <a:pt x="30" y="70"/>
                      <a:pt x="69" y="75"/>
                    </a:cubicBezTo>
                    <a:cubicBezTo>
                      <a:pt x="74" y="76"/>
                      <a:pt x="79" y="75"/>
                      <a:pt x="84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" name="Freeform 28"/>
              <p:cNvSpPr>
                <a:spLocks/>
              </p:cNvSpPr>
              <p:nvPr/>
            </p:nvSpPr>
            <p:spPr bwMode="auto">
              <a:xfrm>
                <a:off x="3787" y="2840"/>
                <a:ext cx="45" cy="70"/>
              </a:xfrm>
              <a:custGeom>
                <a:avLst/>
                <a:gdLst>
                  <a:gd name="T0" fmla="*/ 0 w 84"/>
                  <a:gd name="T1" fmla="*/ 42 h 76"/>
                  <a:gd name="T2" fmla="*/ 1 w 84"/>
                  <a:gd name="T3" fmla="*/ 30 h 76"/>
                  <a:gd name="T4" fmla="*/ 1 w 84"/>
                  <a:gd name="T5" fmla="*/ 0 h 76"/>
                  <a:gd name="T6" fmla="*/ 1 w 84"/>
                  <a:gd name="T7" fmla="*/ 42 h 76"/>
                  <a:gd name="T8" fmla="*/ 1 w 84"/>
                  <a:gd name="T9" fmla="*/ 42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6"/>
                  <a:gd name="T17" fmla="*/ 84 w 8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6">
                    <a:moveTo>
                      <a:pt x="0" y="75"/>
                    </a:moveTo>
                    <a:cubicBezTo>
                      <a:pt x="30" y="72"/>
                      <a:pt x="40" y="74"/>
                      <a:pt x="60" y="54"/>
                    </a:cubicBezTo>
                    <a:cubicBezTo>
                      <a:pt x="67" y="34"/>
                      <a:pt x="69" y="12"/>
                      <a:pt x="51" y="0"/>
                    </a:cubicBezTo>
                    <a:cubicBezTo>
                      <a:pt x="11" y="16"/>
                      <a:pt x="30" y="70"/>
                      <a:pt x="69" y="75"/>
                    </a:cubicBezTo>
                    <a:cubicBezTo>
                      <a:pt x="74" y="76"/>
                      <a:pt x="79" y="75"/>
                      <a:pt x="84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H="1">
              <a:off x="3525" y="2880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H="1" flipV="1">
              <a:off x="3774" y="2877"/>
              <a:ext cx="7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3849" y="2414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3988" y="2414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28" name="Group 33"/>
            <p:cNvGrpSpPr>
              <a:grpSpLocks/>
            </p:cNvGrpSpPr>
            <p:nvPr/>
          </p:nvGrpSpPr>
          <p:grpSpPr bwMode="auto">
            <a:xfrm>
              <a:off x="3942" y="2507"/>
              <a:ext cx="92" cy="47"/>
              <a:chOff x="3969" y="2523"/>
              <a:chExt cx="90" cy="45"/>
            </a:xfrm>
          </p:grpSpPr>
          <p:sp>
            <p:nvSpPr>
              <p:cNvPr id="149" name="Line 34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0" name="Line 35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" name="Line 36"/>
              <p:cNvSpPr>
                <a:spLocks noChangeShapeType="1"/>
              </p:cNvSpPr>
              <p:nvPr/>
            </p:nvSpPr>
            <p:spPr bwMode="auto">
              <a:xfrm flipH="1">
                <a:off x="4014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3710" y="2220"/>
              <a:ext cx="27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38 kV</a:t>
              </a:r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3386" y="2693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3340" y="2647"/>
              <a:ext cx="0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3386" y="2647"/>
              <a:ext cx="0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3202" y="2693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4358" y="3695"/>
              <a:ext cx="277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Trigger</a:t>
              </a:r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>
              <a:off x="3710" y="2787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>
              <a:off x="3869" y="2787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>
              <a:off x="3988" y="2787"/>
              <a:ext cx="0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>
              <a:off x="3988" y="3020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39" name="Group 47"/>
            <p:cNvGrpSpPr>
              <a:grpSpLocks/>
            </p:cNvGrpSpPr>
            <p:nvPr/>
          </p:nvGrpSpPr>
          <p:grpSpPr bwMode="auto">
            <a:xfrm>
              <a:off x="3942" y="2927"/>
              <a:ext cx="92" cy="93"/>
              <a:chOff x="3969" y="2931"/>
              <a:chExt cx="90" cy="114"/>
            </a:xfrm>
          </p:grpSpPr>
          <p:sp>
            <p:nvSpPr>
              <p:cNvPr id="144" name="Line 48"/>
              <p:cNvSpPr>
                <a:spLocks noChangeShapeType="1"/>
              </p:cNvSpPr>
              <p:nvPr/>
            </p:nvSpPr>
            <p:spPr bwMode="auto">
              <a:xfrm>
                <a:off x="4014" y="2931"/>
                <a:ext cx="45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5" name="Line 49"/>
              <p:cNvSpPr>
                <a:spLocks noChangeShapeType="1"/>
              </p:cNvSpPr>
              <p:nvPr/>
            </p:nvSpPr>
            <p:spPr bwMode="auto">
              <a:xfrm>
                <a:off x="3969" y="2977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 flipH="1">
                <a:off x="3969" y="2954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 flipH="1">
                <a:off x="3969" y="2999"/>
                <a:ext cx="9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3969" y="3022"/>
                <a:ext cx="45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0" name="Group 53"/>
            <p:cNvGrpSpPr>
              <a:grpSpLocks/>
            </p:cNvGrpSpPr>
            <p:nvPr/>
          </p:nvGrpSpPr>
          <p:grpSpPr bwMode="auto">
            <a:xfrm>
              <a:off x="3942" y="3254"/>
              <a:ext cx="92" cy="93"/>
              <a:chOff x="3969" y="2931"/>
              <a:chExt cx="90" cy="114"/>
            </a:xfrm>
          </p:grpSpPr>
          <p:sp>
            <p:nvSpPr>
              <p:cNvPr id="139" name="Line 54"/>
              <p:cNvSpPr>
                <a:spLocks noChangeShapeType="1"/>
              </p:cNvSpPr>
              <p:nvPr/>
            </p:nvSpPr>
            <p:spPr bwMode="auto">
              <a:xfrm>
                <a:off x="4014" y="2931"/>
                <a:ext cx="45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0" name="Line 55"/>
              <p:cNvSpPr>
                <a:spLocks noChangeShapeType="1"/>
              </p:cNvSpPr>
              <p:nvPr/>
            </p:nvSpPr>
            <p:spPr bwMode="auto">
              <a:xfrm>
                <a:off x="3969" y="2977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1" name="Line 56"/>
              <p:cNvSpPr>
                <a:spLocks noChangeShapeType="1"/>
              </p:cNvSpPr>
              <p:nvPr/>
            </p:nvSpPr>
            <p:spPr bwMode="auto">
              <a:xfrm flipH="1">
                <a:off x="3969" y="2954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2" name="Line 57"/>
              <p:cNvSpPr>
                <a:spLocks noChangeShapeType="1"/>
              </p:cNvSpPr>
              <p:nvPr/>
            </p:nvSpPr>
            <p:spPr bwMode="auto">
              <a:xfrm flipH="1">
                <a:off x="3969" y="2999"/>
                <a:ext cx="9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3" name="Line 58"/>
              <p:cNvSpPr>
                <a:spLocks noChangeShapeType="1"/>
              </p:cNvSpPr>
              <p:nvPr/>
            </p:nvSpPr>
            <p:spPr bwMode="auto">
              <a:xfrm>
                <a:off x="3969" y="3022"/>
                <a:ext cx="45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41" name="Line 59"/>
            <p:cNvSpPr>
              <a:spLocks noChangeShapeType="1"/>
            </p:cNvSpPr>
            <p:nvPr/>
          </p:nvSpPr>
          <p:spPr bwMode="auto">
            <a:xfrm flipV="1">
              <a:off x="3988" y="334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>
              <a:off x="3988" y="3114"/>
              <a:ext cx="8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43" name="Group 61"/>
            <p:cNvGrpSpPr>
              <a:grpSpLocks/>
            </p:cNvGrpSpPr>
            <p:nvPr/>
          </p:nvGrpSpPr>
          <p:grpSpPr bwMode="auto">
            <a:xfrm rot="-5400000">
              <a:off x="4820" y="3066"/>
              <a:ext cx="92" cy="93"/>
              <a:chOff x="3969" y="2931"/>
              <a:chExt cx="90" cy="114"/>
            </a:xfrm>
          </p:grpSpPr>
          <p:sp>
            <p:nvSpPr>
              <p:cNvPr id="134" name="Line 62"/>
              <p:cNvSpPr>
                <a:spLocks noChangeShapeType="1"/>
              </p:cNvSpPr>
              <p:nvPr/>
            </p:nvSpPr>
            <p:spPr bwMode="auto">
              <a:xfrm>
                <a:off x="4014" y="2931"/>
                <a:ext cx="45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5" name="Line 63"/>
              <p:cNvSpPr>
                <a:spLocks noChangeShapeType="1"/>
              </p:cNvSpPr>
              <p:nvPr/>
            </p:nvSpPr>
            <p:spPr bwMode="auto">
              <a:xfrm>
                <a:off x="3969" y="2977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" name="Line 64"/>
              <p:cNvSpPr>
                <a:spLocks noChangeShapeType="1"/>
              </p:cNvSpPr>
              <p:nvPr/>
            </p:nvSpPr>
            <p:spPr bwMode="auto">
              <a:xfrm flipH="1">
                <a:off x="3969" y="2954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7" name="Line 65"/>
              <p:cNvSpPr>
                <a:spLocks noChangeShapeType="1"/>
              </p:cNvSpPr>
              <p:nvPr/>
            </p:nvSpPr>
            <p:spPr bwMode="auto">
              <a:xfrm flipH="1">
                <a:off x="3969" y="2999"/>
                <a:ext cx="90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8" name="Line 66"/>
              <p:cNvSpPr>
                <a:spLocks noChangeShapeType="1"/>
              </p:cNvSpPr>
              <p:nvPr/>
            </p:nvSpPr>
            <p:spPr bwMode="auto">
              <a:xfrm>
                <a:off x="3969" y="3022"/>
                <a:ext cx="45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44" name="Line 67"/>
            <p:cNvSpPr>
              <a:spLocks noChangeShapeType="1"/>
            </p:cNvSpPr>
            <p:nvPr/>
          </p:nvSpPr>
          <p:spPr bwMode="auto">
            <a:xfrm>
              <a:off x="4912" y="3114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45" name="Group 68"/>
            <p:cNvGrpSpPr>
              <a:grpSpLocks/>
            </p:cNvGrpSpPr>
            <p:nvPr/>
          </p:nvGrpSpPr>
          <p:grpSpPr bwMode="auto">
            <a:xfrm>
              <a:off x="5005" y="3090"/>
              <a:ext cx="45" cy="45"/>
              <a:chOff x="5057" y="3067"/>
              <a:chExt cx="91" cy="91"/>
            </a:xfrm>
          </p:grpSpPr>
          <p:sp>
            <p:nvSpPr>
              <p:cNvPr id="129" name="Line 69"/>
              <p:cNvSpPr>
                <a:spLocks noChangeShapeType="1"/>
              </p:cNvSpPr>
              <p:nvPr/>
            </p:nvSpPr>
            <p:spPr bwMode="auto">
              <a:xfrm>
                <a:off x="5057" y="306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30" name="Group 70"/>
              <p:cNvGrpSpPr>
                <a:grpSpLocks/>
              </p:cNvGrpSpPr>
              <p:nvPr/>
            </p:nvGrpSpPr>
            <p:grpSpPr bwMode="auto">
              <a:xfrm rot="5400000">
                <a:off x="5058" y="3066"/>
                <a:ext cx="90" cy="91"/>
                <a:chOff x="3969" y="2523"/>
                <a:chExt cx="90" cy="45"/>
              </a:xfrm>
            </p:grpSpPr>
            <p:sp>
              <p:nvSpPr>
                <p:cNvPr id="131" name="Line 71"/>
                <p:cNvSpPr>
                  <a:spLocks noChangeShapeType="1"/>
                </p:cNvSpPr>
                <p:nvPr/>
              </p:nvSpPr>
              <p:spPr bwMode="auto">
                <a:xfrm>
                  <a:off x="3969" y="2523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2" name="Line 72"/>
                <p:cNvSpPr>
                  <a:spLocks noChangeShapeType="1"/>
                </p:cNvSpPr>
                <p:nvPr/>
              </p:nvSpPr>
              <p:spPr bwMode="auto">
                <a:xfrm>
                  <a:off x="3969" y="2523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4014" y="2523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46" name="Line 74"/>
            <p:cNvSpPr>
              <a:spLocks noChangeShapeType="1"/>
            </p:cNvSpPr>
            <p:nvPr/>
          </p:nvSpPr>
          <p:spPr bwMode="auto">
            <a:xfrm>
              <a:off x="5051" y="3114"/>
              <a:ext cx="2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7" name="Text Box 75"/>
            <p:cNvSpPr txBox="1">
              <a:spLocks noChangeArrowheads="1"/>
            </p:cNvSpPr>
            <p:nvPr/>
          </p:nvSpPr>
          <p:spPr bwMode="auto">
            <a:xfrm>
              <a:off x="5236" y="3206"/>
              <a:ext cx="275" cy="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450Vdc</a:t>
              </a:r>
            </a:p>
          </p:txBody>
        </p:sp>
        <p:sp>
          <p:nvSpPr>
            <p:cNvPr id="48" name="Line 76"/>
            <p:cNvSpPr>
              <a:spLocks noChangeShapeType="1"/>
            </p:cNvSpPr>
            <p:nvPr/>
          </p:nvSpPr>
          <p:spPr bwMode="auto">
            <a:xfrm>
              <a:off x="5328" y="3114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>
              <a:off x="4126" y="320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0" name="Line 78"/>
            <p:cNvSpPr>
              <a:spLocks noChangeShapeType="1"/>
            </p:cNvSpPr>
            <p:nvPr/>
          </p:nvSpPr>
          <p:spPr bwMode="auto">
            <a:xfrm>
              <a:off x="4126" y="3300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1" name="Line 79"/>
            <p:cNvSpPr>
              <a:spLocks noChangeShapeType="1"/>
            </p:cNvSpPr>
            <p:nvPr/>
          </p:nvSpPr>
          <p:spPr bwMode="auto">
            <a:xfrm>
              <a:off x="5143" y="3440"/>
              <a:ext cx="1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2" name="Line 80"/>
            <p:cNvSpPr>
              <a:spLocks noChangeShapeType="1"/>
            </p:cNvSpPr>
            <p:nvPr/>
          </p:nvSpPr>
          <p:spPr bwMode="auto">
            <a:xfrm flipH="1">
              <a:off x="5328" y="3300"/>
              <a:ext cx="1" cy="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3" name="Line 81"/>
            <p:cNvSpPr>
              <a:spLocks noChangeShapeType="1"/>
            </p:cNvSpPr>
            <p:nvPr/>
          </p:nvSpPr>
          <p:spPr bwMode="auto">
            <a:xfrm>
              <a:off x="4079" y="3300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4" name="Line 82"/>
            <p:cNvSpPr>
              <a:spLocks noChangeShapeType="1"/>
            </p:cNvSpPr>
            <p:nvPr/>
          </p:nvSpPr>
          <p:spPr bwMode="auto">
            <a:xfrm>
              <a:off x="4079" y="3254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55" name="Group 83"/>
            <p:cNvGrpSpPr>
              <a:grpSpLocks/>
            </p:cNvGrpSpPr>
            <p:nvPr/>
          </p:nvGrpSpPr>
          <p:grpSpPr bwMode="auto">
            <a:xfrm>
              <a:off x="5282" y="3580"/>
              <a:ext cx="92" cy="46"/>
              <a:chOff x="3969" y="2523"/>
              <a:chExt cx="90" cy="45"/>
            </a:xfrm>
          </p:grpSpPr>
          <p:sp>
            <p:nvSpPr>
              <p:cNvPr id="126" name="Line 84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7" name="Line 85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8" name="Line 86"/>
              <p:cNvSpPr>
                <a:spLocks noChangeShapeType="1"/>
              </p:cNvSpPr>
              <p:nvPr/>
            </p:nvSpPr>
            <p:spPr bwMode="auto">
              <a:xfrm flipH="1">
                <a:off x="4014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56" name="Group 87"/>
            <p:cNvGrpSpPr>
              <a:grpSpLocks/>
            </p:cNvGrpSpPr>
            <p:nvPr/>
          </p:nvGrpSpPr>
          <p:grpSpPr bwMode="auto">
            <a:xfrm>
              <a:off x="3942" y="3580"/>
              <a:ext cx="92" cy="46"/>
              <a:chOff x="3969" y="2523"/>
              <a:chExt cx="90" cy="45"/>
            </a:xfrm>
          </p:grpSpPr>
          <p:sp>
            <p:nvSpPr>
              <p:cNvPr id="123" name="Line 88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4" name="Line 89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5" name="Line 90"/>
              <p:cNvSpPr>
                <a:spLocks noChangeShapeType="1"/>
              </p:cNvSpPr>
              <p:nvPr/>
            </p:nvSpPr>
            <p:spPr bwMode="auto">
              <a:xfrm flipH="1">
                <a:off x="4014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57" name="Text Box 91"/>
            <p:cNvSpPr txBox="1">
              <a:spLocks noChangeArrowheads="1"/>
            </p:cNvSpPr>
            <p:nvPr/>
          </p:nvSpPr>
          <p:spPr bwMode="auto">
            <a:xfrm>
              <a:off x="3803" y="3254"/>
              <a:ext cx="13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15k</a:t>
              </a:r>
            </a:p>
          </p:txBody>
        </p:sp>
        <p:sp>
          <p:nvSpPr>
            <p:cNvPr id="58" name="Text Box 92"/>
            <p:cNvSpPr txBox="1">
              <a:spLocks noChangeArrowheads="1"/>
            </p:cNvSpPr>
            <p:nvPr/>
          </p:nvSpPr>
          <p:spPr bwMode="auto">
            <a:xfrm>
              <a:off x="4058" y="2927"/>
              <a:ext cx="185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2R7</a:t>
              </a:r>
            </a:p>
          </p:txBody>
        </p:sp>
        <p:sp>
          <p:nvSpPr>
            <p:cNvPr id="59" name="Text Box 93"/>
            <p:cNvSpPr txBox="1">
              <a:spLocks noChangeArrowheads="1"/>
            </p:cNvSpPr>
            <p:nvPr/>
          </p:nvSpPr>
          <p:spPr bwMode="auto">
            <a:xfrm>
              <a:off x="4791" y="2969"/>
              <a:ext cx="186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33R</a:t>
              </a:r>
            </a:p>
          </p:txBody>
        </p:sp>
        <p:sp>
          <p:nvSpPr>
            <p:cNvPr id="60" name="Line 94"/>
            <p:cNvSpPr>
              <a:spLocks noChangeShapeType="1"/>
            </p:cNvSpPr>
            <p:nvPr/>
          </p:nvSpPr>
          <p:spPr bwMode="auto">
            <a:xfrm>
              <a:off x="4219" y="3114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1" name="Line 95"/>
            <p:cNvSpPr>
              <a:spLocks noChangeShapeType="1"/>
            </p:cNvSpPr>
            <p:nvPr/>
          </p:nvSpPr>
          <p:spPr bwMode="auto">
            <a:xfrm>
              <a:off x="4219" y="320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2" name="Line 96"/>
            <p:cNvSpPr>
              <a:spLocks noChangeShapeType="1"/>
            </p:cNvSpPr>
            <p:nvPr/>
          </p:nvSpPr>
          <p:spPr bwMode="auto">
            <a:xfrm>
              <a:off x="4126" y="3206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3" name="Line 97"/>
            <p:cNvSpPr>
              <a:spLocks noChangeShapeType="1"/>
            </p:cNvSpPr>
            <p:nvPr/>
          </p:nvSpPr>
          <p:spPr bwMode="auto">
            <a:xfrm>
              <a:off x="4219" y="3254"/>
              <a:ext cx="9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4" name="Line 98"/>
            <p:cNvSpPr>
              <a:spLocks noChangeShapeType="1"/>
            </p:cNvSpPr>
            <p:nvPr/>
          </p:nvSpPr>
          <p:spPr bwMode="auto">
            <a:xfrm flipH="1">
              <a:off x="4219" y="3300"/>
              <a:ext cx="9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5" name="Line 99"/>
            <p:cNvSpPr>
              <a:spLocks noChangeShapeType="1"/>
            </p:cNvSpPr>
            <p:nvPr/>
          </p:nvSpPr>
          <p:spPr bwMode="auto">
            <a:xfrm>
              <a:off x="4312" y="3254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6" name="Line 100"/>
            <p:cNvSpPr>
              <a:spLocks noChangeShapeType="1"/>
            </p:cNvSpPr>
            <p:nvPr/>
          </p:nvSpPr>
          <p:spPr bwMode="auto">
            <a:xfrm>
              <a:off x="4126" y="339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7" name="Line 101"/>
            <p:cNvSpPr>
              <a:spLocks noChangeShapeType="1"/>
            </p:cNvSpPr>
            <p:nvPr/>
          </p:nvSpPr>
          <p:spPr bwMode="auto">
            <a:xfrm>
              <a:off x="4333" y="3254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8" name="Line 102"/>
            <p:cNvSpPr>
              <a:spLocks noChangeShapeType="1"/>
            </p:cNvSpPr>
            <p:nvPr/>
          </p:nvSpPr>
          <p:spPr bwMode="auto">
            <a:xfrm>
              <a:off x="4450" y="3300"/>
              <a:ext cx="1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9" name="Line 103"/>
            <p:cNvSpPr>
              <a:spLocks noChangeShapeType="1"/>
            </p:cNvSpPr>
            <p:nvPr/>
          </p:nvSpPr>
          <p:spPr bwMode="auto">
            <a:xfrm>
              <a:off x="5143" y="3114"/>
              <a:ext cx="0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0" name="Line 104"/>
            <p:cNvSpPr>
              <a:spLocks noChangeShapeType="1"/>
            </p:cNvSpPr>
            <p:nvPr/>
          </p:nvSpPr>
          <p:spPr bwMode="auto">
            <a:xfrm>
              <a:off x="5143" y="3300"/>
              <a:ext cx="0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1" name="Line 105"/>
            <p:cNvSpPr>
              <a:spLocks noChangeShapeType="1"/>
            </p:cNvSpPr>
            <p:nvPr/>
          </p:nvSpPr>
          <p:spPr bwMode="auto">
            <a:xfrm>
              <a:off x="5096" y="3300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2" name="Line 106"/>
            <p:cNvSpPr>
              <a:spLocks noChangeShapeType="1"/>
            </p:cNvSpPr>
            <p:nvPr/>
          </p:nvSpPr>
          <p:spPr bwMode="auto">
            <a:xfrm>
              <a:off x="5096" y="3254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3" name="Line 107"/>
            <p:cNvSpPr>
              <a:spLocks noChangeShapeType="1"/>
            </p:cNvSpPr>
            <p:nvPr/>
          </p:nvSpPr>
          <p:spPr bwMode="auto">
            <a:xfrm>
              <a:off x="4219" y="334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74" name="Group 108"/>
            <p:cNvGrpSpPr>
              <a:grpSpLocks/>
            </p:cNvGrpSpPr>
            <p:nvPr/>
          </p:nvGrpSpPr>
          <p:grpSpPr bwMode="auto">
            <a:xfrm>
              <a:off x="4172" y="3580"/>
              <a:ext cx="92" cy="46"/>
              <a:chOff x="3969" y="2523"/>
              <a:chExt cx="90" cy="45"/>
            </a:xfrm>
          </p:grpSpPr>
          <p:sp>
            <p:nvSpPr>
              <p:cNvPr id="120" name="Line 109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1" name="Line 110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2" name="Line 111"/>
              <p:cNvSpPr>
                <a:spLocks noChangeShapeType="1"/>
              </p:cNvSpPr>
              <p:nvPr/>
            </p:nvSpPr>
            <p:spPr bwMode="auto">
              <a:xfrm flipH="1">
                <a:off x="4014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75" name="Line 112"/>
            <p:cNvSpPr>
              <a:spLocks noChangeShapeType="1"/>
            </p:cNvSpPr>
            <p:nvPr/>
          </p:nvSpPr>
          <p:spPr bwMode="auto">
            <a:xfrm>
              <a:off x="4403" y="3627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6" name="Line 113"/>
            <p:cNvSpPr>
              <a:spLocks noChangeShapeType="1"/>
            </p:cNvSpPr>
            <p:nvPr/>
          </p:nvSpPr>
          <p:spPr bwMode="auto">
            <a:xfrm>
              <a:off x="4496" y="3627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7" name="Line 114"/>
            <p:cNvSpPr>
              <a:spLocks noChangeShapeType="1"/>
            </p:cNvSpPr>
            <p:nvPr/>
          </p:nvSpPr>
          <p:spPr bwMode="auto">
            <a:xfrm>
              <a:off x="4403" y="3627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8" name="Line 115"/>
            <p:cNvSpPr>
              <a:spLocks noChangeShapeType="1"/>
            </p:cNvSpPr>
            <p:nvPr/>
          </p:nvSpPr>
          <p:spPr bwMode="auto">
            <a:xfrm>
              <a:off x="4496" y="3673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9" name="Line 116"/>
            <p:cNvSpPr>
              <a:spLocks noChangeShapeType="1"/>
            </p:cNvSpPr>
            <p:nvPr/>
          </p:nvSpPr>
          <p:spPr bwMode="auto">
            <a:xfrm>
              <a:off x="4312" y="3673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0" name="Line 117"/>
            <p:cNvSpPr>
              <a:spLocks noChangeShapeType="1"/>
            </p:cNvSpPr>
            <p:nvPr/>
          </p:nvSpPr>
          <p:spPr bwMode="auto">
            <a:xfrm>
              <a:off x="4336" y="3300"/>
              <a:ext cx="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1" name="Text Box 118"/>
            <p:cNvSpPr txBox="1">
              <a:spLocks noChangeArrowheads="1"/>
            </p:cNvSpPr>
            <p:nvPr/>
          </p:nvSpPr>
          <p:spPr bwMode="auto">
            <a:xfrm>
              <a:off x="3198" y="2750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From 4616</a:t>
              </a:r>
            </a:p>
          </p:txBody>
        </p:sp>
        <p:sp>
          <p:nvSpPr>
            <p:cNvPr id="82" name="Text Box 119"/>
            <p:cNvSpPr txBox="1">
              <a:spLocks noChangeArrowheads="1"/>
            </p:cNvSpPr>
            <p:nvPr/>
          </p:nvSpPr>
          <p:spPr bwMode="auto">
            <a:xfrm>
              <a:off x="4345" y="3192"/>
              <a:ext cx="185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IGBT</a:t>
              </a:r>
            </a:p>
          </p:txBody>
        </p:sp>
        <p:sp>
          <p:nvSpPr>
            <p:cNvPr id="83" name="Line 120"/>
            <p:cNvSpPr>
              <a:spLocks noChangeShapeType="1"/>
            </p:cNvSpPr>
            <p:nvPr/>
          </p:nvSpPr>
          <p:spPr bwMode="auto">
            <a:xfrm>
              <a:off x="4681" y="3114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84" name="Group 121"/>
            <p:cNvGrpSpPr>
              <a:grpSpLocks/>
            </p:cNvGrpSpPr>
            <p:nvPr/>
          </p:nvGrpSpPr>
          <p:grpSpPr bwMode="auto">
            <a:xfrm>
              <a:off x="4645" y="3190"/>
              <a:ext cx="67" cy="63"/>
              <a:chOff x="4614" y="3187"/>
              <a:chExt cx="66" cy="61"/>
            </a:xfrm>
          </p:grpSpPr>
          <p:grpSp>
            <p:nvGrpSpPr>
              <p:cNvPr id="112" name="Group 122"/>
              <p:cNvGrpSpPr>
                <a:grpSpLocks/>
              </p:cNvGrpSpPr>
              <p:nvPr/>
            </p:nvGrpSpPr>
            <p:grpSpPr bwMode="auto">
              <a:xfrm rot="5400000">
                <a:off x="4626" y="3204"/>
                <a:ext cx="44" cy="44"/>
                <a:chOff x="5057" y="3067"/>
                <a:chExt cx="91" cy="91"/>
              </a:xfrm>
            </p:grpSpPr>
            <p:sp>
              <p:nvSpPr>
                <p:cNvPr id="115" name="Line 123"/>
                <p:cNvSpPr>
                  <a:spLocks noChangeShapeType="1"/>
                </p:cNvSpPr>
                <p:nvPr/>
              </p:nvSpPr>
              <p:spPr bwMode="auto">
                <a:xfrm>
                  <a:off x="5057" y="3067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grpSp>
              <p:nvGrpSpPr>
                <p:cNvPr id="116" name="Group 124"/>
                <p:cNvGrpSpPr>
                  <a:grpSpLocks/>
                </p:cNvGrpSpPr>
                <p:nvPr/>
              </p:nvGrpSpPr>
              <p:grpSpPr bwMode="auto">
                <a:xfrm rot="5400000">
                  <a:off x="5058" y="3066"/>
                  <a:ext cx="90" cy="91"/>
                  <a:chOff x="3969" y="2523"/>
                  <a:chExt cx="90" cy="45"/>
                </a:xfrm>
              </p:grpSpPr>
              <p:sp>
                <p:nvSpPr>
                  <p:cNvPr id="117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2523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18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2523"/>
                    <a:ext cx="45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19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4" y="2523"/>
                    <a:ext cx="45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</p:grpSp>
          <p:sp>
            <p:nvSpPr>
              <p:cNvPr id="113" name="Line 128"/>
              <p:cNvSpPr>
                <a:spLocks noChangeShapeType="1"/>
              </p:cNvSpPr>
              <p:nvPr/>
            </p:nvSpPr>
            <p:spPr bwMode="auto">
              <a:xfrm>
                <a:off x="4671" y="3203"/>
                <a:ext cx="9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4" name="Line 129"/>
              <p:cNvSpPr>
                <a:spLocks noChangeShapeType="1"/>
              </p:cNvSpPr>
              <p:nvPr/>
            </p:nvSpPr>
            <p:spPr bwMode="auto">
              <a:xfrm>
                <a:off x="4614" y="3187"/>
                <a:ext cx="9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85" name="Group 130"/>
            <p:cNvGrpSpPr>
              <a:grpSpLocks/>
            </p:cNvGrpSpPr>
            <p:nvPr/>
          </p:nvGrpSpPr>
          <p:grpSpPr bwMode="auto">
            <a:xfrm>
              <a:off x="4645" y="3291"/>
              <a:ext cx="67" cy="62"/>
              <a:chOff x="4614" y="3187"/>
              <a:chExt cx="66" cy="61"/>
            </a:xfrm>
          </p:grpSpPr>
          <p:grpSp>
            <p:nvGrpSpPr>
              <p:cNvPr id="104" name="Group 131"/>
              <p:cNvGrpSpPr>
                <a:grpSpLocks/>
              </p:cNvGrpSpPr>
              <p:nvPr/>
            </p:nvGrpSpPr>
            <p:grpSpPr bwMode="auto">
              <a:xfrm rot="5400000">
                <a:off x="4626" y="3204"/>
                <a:ext cx="44" cy="44"/>
                <a:chOff x="5057" y="3067"/>
                <a:chExt cx="91" cy="91"/>
              </a:xfrm>
            </p:grpSpPr>
            <p:sp>
              <p:nvSpPr>
                <p:cNvPr id="107" name="Line 132"/>
                <p:cNvSpPr>
                  <a:spLocks noChangeShapeType="1"/>
                </p:cNvSpPr>
                <p:nvPr/>
              </p:nvSpPr>
              <p:spPr bwMode="auto">
                <a:xfrm>
                  <a:off x="5057" y="3067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grpSp>
              <p:nvGrpSpPr>
                <p:cNvPr id="108" name="Group 133"/>
                <p:cNvGrpSpPr>
                  <a:grpSpLocks/>
                </p:cNvGrpSpPr>
                <p:nvPr/>
              </p:nvGrpSpPr>
              <p:grpSpPr bwMode="auto">
                <a:xfrm rot="5400000">
                  <a:off x="5058" y="3066"/>
                  <a:ext cx="90" cy="91"/>
                  <a:chOff x="3969" y="2523"/>
                  <a:chExt cx="90" cy="45"/>
                </a:xfrm>
              </p:grpSpPr>
              <p:sp>
                <p:nvSpPr>
                  <p:cNvPr id="109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2523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10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2523"/>
                    <a:ext cx="45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11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4" y="2523"/>
                    <a:ext cx="45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</p:grpSp>
          <p:sp>
            <p:nvSpPr>
              <p:cNvPr id="105" name="Line 137"/>
              <p:cNvSpPr>
                <a:spLocks noChangeShapeType="1"/>
              </p:cNvSpPr>
              <p:nvPr/>
            </p:nvSpPr>
            <p:spPr bwMode="auto">
              <a:xfrm>
                <a:off x="4671" y="3203"/>
                <a:ext cx="9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6" name="Line 138"/>
              <p:cNvSpPr>
                <a:spLocks noChangeShapeType="1"/>
              </p:cNvSpPr>
              <p:nvPr/>
            </p:nvSpPr>
            <p:spPr bwMode="auto">
              <a:xfrm>
                <a:off x="4614" y="3187"/>
                <a:ext cx="9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86" name="Group 139"/>
            <p:cNvGrpSpPr>
              <a:grpSpLocks/>
            </p:cNvGrpSpPr>
            <p:nvPr/>
          </p:nvGrpSpPr>
          <p:grpSpPr bwMode="auto">
            <a:xfrm>
              <a:off x="4645" y="3393"/>
              <a:ext cx="67" cy="63"/>
              <a:chOff x="4614" y="3187"/>
              <a:chExt cx="66" cy="61"/>
            </a:xfrm>
          </p:grpSpPr>
          <p:grpSp>
            <p:nvGrpSpPr>
              <p:cNvPr id="96" name="Group 140"/>
              <p:cNvGrpSpPr>
                <a:grpSpLocks/>
              </p:cNvGrpSpPr>
              <p:nvPr/>
            </p:nvGrpSpPr>
            <p:grpSpPr bwMode="auto">
              <a:xfrm rot="5400000">
                <a:off x="4626" y="3204"/>
                <a:ext cx="44" cy="44"/>
                <a:chOff x="5057" y="3067"/>
                <a:chExt cx="91" cy="91"/>
              </a:xfrm>
            </p:grpSpPr>
            <p:sp>
              <p:nvSpPr>
                <p:cNvPr id="99" name="Line 141"/>
                <p:cNvSpPr>
                  <a:spLocks noChangeShapeType="1"/>
                </p:cNvSpPr>
                <p:nvPr/>
              </p:nvSpPr>
              <p:spPr bwMode="auto">
                <a:xfrm>
                  <a:off x="5057" y="3067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/>
                </a:p>
              </p:txBody>
            </p:sp>
            <p:grpSp>
              <p:nvGrpSpPr>
                <p:cNvPr id="100" name="Group 142"/>
                <p:cNvGrpSpPr>
                  <a:grpSpLocks/>
                </p:cNvGrpSpPr>
                <p:nvPr/>
              </p:nvGrpSpPr>
              <p:grpSpPr bwMode="auto">
                <a:xfrm rot="5400000">
                  <a:off x="5058" y="3066"/>
                  <a:ext cx="90" cy="91"/>
                  <a:chOff x="3969" y="2523"/>
                  <a:chExt cx="90" cy="45"/>
                </a:xfrm>
              </p:grpSpPr>
              <p:sp>
                <p:nvSpPr>
                  <p:cNvPr id="10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2523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02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2523"/>
                    <a:ext cx="45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03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4" y="2523"/>
                    <a:ext cx="45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</p:grpSp>
          <p:sp>
            <p:nvSpPr>
              <p:cNvPr id="97" name="Line 146"/>
              <p:cNvSpPr>
                <a:spLocks noChangeShapeType="1"/>
              </p:cNvSpPr>
              <p:nvPr/>
            </p:nvSpPr>
            <p:spPr bwMode="auto">
              <a:xfrm>
                <a:off x="4671" y="3203"/>
                <a:ext cx="9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8" name="Line 147"/>
              <p:cNvSpPr>
                <a:spLocks noChangeShapeType="1"/>
              </p:cNvSpPr>
              <p:nvPr/>
            </p:nvSpPr>
            <p:spPr bwMode="auto">
              <a:xfrm>
                <a:off x="4614" y="3187"/>
                <a:ext cx="9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87" name="Line 148"/>
            <p:cNvSpPr>
              <a:spLocks noChangeShapeType="1"/>
            </p:cNvSpPr>
            <p:nvPr/>
          </p:nvSpPr>
          <p:spPr bwMode="auto">
            <a:xfrm>
              <a:off x="4681" y="3254"/>
              <a:ext cx="1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8" name="Line 149"/>
            <p:cNvSpPr>
              <a:spLocks noChangeShapeType="1"/>
            </p:cNvSpPr>
            <p:nvPr/>
          </p:nvSpPr>
          <p:spPr bwMode="auto">
            <a:xfrm>
              <a:off x="4681" y="3358"/>
              <a:ext cx="1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89" name="Group 150"/>
            <p:cNvGrpSpPr>
              <a:grpSpLocks/>
            </p:cNvGrpSpPr>
            <p:nvPr/>
          </p:nvGrpSpPr>
          <p:grpSpPr bwMode="auto">
            <a:xfrm>
              <a:off x="4635" y="3580"/>
              <a:ext cx="92" cy="46"/>
              <a:chOff x="3969" y="2523"/>
              <a:chExt cx="90" cy="45"/>
            </a:xfrm>
          </p:grpSpPr>
          <p:sp>
            <p:nvSpPr>
              <p:cNvPr id="93" name="Line 151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 flipH="1">
                <a:off x="4014" y="2523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90" name="Line 154"/>
            <p:cNvSpPr>
              <a:spLocks noChangeShapeType="1"/>
            </p:cNvSpPr>
            <p:nvPr/>
          </p:nvSpPr>
          <p:spPr bwMode="auto">
            <a:xfrm>
              <a:off x="4681" y="3456"/>
              <a:ext cx="1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1" name="Text Box 155"/>
            <p:cNvSpPr txBox="1">
              <a:spLocks noChangeArrowheads="1"/>
            </p:cNvSpPr>
            <p:nvPr/>
          </p:nvSpPr>
          <p:spPr bwMode="auto">
            <a:xfrm>
              <a:off x="3288" y="2247"/>
              <a:ext cx="23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TH116</a:t>
              </a:r>
            </a:p>
          </p:txBody>
        </p:sp>
        <p:sp>
          <p:nvSpPr>
            <p:cNvPr id="92" name="Text Box 156"/>
            <p:cNvSpPr txBox="1">
              <a:spLocks noChangeArrowheads="1"/>
            </p:cNvSpPr>
            <p:nvPr/>
          </p:nvSpPr>
          <p:spPr bwMode="auto">
            <a:xfrm>
              <a:off x="4219" y="2274"/>
              <a:ext cx="1341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900"/>
                <a:t>TH116 CATHODE MODULATOR CIRCUIT</a:t>
              </a:r>
            </a:p>
          </p:txBody>
        </p:sp>
      </p:grpSp>
      <p:sp>
        <p:nvSpPr>
          <p:cNvPr id="156" name="Rectangle 6"/>
          <p:cNvSpPr txBox="1">
            <a:spLocks noChangeArrowheads="1"/>
          </p:cNvSpPr>
          <p:nvPr/>
        </p:nvSpPr>
        <p:spPr bwMode="auto">
          <a:xfrm>
            <a:off x="323850" y="5202238"/>
            <a:ext cx="4464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>
                <a:solidFill>
                  <a:srgbClr val="FFFF00"/>
                </a:solidFill>
                <a:latin typeface="+mn-lt"/>
                <a:ea typeface="+mn-ea"/>
              </a:rPr>
              <a:t>Fully operational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>
                <a:solidFill>
                  <a:srgbClr val="FFFF00"/>
                </a:solidFill>
                <a:latin typeface="+mn-lt"/>
                <a:ea typeface="+mn-ea"/>
              </a:rPr>
              <a:t>Second unit now complete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 RF System Overview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RFCC modules: two pairs of four 201-MHz RF cavities with 16 coaxial loop RF couplers and ceramic RF windows (two per cavity) -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LBNL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Amplifiers and power distribution systems -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and water cooling systems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 and control systems 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LLRF firmware and cavity tuning control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 data analysis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 and correlation between detectors and RF amplitude/phase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system design review held in December 2011</a:t>
            </a:r>
          </a:p>
          <a:p>
            <a:pPr lvl="1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Circuit </a:t>
            </a:r>
            <a:r>
              <a:rPr lang="en-GB" dirty="0" smtClean="0"/>
              <a:t>Tuning Motors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4" descr="MICE RF 21May09 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219200"/>
            <a:ext cx="65341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TH116 Electrical Control Panel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248150" cy="1295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Fan control-gear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Heater controller 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thyristor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Circuit-breakers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Tuning control relays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1558925"/>
            <a:ext cx="32972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:\MICE\90 - Photos\Plant Room 1 Test Area\05Dec11\4616 Circuit 017.jpg"/>
          <p:cNvPicPr>
            <a:picLocks noChangeAspect="1" noChangeArrowheads="1"/>
          </p:cNvPicPr>
          <p:nvPr/>
        </p:nvPicPr>
        <p:blipFill>
          <a:blip r:embed="rId3" cstate="screen">
            <a:lum bright="14000"/>
          </a:blip>
          <a:srcRect/>
          <a:stretch>
            <a:fillRect/>
          </a:stretch>
        </p:blipFill>
        <p:spPr bwMode="auto">
          <a:xfrm>
            <a:off x="1258888" y="2922588"/>
            <a:ext cx="23225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29064" y="1253196"/>
            <a:ext cx="8229600" cy="487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Control and Monitor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27088" y="2062163"/>
            <a:ext cx="1081087" cy="394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 b="1">
                <a:solidFill>
                  <a:srgbClr val="0070C0"/>
                </a:solidFill>
              </a:rPr>
              <a:t>Network/ Controls Rack</a:t>
            </a:r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r>
              <a:rPr lang="en-GB" sz="1000"/>
              <a:t>VME Crate</a:t>
            </a:r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r>
              <a:rPr lang="en-GB" sz="1000"/>
              <a:t>Canbus modules</a:t>
            </a:r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r>
              <a:rPr lang="en-GB" sz="1000"/>
              <a:t>DAC/ADC modules</a:t>
            </a:r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  <a:p>
            <a:pPr algn="ctr"/>
            <a:endParaRPr lang="en-GB" sz="100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7088" y="1485900"/>
            <a:ext cx="1081087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EPICS Server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419475" y="4221163"/>
            <a:ext cx="936625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Heater Controller (4616)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419475" y="5518150"/>
            <a:ext cx="9366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450V DC Bias PSU</a:t>
            </a: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1979613" y="2709863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Digital signals/serial link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3348038" y="1773238"/>
            <a:ext cx="104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 b="1">
                <a:solidFill>
                  <a:srgbClr val="0070C0"/>
                </a:solidFill>
              </a:rPr>
              <a:t>4616 &amp; TH116 </a:t>
            </a:r>
          </a:p>
          <a:p>
            <a:pPr algn="ctr"/>
            <a:r>
              <a:rPr lang="en-GB" sz="1000" b="1">
                <a:solidFill>
                  <a:srgbClr val="0070C0"/>
                </a:solidFill>
              </a:rPr>
              <a:t>Aux. Racks</a:t>
            </a:r>
          </a:p>
        </p:txBody>
      </p:sp>
      <p:sp>
        <p:nvSpPr>
          <p:cNvPr id="13" name="TextBox 45"/>
          <p:cNvSpPr txBox="1">
            <a:spLocks noChangeArrowheads="1"/>
          </p:cNvSpPr>
          <p:nvPr/>
        </p:nvSpPr>
        <p:spPr bwMode="auto">
          <a:xfrm>
            <a:off x="3419475" y="2709863"/>
            <a:ext cx="9350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PLC Crate (4616)</a:t>
            </a: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3419475" y="3214688"/>
            <a:ext cx="9350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Grid PSU (4616)</a:t>
            </a:r>
          </a:p>
        </p:txBody>
      </p:sp>
      <p:cxnSp>
        <p:nvCxnSpPr>
          <p:cNvPr id="15" name="Straight Connector 54"/>
          <p:cNvCxnSpPr>
            <a:cxnSpLocks noChangeShapeType="1"/>
          </p:cNvCxnSpPr>
          <p:nvPr/>
        </p:nvCxnSpPr>
        <p:spPr bwMode="auto">
          <a:xfrm>
            <a:off x="1908175" y="2925763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56"/>
          <p:cNvCxnSpPr>
            <a:cxnSpLocks noChangeShapeType="1"/>
          </p:cNvCxnSpPr>
          <p:nvPr/>
        </p:nvCxnSpPr>
        <p:spPr bwMode="auto">
          <a:xfrm>
            <a:off x="1908175" y="4510088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1979613" y="4294188"/>
            <a:ext cx="1296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Analog &amp; digital signals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3419475" y="4868863"/>
            <a:ext cx="936625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Heater Controller (TH116)</a:t>
            </a:r>
          </a:p>
        </p:txBody>
      </p:sp>
      <p:cxnSp>
        <p:nvCxnSpPr>
          <p:cNvPr id="19" name="Straight Connector 59"/>
          <p:cNvCxnSpPr>
            <a:cxnSpLocks noChangeShapeType="1"/>
          </p:cNvCxnSpPr>
          <p:nvPr/>
        </p:nvCxnSpPr>
        <p:spPr bwMode="auto">
          <a:xfrm>
            <a:off x="1908175" y="3430588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61"/>
          <p:cNvCxnSpPr>
            <a:cxnSpLocks noChangeShapeType="1"/>
          </p:cNvCxnSpPr>
          <p:nvPr/>
        </p:nvCxnSpPr>
        <p:spPr bwMode="auto">
          <a:xfrm>
            <a:off x="1908175" y="5157788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66"/>
          <p:cNvCxnSpPr>
            <a:cxnSpLocks noChangeShapeType="1"/>
            <a:stCxn id="7" idx="0"/>
            <a:endCxn id="8" idx="2"/>
          </p:cNvCxnSpPr>
          <p:nvPr/>
        </p:nvCxnSpPr>
        <p:spPr bwMode="auto">
          <a:xfrm flipV="1">
            <a:off x="1368425" y="1731963"/>
            <a:ext cx="0" cy="330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68"/>
          <p:cNvCxnSpPr>
            <a:cxnSpLocks noChangeShapeType="1"/>
          </p:cNvCxnSpPr>
          <p:nvPr/>
        </p:nvCxnSpPr>
        <p:spPr bwMode="auto">
          <a:xfrm>
            <a:off x="1908175" y="5661025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1979613" y="5445125"/>
            <a:ext cx="1296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Analog &amp; digital signals</a:t>
            </a:r>
          </a:p>
        </p:txBody>
      </p:sp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1979613" y="4941888"/>
            <a:ext cx="1296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Analog &amp; digital signals</a:t>
            </a:r>
          </a:p>
        </p:txBody>
      </p: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6227763" y="2709863"/>
            <a:ext cx="576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Interlocks</a:t>
            </a:r>
          </a:p>
        </p:txBody>
      </p:sp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7596188" y="3070225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GB" sz="800"/>
              <a:t>Panel switches</a:t>
            </a:r>
          </a:p>
        </p:txBody>
      </p:sp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7596188" y="2781300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GB" sz="800"/>
              <a:t>Water flow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7596188" y="2349500"/>
            <a:ext cx="792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GB" sz="800"/>
              <a:t>Compressed air pressure</a:t>
            </a: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6227763" y="4479925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Heater V and I</a:t>
            </a:r>
          </a:p>
        </p:txBody>
      </p:sp>
      <p:cxnSp>
        <p:nvCxnSpPr>
          <p:cNvPr id="30" name="Straight Arrow Connector 83"/>
          <p:cNvCxnSpPr>
            <a:cxnSpLocks noChangeShapeType="1"/>
          </p:cNvCxnSpPr>
          <p:nvPr/>
        </p:nvCxnSpPr>
        <p:spPr bwMode="auto">
          <a:xfrm flipH="1">
            <a:off x="4356100" y="4581525"/>
            <a:ext cx="1800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Straight Arrow Connector 85"/>
          <p:cNvCxnSpPr>
            <a:cxnSpLocks noChangeShapeType="1"/>
          </p:cNvCxnSpPr>
          <p:nvPr/>
        </p:nvCxnSpPr>
        <p:spPr bwMode="auto">
          <a:xfrm flipH="1">
            <a:off x="4356100" y="2854325"/>
            <a:ext cx="1800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" name="Straight Arrow Connector 86"/>
          <p:cNvCxnSpPr>
            <a:cxnSpLocks noChangeShapeType="1"/>
          </p:cNvCxnSpPr>
          <p:nvPr/>
        </p:nvCxnSpPr>
        <p:spPr bwMode="auto">
          <a:xfrm flipH="1">
            <a:off x="4356100" y="5230813"/>
            <a:ext cx="1800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" name="Straight Arrow Connector 87"/>
          <p:cNvCxnSpPr>
            <a:cxnSpLocks noChangeShapeType="1"/>
          </p:cNvCxnSpPr>
          <p:nvPr/>
        </p:nvCxnSpPr>
        <p:spPr bwMode="auto">
          <a:xfrm flipH="1">
            <a:off x="4356100" y="5807075"/>
            <a:ext cx="1800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35700" y="5127625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Heater V and I</a:t>
            </a: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6237288" y="5708650"/>
            <a:ext cx="576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Interlocks</a:t>
            </a:r>
          </a:p>
        </p:txBody>
      </p:sp>
      <p:cxnSp>
        <p:nvCxnSpPr>
          <p:cNvPr id="36" name="Straight Arrow Connector 92"/>
          <p:cNvCxnSpPr>
            <a:cxnSpLocks noChangeShapeType="1"/>
            <a:endCxn id="25" idx="3"/>
          </p:cNvCxnSpPr>
          <p:nvPr/>
        </p:nvCxnSpPr>
        <p:spPr bwMode="auto">
          <a:xfrm flipH="1">
            <a:off x="6804025" y="2493963"/>
            <a:ext cx="720725" cy="323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Straight Arrow Connector 94"/>
          <p:cNvCxnSpPr>
            <a:cxnSpLocks noChangeShapeType="1"/>
            <a:endCxn id="25" idx="3"/>
          </p:cNvCxnSpPr>
          <p:nvPr/>
        </p:nvCxnSpPr>
        <p:spPr bwMode="auto">
          <a:xfrm flipH="1">
            <a:off x="6804025" y="2782888"/>
            <a:ext cx="720725" cy="3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Arrow Connector 96"/>
          <p:cNvCxnSpPr>
            <a:cxnSpLocks noChangeShapeType="1"/>
            <a:endCxn id="25" idx="3"/>
          </p:cNvCxnSpPr>
          <p:nvPr/>
        </p:nvCxnSpPr>
        <p:spPr bwMode="auto">
          <a:xfrm flipH="1" flipV="1">
            <a:off x="6804025" y="2817813"/>
            <a:ext cx="720725" cy="2524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7596188" y="2133600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GB" sz="800" b="1"/>
              <a:t>Typical I/L</a:t>
            </a:r>
          </a:p>
        </p:txBody>
      </p:sp>
      <p:sp>
        <p:nvSpPr>
          <p:cNvPr id="40" name="TextBox 45"/>
          <p:cNvSpPr txBox="1">
            <a:spLocks noChangeArrowheads="1"/>
          </p:cNvSpPr>
          <p:nvPr/>
        </p:nvSpPr>
        <p:spPr bwMode="auto">
          <a:xfrm>
            <a:off x="3419475" y="2206625"/>
            <a:ext cx="9350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PLC Crate (TH116)</a:t>
            </a:r>
          </a:p>
        </p:txBody>
      </p:sp>
      <p:sp>
        <p:nvSpPr>
          <p:cNvPr id="41" name="TextBox 33"/>
          <p:cNvSpPr txBox="1">
            <a:spLocks noChangeArrowheads="1"/>
          </p:cNvSpPr>
          <p:nvPr/>
        </p:nvSpPr>
        <p:spPr bwMode="auto">
          <a:xfrm>
            <a:off x="1979613" y="2206625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Digital signals/serial link</a:t>
            </a:r>
          </a:p>
        </p:txBody>
      </p:sp>
      <p:cxnSp>
        <p:nvCxnSpPr>
          <p:cNvPr id="42" name="Straight Connector 54"/>
          <p:cNvCxnSpPr>
            <a:cxnSpLocks noChangeShapeType="1"/>
          </p:cNvCxnSpPr>
          <p:nvPr/>
        </p:nvCxnSpPr>
        <p:spPr bwMode="auto">
          <a:xfrm>
            <a:off x="1908175" y="2422525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TextBox 45"/>
          <p:cNvSpPr txBox="1">
            <a:spLocks noChangeArrowheads="1"/>
          </p:cNvSpPr>
          <p:nvPr/>
        </p:nvSpPr>
        <p:spPr bwMode="auto">
          <a:xfrm>
            <a:off x="3419475" y="3717925"/>
            <a:ext cx="9350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/>
              <a:t>Screen PSU (4616)</a:t>
            </a:r>
          </a:p>
        </p:txBody>
      </p:sp>
      <p:cxnSp>
        <p:nvCxnSpPr>
          <p:cNvPr id="44" name="Straight Connector 59"/>
          <p:cNvCxnSpPr>
            <a:cxnSpLocks noChangeShapeType="1"/>
          </p:cNvCxnSpPr>
          <p:nvPr/>
        </p:nvCxnSpPr>
        <p:spPr bwMode="auto">
          <a:xfrm>
            <a:off x="1908175" y="3933825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TextBox 33"/>
          <p:cNvSpPr txBox="1">
            <a:spLocks noChangeArrowheads="1"/>
          </p:cNvSpPr>
          <p:nvPr/>
        </p:nvSpPr>
        <p:spPr bwMode="auto">
          <a:xfrm>
            <a:off x="1979613" y="3717925"/>
            <a:ext cx="1296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Analog signals</a:t>
            </a:r>
          </a:p>
        </p:txBody>
      </p:sp>
      <p:sp>
        <p:nvSpPr>
          <p:cNvPr id="46" name="TextBox 33"/>
          <p:cNvSpPr txBox="1">
            <a:spLocks noChangeArrowheads="1"/>
          </p:cNvSpPr>
          <p:nvPr/>
        </p:nvSpPr>
        <p:spPr bwMode="auto">
          <a:xfrm>
            <a:off x="1979613" y="3214688"/>
            <a:ext cx="1296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"/>
              <a:t>Analog signals</a:t>
            </a:r>
          </a:p>
        </p:txBody>
      </p:sp>
      <p:cxnSp>
        <p:nvCxnSpPr>
          <p:cNvPr id="47" name="Straight Arrow Connector 84"/>
          <p:cNvCxnSpPr>
            <a:cxnSpLocks noChangeShapeType="1"/>
          </p:cNvCxnSpPr>
          <p:nvPr/>
        </p:nvCxnSpPr>
        <p:spPr bwMode="auto">
          <a:xfrm flipH="1">
            <a:off x="4356100" y="3862388"/>
            <a:ext cx="7159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Straight Connector 57"/>
          <p:cNvCxnSpPr>
            <a:cxnSpLocks noChangeShapeType="1"/>
          </p:cNvCxnSpPr>
          <p:nvPr/>
        </p:nvCxnSpPr>
        <p:spPr bwMode="auto">
          <a:xfrm>
            <a:off x="4356100" y="2998788"/>
            <a:ext cx="720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Straight Connector 59"/>
          <p:cNvCxnSpPr>
            <a:cxnSpLocks noChangeShapeType="1"/>
          </p:cNvCxnSpPr>
          <p:nvPr/>
        </p:nvCxnSpPr>
        <p:spPr bwMode="auto">
          <a:xfrm>
            <a:off x="5219700" y="2493963"/>
            <a:ext cx="0" cy="3095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TextBox 33"/>
          <p:cNvSpPr txBox="1">
            <a:spLocks noChangeArrowheads="1"/>
          </p:cNvSpPr>
          <p:nvPr/>
        </p:nvSpPr>
        <p:spPr bwMode="auto">
          <a:xfrm>
            <a:off x="4481513" y="3195638"/>
            <a:ext cx="576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Enable</a:t>
            </a:r>
          </a:p>
        </p:txBody>
      </p:sp>
      <p:sp>
        <p:nvSpPr>
          <p:cNvPr id="51" name="TextBox 33"/>
          <p:cNvSpPr txBox="1">
            <a:spLocks noChangeArrowheads="1"/>
          </p:cNvSpPr>
          <p:nvPr/>
        </p:nvSpPr>
        <p:spPr bwMode="auto">
          <a:xfrm>
            <a:off x="4502150" y="3700463"/>
            <a:ext cx="5762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Enable</a:t>
            </a:r>
          </a:p>
        </p:txBody>
      </p:sp>
      <p:cxnSp>
        <p:nvCxnSpPr>
          <p:cNvPr id="52" name="Straight Arrow Connector 84"/>
          <p:cNvCxnSpPr>
            <a:cxnSpLocks noChangeShapeType="1"/>
          </p:cNvCxnSpPr>
          <p:nvPr/>
        </p:nvCxnSpPr>
        <p:spPr bwMode="auto">
          <a:xfrm flipH="1">
            <a:off x="4356100" y="4365625"/>
            <a:ext cx="7159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" name="TextBox 33"/>
          <p:cNvSpPr txBox="1">
            <a:spLocks noChangeArrowheads="1"/>
          </p:cNvSpPr>
          <p:nvPr/>
        </p:nvSpPr>
        <p:spPr bwMode="auto">
          <a:xfrm>
            <a:off x="4502150" y="4203700"/>
            <a:ext cx="5762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Enable</a:t>
            </a:r>
          </a:p>
        </p:txBody>
      </p:sp>
      <p:cxnSp>
        <p:nvCxnSpPr>
          <p:cNvPr id="54" name="Straight Arrow Connector 84"/>
          <p:cNvCxnSpPr>
            <a:cxnSpLocks noChangeShapeType="1"/>
          </p:cNvCxnSpPr>
          <p:nvPr/>
        </p:nvCxnSpPr>
        <p:spPr bwMode="auto">
          <a:xfrm flipH="1">
            <a:off x="4356100" y="5014913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TextBox 33"/>
          <p:cNvSpPr txBox="1">
            <a:spLocks noChangeArrowheads="1"/>
          </p:cNvSpPr>
          <p:nvPr/>
        </p:nvSpPr>
        <p:spPr bwMode="auto">
          <a:xfrm>
            <a:off x="4502150" y="4852988"/>
            <a:ext cx="5762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Enable</a:t>
            </a:r>
          </a:p>
        </p:txBody>
      </p:sp>
      <p:cxnSp>
        <p:nvCxnSpPr>
          <p:cNvPr id="56" name="Straight Arrow Connector 84"/>
          <p:cNvCxnSpPr>
            <a:cxnSpLocks noChangeShapeType="1"/>
          </p:cNvCxnSpPr>
          <p:nvPr/>
        </p:nvCxnSpPr>
        <p:spPr bwMode="auto">
          <a:xfrm flipH="1">
            <a:off x="4356100" y="5589588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4502150" y="5429250"/>
            <a:ext cx="5762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Enable</a:t>
            </a:r>
          </a:p>
        </p:txBody>
      </p:sp>
      <p:cxnSp>
        <p:nvCxnSpPr>
          <p:cNvPr id="58" name="Straight Connector 75"/>
          <p:cNvCxnSpPr>
            <a:cxnSpLocks noChangeShapeType="1"/>
          </p:cNvCxnSpPr>
          <p:nvPr/>
        </p:nvCxnSpPr>
        <p:spPr bwMode="auto">
          <a:xfrm>
            <a:off x="4356100" y="2493963"/>
            <a:ext cx="863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Straight Connector 77"/>
          <p:cNvCxnSpPr>
            <a:cxnSpLocks noChangeShapeType="1"/>
          </p:cNvCxnSpPr>
          <p:nvPr/>
        </p:nvCxnSpPr>
        <p:spPr bwMode="auto">
          <a:xfrm>
            <a:off x="5076825" y="2998788"/>
            <a:ext cx="0" cy="13700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Straight Arrow Connector 84"/>
          <p:cNvCxnSpPr>
            <a:cxnSpLocks noChangeShapeType="1"/>
          </p:cNvCxnSpPr>
          <p:nvPr/>
        </p:nvCxnSpPr>
        <p:spPr bwMode="auto">
          <a:xfrm flipH="1">
            <a:off x="4356100" y="3357563"/>
            <a:ext cx="7159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Straight Arrow Connector 85"/>
          <p:cNvCxnSpPr>
            <a:cxnSpLocks noChangeShapeType="1"/>
          </p:cNvCxnSpPr>
          <p:nvPr/>
        </p:nvCxnSpPr>
        <p:spPr bwMode="auto">
          <a:xfrm flipH="1">
            <a:off x="4356100" y="2349500"/>
            <a:ext cx="1800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" name="TextBox 33"/>
          <p:cNvSpPr txBox="1">
            <a:spLocks noChangeArrowheads="1"/>
          </p:cNvSpPr>
          <p:nvPr/>
        </p:nvSpPr>
        <p:spPr bwMode="auto">
          <a:xfrm>
            <a:off x="6227763" y="2206625"/>
            <a:ext cx="576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GB" sz="800"/>
              <a:t>Interlocks</a:t>
            </a:r>
          </a:p>
        </p:txBody>
      </p:sp>
      <p:sp>
        <p:nvSpPr>
          <p:cNvPr id="63" name="Oval 95"/>
          <p:cNvSpPr>
            <a:spLocks noChangeArrowheads="1"/>
          </p:cNvSpPr>
          <p:nvPr/>
        </p:nvSpPr>
        <p:spPr bwMode="auto">
          <a:xfrm>
            <a:off x="5053013" y="3335338"/>
            <a:ext cx="46037" cy="460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" name="Oval 96"/>
          <p:cNvSpPr>
            <a:spLocks noChangeArrowheads="1"/>
          </p:cNvSpPr>
          <p:nvPr/>
        </p:nvSpPr>
        <p:spPr bwMode="auto">
          <a:xfrm>
            <a:off x="5054600" y="3840163"/>
            <a:ext cx="44450" cy="460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" name="Oval 97"/>
          <p:cNvSpPr>
            <a:spLocks noChangeArrowheads="1"/>
          </p:cNvSpPr>
          <p:nvPr/>
        </p:nvSpPr>
        <p:spPr bwMode="auto">
          <a:xfrm>
            <a:off x="5195888" y="4994275"/>
            <a:ext cx="44450" cy="444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Power Supplies – MICE Hall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71775" y="5373688"/>
            <a:ext cx="3384550" cy="287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Layout of North Mezzanine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420938"/>
            <a:ext cx="8097838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2988" y="4191000"/>
            <a:ext cx="1657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  <a:defRPr/>
            </a:pPr>
            <a:r>
              <a:rPr lang="en-GB" sz="1400" kern="0" dirty="0">
                <a:latin typeface="+mn-lt"/>
                <a:ea typeface="+mn-ea"/>
              </a:rPr>
              <a:t>Air Conditioning Units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43438" y="1844675"/>
            <a:ext cx="1223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GB" sz="1400" kern="0" dirty="0">
                <a:solidFill>
                  <a:srgbClr val="FFFF00"/>
                </a:solidFill>
                <a:latin typeface="+mn-lt"/>
                <a:ea typeface="+mn-ea"/>
              </a:rPr>
              <a:t>RF Amplifiers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067175" y="3860800"/>
            <a:ext cx="1944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GB" sz="1400" kern="0" dirty="0">
                <a:latin typeface="+mn-lt"/>
                <a:ea typeface="+mn-ea"/>
              </a:rPr>
              <a:t>RF Power Supply Racks</a:t>
            </a:r>
          </a:p>
        </p:txBody>
      </p:sp>
      <p:cxnSp>
        <p:nvCxnSpPr>
          <p:cNvPr id="12" name="Straight Connector 10"/>
          <p:cNvCxnSpPr>
            <a:cxnSpLocks noChangeShapeType="1"/>
          </p:cNvCxnSpPr>
          <p:nvPr/>
        </p:nvCxnSpPr>
        <p:spPr bwMode="auto">
          <a:xfrm flipH="1" flipV="1">
            <a:off x="1042988" y="3500438"/>
            <a:ext cx="504825" cy="720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13"/>
          <p:cNvCxnSpPr>
            <a:cxnSpLocks noChangeShapeType="1"/>
          </p:cNvCxnSpPr>
          <p:nvPr/>
        </p:nvCxnSpPr>
        <p:spPr bwMode="auto">
          <a:xfrm flipH="1">
            <a:off x="4284663" y="2060575"/>
            <a:ext cx="431800" cy="7921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5"/>
          <p:cNvCxnSpPr>
            <a:cxnSpLocks noChangeShapeType="1"/>
          </p:cNvCxnSpPr>
          <p:nvPr/>
        </p:nvCxnSpPr>
        <p:spPr bwMode="auto">
          <a:xfrm flipV="1">
            <a:off x="5867400" y="3068638"/>
            <a:ext cx="792163" cy="792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17"/>
          <p:cNvCxnSpPr>
            <a:cxnSpLocks noChangeShapeType="1"/>
          </p:cNvCxnSpPr>
          <p:nvPr/>
        </p:nvCxnSpPr>
        <p:spPr bwMode="auto">
          <a:xfrm flipV="1">
            <a:off x="5508625" y="3141663"/>
            <a:ext cx="792163" cy="719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9"/>
          <p:cNvCxnSpPr>
            <a:cxnSpLocks noChangeShapeType="1"/>
          </p:cNvCxnSpPr>
          <p:nvPr/>
        </p:nvCxnSpPr>
        <p:spPr bwMode="auto">
          <a:xfrm flipV="1">
            <a:off x="5219700" y="3068638"/>
            <a:ext cx="73025" cy="792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20"/>
          <p:cNvCxnSpPr>
            <a:cxnSpLocks noChangeShapeType="1"/>
          </p:cNvCxnSpPr>
          <p:nvPr/>
        </p:nvCxnSpPr>
        <p:spPr bwMode="auto">
          <a:xfrm flipH="1" flipV="1">
            <a:off x="3419475" y="3213100"/>
            <a:ext cx="763588" cy="650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 flipH="1" flipV="1">
            <a:off x="1979613" y="3141663"/>
            <a:ext cx="2109787" cy="809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203575" y="4724400"/>
            <a:ext cx="27368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GB" sz="1400" kern="0" dirty="0">
                <a:solidFill>
                  <a:srgbClr val="FFFF00"/>
                </a:solidFill>
                <a:latin typeface="+mn-lt"/>
                <a:ea typeface="+mn-ea"/>
              </a:rPr>
              <a:t>RF Network/</a:t>
            </a:r>
            <a:r>
              <a:rPr lang="en-GB" sz="1400" kern="0" dirty="0">
                <a:solidFill>
                  <a:srgbClr val="FFFF00"/>
                </a:solidFill>
              </a:rPr>
              <a:t>Control </a:t>
            </a:r>
            <a:r>
              <a:rPr lang="en-GB" sz="1400" kern="0" dirty="0" err="1">
                <a:solidFill>
                  <a:srgbClr val="FFFF00"/>
                </a:solidFill>
              </a:rPr>
              <a:t>Rac</a:t>
            </a:r>
            <a:r>
              <a:rPr lang="en-GB" sz="1400" kern="0" dirty="0" err="1">
                <a:solidFill>
                  <a:srgbClr val="FFFF00"/>
                </a:solidFill>
                <a:latin typeface="+mn-lt"/>
                <a:ea typeface="+mn-ea"/>
              </a:rPr>
              <a:t>ks</a:t>
            </a:r>
            <a:endParaRPr lang="en-GB" sz="1400" kern="0" dirty="0">
              <a:solidFill>
                <a:srgbClr val="FFFF00"/>
              </a:solidFill>
              <a:latin typeface="+mn-lt"/>
              <a:ea typeface="+mn-ea"/>
            </a:endParaRPr>
          </a:p>
        </p:txBody>
      </p:sp>
      <p:cxnSp>
        <p:nvCxnSpPr>
          <p:cNvPr id="20" name="Straight Connector 29"/>
          <p:cNvCxnSpPr>
            <a:cxnSpLocks noChangeShapeType="1"/>
          </p:cNvCxnSpPr>
          <p:nvPr/>
        </p:nvCxnSpPr>
        <p:spPr bwMode="auto">
          <a:xfrm flipV="1">
            <a:off x="5508625" y="3644900"/>
            <a:ext cx="1079500" cy="1152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31"/>
          <p:cNvCxnSpPr>
            <a:cxnSpLocks noChangeShapeType="1"/>
          </p:cNvCxnSpPr>
          <p:nvPr/>
        </p:nvCxnSpPr>
        <p:spPr bwMode="auto">
          <a:xfrm>
            <a:off x="900113" y="3068638"/>
            <a:ext cx="2735262" cy="17287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33"/>
          <p:cNvCxnSpPr>
            <a:cxnSpLocks noChangeShapeType="1"/>
          </p:cNvCxnSpPr>
          <p:nvPr/>
        </p:nvCxnSpPr>
        <p:spPr bwMode="auto">
          <a:xfrm flipV="1">
            <a:off x="5364163" y="3068638"/>
            <a:ext cx="287337" cy="792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Straight Connector 35"/>
          <p:cNvCxnSpPr>
            <a:cxnSpLocks noChangeShapeType="1"/>
          </p:cNvCxnSpPr>
          <p:nvPr/>
        </p:nvCxnSpPr>
        <p:spPr bwMode="auto">
          <a:xfrm flipH="1" flipV="1">
            <a:off x="3132138" y="3141663"/>
            <a:ext cx="1000125" cy="7826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38"/>
          <p:cNvCxnSpPr>
            <a:cxnSpLocks noChangeShapeType="1"/>
          </p:cNvCxnSpPr>
          <p:nvPr/>
        </p:nvCxnSpPr>
        <p:spPr bwMode="auto">
          <a:xfrm flipH="1" flipV="1">
            <a:off x="1619250" y="3213100"/>
            <a:ext cx="2443163" cy="763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Straight Connector 45"/>
          <p:cNvCxnSpPr>
            <a:cxnSpLocks noChangeShapeType="1"/>
            <a:stCxn id="11" idx="1"/>
          </p:cNvCxnSpPr>
          <p:nvPr/>
        </p:nvCxnSpPr>
        <p:spPr bwMode="auto">
          <a:xfrm flipH="1" flipV="1">
            <a:off x="1331913" y="3213100"/>
            <a:ext cx="2735262" cy="7556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Straight Connector 47"/>
          <p:cNvCxnSpPr>
            <a:cxnSpLocks noChangeShapeType="1"/>
          </p:cNvCxnSpPr>
          <p:nvPr/>
        </p:nvCxnSpPr>
        <p:spPr bwMode="auto">
          <a:xfrm flipV="1">
            <a:off x="5451475" y="3141663"/>
            <a:ext cx="560388" cy="7318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Status/Plan of RF Power Sys.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876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Amplifier test system tested to 1 MW with power supplies;</a:t>
            </a:r>
          </a:p>
          <a:p>
            <a:pPr>
              <a:lnSpc>
                <a:spcPct val="120000"/>
              </a:lnSpc>
            </a:pPr>
            <a:r>
              <a:rPr lang="en-GB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Coax system designed to phase match RF into each cavity, all coax lines are the same length and have the same number of elbows; </a:t>
            </a:r>
          </a:p>
          <a:p>
            <a:pPr>
              <a:lnSpc>
                <a:spcPct val="120000"/>
              </a:lnSpc>
            </a:pPr>
            <a:r>
              <a:rPr lang="en-GB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Hybrids will be used to split RF power and give good isolation, reject load can be small as balanced reflected; power will be directed back to triode, this should not present an issue;</a:t>
            </a:r>
          </a:p>
          <a:p>
            <a:pPr>
              <a:lnSpc>
                <a:spcPct val="120000"/>
              </a:lnSpc>
            </a:pPr>
            <a:r>
              <a:rPr lang="en-GB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phasing can be done using a combination of LLRF and limited range high power phase shifters;</a:t>
            </a:r>
          </a:p>
          <a:p>
            <a:pPr>
              <a:lnSpc>
                <a:spcPct val="120000"/>
              </a:lnSpc>
            </a:pPr>
            <a:r>
              <a:rPr lang="en-GB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gas pressure will be used to extend the peak voltage stand off of the coax guides.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Cavity Vacuum Vessel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MICE_RFCC 09-27-2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468" y="1295400"/>
            <a:ext cx="4419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INGLE_CAVITY_VAC_VESSEL_CAVITY_ORIENTATION_INNER_MICE_2011011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1732" y="2971800"/>
            <a:ext cx="3302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35984" y="1171136"/>
            <a:ext cx="44196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7338">
              <a:buFont typeface="Courier New" pitchFamily="49" charset="0"/>
              <a:buChar char="o"/>
              <a:defRPr/>
            </a:pP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design kept as </a:t>
            </a: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much as possible </a:t>
            </a: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</a:t>
            </a:r>
          </a:p>
          <a:p>
            <a:pPr indent="287338">
              <a:defRPr/>
            </a:pP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same dimensions </a:t>
            </a: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 features of </a:t>
            </a:r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287338">
              <a:defRPr/>
            </a:pP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RFCC module </a:t>
            </a:r>
            <a:endParaRPr lang="en-US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287338">
              <a:buFont typeface="Courier New" pitchFamily="49" charset="0"/>
              <a:buChar char="o"/>
              <a:defRPr/>
            </a:pP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One vessel to accommodate two types</a:t>
            </a:r>
          </a:p>
          <a:p>
            <a:pPr indent="287338">
              <a:defRPr/>
            </a:pP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MICE cavities (left and right)</a:t>
            </a:r>
          </a:p>
          <a:p>
            <a:pPr indent="287338">
              <a:buFont typeface="Courier New" pitchFamily="49" charset="0"/>
              <a:buChar char="o"/>
              <a:defRPr/>
            </a:pP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Possible for future </a:t>
            </a:r>
            <a:r>
              <a: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LN operation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1382712"/>
            <a:ext cx="1484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RFCC module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3996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Cavity Vacuum Vessel Status</a:t>
            </a:r>
            <a:endParaRPr lang="en-US" dirty="0"/>
          </a:p>
        </p:txBody>
      </p:sp>
      <p:pic>
        <p:nvPicPr>
          <p:cNvPr id="4" name="Picture 6" descr="Single Cavity Vessel - Explode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14532" y="2895600"/>
            <a:ext cx="5486400" cy="330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 rot="10800000" flipV="1">
            <a:off x="282524" y="1205132"/>
            <a:ext cx="5486399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Design was completed in mid-2011 </a:t>
            </a:r>
            <a:r>
              <a:rPr lang="en-US" altLang="zh-CN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LBNL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CN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Fabrication is complete at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Keller Technology</a:t>
            </a:r>
          </a:p>
          <a:p>
            <a:pPr eaLnBrk="0" hangingPunct="0">
              <a:spcBef>
                <a:spcPts val="600"/>
              </a:spcBef>
            </a:pP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Buffalo New York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vessel should arrive Fermilab this week</a:t>
            </a:r>
            <a:endParaRPr lang="en-US" altLang="zh-CN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24600" y="2971800"/>
            <a:ext cx="6858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24600" y="3962400"/>
            <a:ext cx="533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ingle Cavity Vacuum Vessel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43136" y="11430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ingle Cavity Vacuum Vessel Support Stand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185140" y="4904936"/>
            <a:ext cx="2108498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CVV Cover plat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49924" y="4876800"/>
            <a:ext cx="2665746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of the Single Cavity Vessel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02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engineering and mechanical design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 define the fabrication process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 any design changes into the RFCC vacuum vessel design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of the RF tuning system with 6 tuners and actuators on a cavity and verify the frequency tuning range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hands-on experience on assembly and procedures 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installation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fixturing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inserting the cavities into the vacuum vessel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Beryllium windows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couplers and connections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cooling pipe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of the Single Cavity Vessel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4" y="1219200"/>
            <a:ext cx="8229600" cy="49530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port and connections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Tuners and actuator circuit 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Mounting and alignment of the tuners onto the cavity is critical to alignment of the cavity in the vacuum vessel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of actuator (through the vacuum vessel wall) to the tuner is important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Aligning cavity with hexapod support struts</a:t>
            </a:r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developed MathCAD alignment software program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vessel support and handling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operation of the getter vacuum system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processing MICE cavities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power system and future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Tasks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in MICE RF hardware development;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of RF system and control;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Specification/Interface between RF power system and RFCC modules;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Plan/development for diagnostics and controls, in particular with detector/analysis group: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Communications/meetings started recently at LBNL, but need a real plan;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LLRF/DAQ Workshop will be held April 16-17 in DL, UK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plan of using the single cavity vessel at the MTA, Fermilab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cavity EP at LBNL, fabrication of other accessory components;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and integration;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 cavity tuning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control; 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study of high magnetic field at RF coupler region;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RF testing proposals from MAP collaborators.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RFCC Modules in MICE Channel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5112"/>
            <a:ext cx="8229600" cy="715963"/>
          </a:xfrm>
        </p:spPr>
        <p:txBody>
          <a:bodyPr/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12" descr="c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90725"/>
            <a:ext cx="9144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57350" y="1447800"/>
            <a:ext cx="3067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RFCC Module #1 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743200" y="1828801"/>
            <a:ext cx="904875" cy="9271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6118225" y="1828800"/>
            <a:ext cx="434975" cy="781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619750" y="1428690"/>
            <a:ext cx="2295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RFCC Module #2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RFCC Module Overview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804"/>
            <a:ext cx="8229600" cy="4525963"/>
          </a:xfrm>
        </p:spPr>
        <p:txBody>
          <a:bodyPr>
            <a:noAutofit/>
          </a:bodyPr>
          <a:lstStyle/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MICE RF and Coupling Coil Module has been designed by LBNL and our collaborators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MICE cooling channel incorporates two RFCC modules to be provided by LBNL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module consists of a single superconducting Coupling Coil integrated with four tunable 201 MHz normal conducting RF cavities and a vacuum vessel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Coupling Coil design was developed by the Harbin Institute of Technology (HIT) in China (a MICE collaborator), in collaboration with LBNL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third Coupling Coil (first delivered) for MuCool will be sited in the MTA at Fermilab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201 MHz cavity design is based on the prototype cavity developed by LBNL and J-Lab and has been operated in the MTA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RFCC Module Overview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RFCC_White_BG_09-30-2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14463" y="1066800"/>
            <a:ext cx="62182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03363" y="1898650"/>
            <a:ext cx="306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b="1" dirty="0">
                <a:cs typeface="Arial" charset="0"/>
              </a:rPr>
              <a:t>RF Cavities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2312989" y="2263774"/>
            <a:ext cx="1268412" cy="1470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5029200" y="1754188"/>
            <a:ext cx="1184275" cy="6080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5619750" y="1360488"/>
            <a:ext cx="2295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b="1" dirty="0">
                <a:cs typeface="Arial" charset="0"/>
              </a:rPr>
              <a:t>Coupling Coil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00750" y="25146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b="1" dirty="0" smtClean="0">
                <a:cs typeface="Arial" charset="0"/>
              </a:rPr>
              <a:t>Tuner arms</a:t>
            </a:r>
            <a:endParaRPr lang="en-US" b="1" dirty="0">
              <a:cs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05550" y="4662487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b="1" dirty="0" smtClean="0">
                <a:cs typeface="Arial" charset="0"/>
              </a:rPr>
              <a:t>Couplers</a:t>
            </a:r>
            <a:endParaRPr lang="en-US" b="1" dirty="0">
              <a:cs typeface="Arial" charset="0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4495801" y="2819400"/>
            <a:ext cx="15240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6248399" y="4038600"/>
            <a:ext cx="457199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0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RF Cavities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128" y="1219200"/>
            <a:ext cx="8229600" cy="4924865"/>
          </a:xfrm>
        </p:spPr>
        <p:txBody>
          <a:bodyPr>
            <a:normAutofit fontScale="92500" lnSpcReduction="20000"/>
          </a:bodyPr>
          <a:lstStyle/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RF cavities  (two spares) at LBNL now;</a:t>
            </a: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11 beryllium </a:t>
            </a:r>
            <a:r>
              <a:rPr lang="en-US" altLang="zh-CN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received at 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LBNL; </a:t>
            </a: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ceramic RF windows;</a:t>
            </a:r>
            <a:endParaRPr lang="en-US" altLang="zh-CN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tuner flexures are being fabricated at </a:t>
            </a:r>
            <a:endParaRPr lang="en-US" altLang="zh-CN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Fermilab;</a:t>
            </a: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</a:t>
            </a:r>
            <a:r>
              <a:rPr lang="en-US" altLang="zh-CN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6 actuators are being </a:t>
            </a:r>
            <a:endParaRPr lang="en-US" altLang="zh-CN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fabricated;</a:t>
            </a:r>
            <a:endParaRPr lang="en-US" altLang="zh-CN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RF loop coupler design has been updated to </a:t>
            </a: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eliminate the gap between the outer coax and the RF loop;</a:t>
            </a: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 preparation in progress at LBNL:</a:t>
            </a:r>
          </a:p>
          <a:p>
            <a:pPr marL="863600" lvl="2" indent="-287338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Fabrication of </a:t>
            </a:r>
            <a:r>
              <a:rPr lang="en-US" altLang="zh-CN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fixturing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complete;</a:t>
            </a:r>
          </a:p>
          <a:p>
            <a:pPr marL="863600" lvl="2" indent="-287338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&amp;H approval for EP in progress at LBNL;</a:t>
            </a:r>
          </a:p>
          <a:p>
            <a:pPr marL="863600" lvl="2" indent="-287338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Preparation of the cavity surface: mechanical smoothing;</a:t>
            </a:r>
          </a:p>
          <a:p>
            <a:pPr marL="863600" lvl="2" indent="-287338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EP 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start </a:t>
            </a:r>
            <a:r>
              <a:rPr lang="en-US" altLang="zh-CN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ES &amp; H approval.</a:t>
            </a:r>
            <a:endParaRPr lang="en-US" altLang="zh-C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Measurements of the remaining six cavities to start 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EP;</a:t>
            </a:r>
          </a:p>
          <a:p>
            <a:pPr marL="463550" lvl="1" indent="-463550" eaLnBrk="0" hangingPunct="0">
              <a:lnSpc>
                <a:spcPct val="120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cavity will be tuned to </a:t>
            </a:r>
            <a:r>
              <a:rPr lang="en-US" altLang="zh-CN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center frequency after EP.</a:t>
            </a:r>
          </a:p>
        </p:txBody>
      </p:sp>
      <p:pic>
        <p:nvPicPr>
          <p:cNvPr id="4" name="Picture 2" descr="C:\Users\Derun\Documents\MICE Collaborations\MICE Images\RFCC_SECTION_VI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2272" y="163042"/>
            <a:ext cx="2839328" cy="349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P Fixture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2328" y="152400"/>
            <a:ext cx="2918808" cy="3584448"/>
          </a:xfrm>
          <a:prstGeom prst="rect">
            <a:avLst/>
          </a:prstGeom>
        </p:spPr>
      </p:pic>
      <p:pic>
        <p:nvPicPr>
          <p:cNvPr id="5" name="Picture 4" descr="IMG_0210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1630" y="152400"/>
            <a:ext cx="42878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Tuner section view X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321772" y="3810000"/>
            <a:ext cx="2503424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810000"/>
            <a:ext cx="3099335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05213" y="3810000"/>
            <a:ext cx="2996119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F 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16200000">
            <a:off x="2081666" y="1220725"/>
            <a:ext cx="3584448" cy="14478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468" y="3414932"/>
            <a:ext cx="17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EP setup at LBNL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188" y="6019800"/>
            <a:ext cx="301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Tuner arms fabricated at FNAL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312420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Coupler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design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6336" y="3338732"/>
            <a:ext cx="207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 windows at LBNL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1368" y="5943600"/>
            <a:ext cx="191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Wire EDM at FNAL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5168" y="5943600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Tuner design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Power System Components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3263" y="4337438"/>
            <a:ext cx="2286000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01863" y="45660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773363" y="45660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230563" y="45660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687763" y="45660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23"/>
          <p:cNvSpPr>
            <a:spLocks noChangeArrowheads="1"/>
          </p:cNvSpPr>
          <p:nvPr/>
        </p:nvSpPr>
        <p:spPr bwMode="auto">
          <a:xfrm>
            <a:off x="2074863" y="3032513"/>
            <a:ext cx="9144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 dirty="0">
                <a:cs typeface="Arial" charset="0"/>
              </a:rPr>
              <a:t>2 MW Amplifier</a:t>
            </a:r>
            <a:endParaRPr lang="en-GB" dirty="0">
              <a:cs typeface="Arial" charset="0"/>
            </a:endParaRPr>
          </a:p>
        </p:txBody>
      </p:sp>
      <p:sp>
        <p:nvSpPr>
          <p:cNvPr id="11" name="Rectangle 124"/>
          <p:cNvSpPr>
            <a:spLocks noChangeArrowheads="1"/>
          </p:cNvSpPr>
          <p:nvPr/>
        </p:nvSpPr>
        <p:spPr bwMode="auto">
          <a:xfrm>
            <a:off x="3217863" y="3032513"/>
            <a:ext cx="9144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2 MW Amplifier</a:t>
            </a:r>
            <a:endParaRPr lang="en-GB">
              <a:cs typeface="Arial" charset="0"/>
            </a:endParaRPr>
          </a:p>
        </p:txBody>
      </p:sp>
      <p:cxnSp>
        <p:nvCxnSpPr>
          <p:cNvPr id="12" name="AutoShape 13"/>
          <p:cNvCxnSpPr>
            <a:cxnSpLocks noChangeShapeType="1"/>
            <a:endCxn id="11" idx="2"/>
          </p:cNvCxnSpPr>
          <p:nvPr/>
        </p:nvCxnSpPr>
        <p:spPr bwMode="auto">
          <a:xfrm rot="-5400000">
            <a:off x="3617913" y="3546863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14"/>
          <p:cNvCxnSpPr>
            <a:cxnSpLocks noChangeShapeType="1"/>
            <a:endCxn id="10" idx="2"/>
          </p:cNvCxnSpPr>
          <p:nvPr/>
        </p:nvCxnSpPr>
        <p:spPr bwMode="auto">
          <a:xfrm rot="-5400000">
            <a:off x="2474913" y="3546863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AutoShape 15"/>
          <p:cNvCxnSpPr>
            <a:cxnSpLocks noChangeShapeType="1"/>
            <a:stCxn id="24" idx="1"/>
            <a:endCxn id="6" idx="0"/>
          </p:cNvCxnSpPr>
          <p:nvPr/>
        </p:nvCxnSpPr>
        <p:spPr bwMode="auto">
          <a:xfrm rot="10800000" flipH="1" flipV="1">
            <a:off x="2295525" y="3697675"/>
            <a:ext cx="77788" cy="868363"/>
          </a:xfrm>
          <a:prstGeom prst="bentConnector4">
            <a:avLst>
              <a:gd name="adj1" fmla="val -293880"/>
              <a:gd name="adj2" fmla="val 566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5" name="AutoShape 16"/>
          <p:cNvCxnSpPr>
            <a:cxnSpLocks noChangeShapeType="1"/>
            <a:stCxn id="24" idx="3"/>
            <a:endCxn id="7" idx="0"/>
          </p:cNvCxnSpPr>
          <p:nvPr/>
        </p:nvCxnSpPr>
        <p:spPr bwMode="auto">
          <a:xfrm>
            <a:off x="2752725" y="3697675"/>
            <a:ext cx="192088" cy="8683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" name="AutoShape 17"/>
          <p:cNvCxnSpPr>
            <a:cxnSpLocks noChangeShapeType="1"/>
            <a:stCxn id="23" idx="1"/>
            <a:endCxn id="8" idx="0"/>
          </p:cNvCxnSpPr>
          <p:nvPr/>
        </p:nvCxnSpPr>
        <p:spPr bwMode="auto">
          <a:xfrm rot="10800000" flipV="1">
            <a:off x="3402013" y="3697675"/>
            <a:ext cx="46037" cy="8683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" name="AutoShape 18"/>
          <p:cNvCxnSpPr>
            <a:cxnSpLocks noChangeShapeType="1"/>
            <a:stCxn id="23" idx="3"/>
            <a:endCxn id="9" idx="0"/>
          </p:cNvCxnSpPr>
          <p:nvPr/>
        </p:nvCxnSpPr>
        <p:spPr bwMode="auto">
          <a:xfrm flipH="1">
            <a:off x="3859213" y="3697675"/>
            <a:ext cx="46037" cy="868363"/>
          </a:xfrm>
          <a:prstGeom prst="bentConnector4">
            <a:avLst>
              <a:gd name="adj1" fmla="val -496551"/>
              <a:gd name="adj2" fmla="val 564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702050" y="1168788"/>
            <a:ext cx="182880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>
                <a:cs typeface="Arial" charset="0"/>
              </a:rPr>
              <a:t>Master Oscillator</a:t>
            </a:r>
          </a:p>
          <a:p>
            <a:pPr algn="ctr">
              <a:defRPr/>
            </a:pPr>
            <a:r>
              <a:rPr lang="en-GB" sz="1100">
                <a:cs typeface="Arial" charset="0"/>
              </a:rPr>
              <a:t>Controls etc</a:t>
            </a:r>
            <a:endParaRPr lang="en-GB">
              <a:cs typeface="Arial" charset="0"/>
            </a:endParaRPr>
          </a:p>
        </p:txBody>
      </p:sp>
      <p:cxnSp>
        <p:nvCxnSpPr>
          <p:cNvPr id="19" name="AutoShape 20"/>
          <p:cNvCxnSpPr>
            <a:cxnSpLocks noChangeShapeType="1"/>
            <a:stCxn id="18" idx="2"/>
            <a:endCxn id="11" idx="0"/>
          </p:cNvCxnSpPr>
          <p:nvPr/>
        </p:nvCxnSpPr>
        <p:spPr bwMode="auto">
          <a:xfrm rot="5400000">
            <a:off x="3529807" y="1945869"/>
            <a:ext cx="1231900" cy="941387"/>
          </a:xfrm>
          <a:prstGeom prst="bentConnector3">
            <a:avLst>
              <a:gd name="adj1" fmla="val 29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" name="AutoShape 21"/>
          <p:cNvCxnSpPr>
            <a:cxnSpLocks noChangeShapeType="1"/>
            <a:stCxn id="18" idx="2"/>
            <a:endCxn id="10" idx="0"/>
          </p:cNvCxnSpPr>
          <p:nvPr/>
        </p:nvCxnSpPr>
        <p:spPr bwMode="auto">
          <a:xfrm rot="5400000">
            <a:off x="2958307" y="1374369"/>
            <a:ext cx="1231900" cy="2084387"/>
          </a:xfrm>
          <a:prstGeom prst="bentConnector3">
            <a:avLst>
              <a:gd name="adj1" fmla="val 29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" name="AutoShape 22"/>
          <p:cNvCxnSpPr>
            <a:cxnSpLocks noChangeShapeType="1"/>
            <a:stCxn id="18" idx="2"/>
            <a:endCxn id="30" idx="0"/>
          </p:cNvCxnSpPr>
          <p:nvPr/>
        </p:nvCxnSpPr>
        <p:spPr bwMode="auto">
          <a:xfrm rot="16200000" flipH="1">
            <a:off x="4417219" y="1999844"/>
            <a:ext cx="1279525" cy="881063"/>
          </a:xfrm>
          <a:prstGeom prst="bentConnector3">
            <a:avLst>
              <a:gd name="adj1" fmla="val 291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268538" y="5867788"/>
            <a:ext cx="1828800" cy="3413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dirty="0">
                <a:solidFill>
                  <a:schemeClr val="bg1"/>
                </a:solidFill>
                <a:cs typeface="Arial" charset="0"/>
              </a:rPr>
              <a:t>201 MHz Cavity Module</a:t>
            </a:r>
            <a:endParaRPr lang="en-GB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Rectangle 136"/>
          <p:cNvSpPr>
            <a:spLocks noChangeArrowheads="1"/>
          </p:cNvSpPr>
          <p:nvPr/>
        </p:nvSpPr>
        <p:spPr bwMode="auto">
          <a:xfrm>
            <a:off x="3448050" y="3583375"/>
            <a:ext cx="4572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137"/>
          <p:cNvSpPr>
            <a:spLocks noChangeArrowheads="1"/>
          </p:cNvSpPr>
          <p:nvPr/>
        </p:nvSpPr>
        <p:spPr bwMode="auto">
          <a:xfrm>
            <a:off x="2295525" y="3583375"/>
            <a:ext cx="4572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26013" y="4337438"/>
            <a:ext cx="2286000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5154613" y="45660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5726113" y="45660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6183313" y="45660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6640513" y="45660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040313" y="3080138"/>
            <a:ext cx="914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dirty="0">
                <a:cs typeface="Arial" charset="0"/>
              </a:rPr>
              <a:t>2 MW Amplifier</a:t>
            </a:r>
            <a:endParaRPr lang="en-GB" dirty="0">
              <a:cs typeface="Arial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83313" y="3080138"/>
            <a:ext cx="914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>
                <a:cs typeface="Arial" charset="0"/>
              </a:rPr>
              <a:t>2 MW Amplifier</a:t>
            </a:r>
            <a:endParaRPr lang="en-GB">
              <a:cs typeface="Arial" charset="0"/>
            </a:endParaRPr>
          </a:p>
        </p:txBody>
      </p:sp>
      <p:cxnSp>
        <p:nvCxnSpPr>
          <p:cNvPr id="32" name="AutoShape 33"/>
          <p:cNvCxnSpPr>
            <a:cxnSpLocks noChangeShapeType="1"/>
            <a:endCxn id="31" idx="2"/>
          </p:cNvCxnSpPr>
          <p:nvPr/>
        </p:nvCxnSpPr>
        <p:spPr bwMode="auto">
          <a:xfrm rot="-5400000">
            <a:off x="6583363" y="3594488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34"/>
          <p:cNvCxnSpPr>
            <a:cxnSpLocks noChangeShapeType="1"/>
            <a:endCxn id="30" idx="2"/>
          </p:cNvCxnSpPr>
          <p:nvPr/>
        </p:nvCxnSpPr>
        <p:spPr bwMode="auto">
          <a:xfrm rot="-5400000">
            <a:off x="5440363" y="3594488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35"/>
          <p:cNvCxnSpPr>
            <a:cxnSpLocks noChangeShapeType="1"/>
            <a:stCxn id="40" idx="1"/>
            <a:endCxn id="26" idx="0"/>
          </p:cNvCxnSpPr>
          <p:nvPr/>
        </p:nvCxnSpPr>
        <p:spPr bwMode="auto">
          <a:xfrm rot="10800000" flipH="1" flipV="1">
            <a:off x="5260975" y="3745300"/>
            <a:ext cx="65088" cy="820738"/>
          </a:xfrm>
          <a:prstGeom prst="bentConnector4">
            <a:avLst>
              <a:gd name="adj1" fmla="val -351218"/>
              <a:gd name="adj2" fmla="val 57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5" name="AutoShape 36"/>
          <p:cNvCxnSpPr>
            <a:cxnSpLocks noChangeShapeType="1"/>
            <a:stCxn id="40" idx="3"/>
            <a:endCxn id="27" idx="0"/>
          </p:cNvCxnSpPr>
          <p:nvPr/>
        </p:nvCxnSpPr>
        <p:spPr bwMode="auto">
          <a:xfrm>
            <a:off x="5718175" y="3745300"/>
            <a:ext cx="179388" cy="8207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6" name="AutoShape 37"/>
          <p:cNvCxnSpPr>
            <a:cxnSpLocks noChangeShapeType="1"/>
            <a:stCxn id="39" idx="1"/>
            <a:endCxn id="28" idx="0"/>
          </p:cNvCxnSpPr>
          <p:nvPr/>
        </p:nvCxnSpPr>
        <p:spPr bwMode="auto">
          <a:xfrm rot="10800000" flipV="1">
            <a:off x="6354763" y="3745300"/>
            <a:ext cx="58737" cy="8207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7" name="AutoShape 38"/>
          <p:cNvCxnSpPr>
            <a:cxnSpLocks noChangeShapeType="1"/>
            <a:stCxn id="39" idx="3"/>
            <a:endCxn id="29" idx="0"/>
          </p:cNvCxnSpPr>
          <p:nvPr/>
        </p:nvCxnSpPr>
        <p:spPr bwMode="auto">
          <a:xfrm flipH="1">
            <a:off x="6811963" y="3745300"/>
            <a:ext cx="58737" cy="820738"/>
          </a:xfrm>
          <a:prstGeom prst="bentConnector4">
            <a:avLst>
              <a:gd name="adj1" fmla="val -389190"/>
              <a:gd name="adj2" fmla="val 56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221288" y="5867788"/>
            <a:ext cx="1828800" cy="3413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dirty="0">
                <a:solidFill>
                  <a:schemeClr val="bg1"/>
                </a:solidFill>
                <a:cs typeface="Arial" charset="0"/>
              </a:rPr>
              <a:t>201 MHz Cavity Module</a:t>
            </a:r>
            <a:endParaRPr lang="en-GB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" name="Rectangle 152"/>
          <p:cNvSpPr>
            <a:spLocks noChangeArrowheads="1"/>
          </p:cNvSpPr>
          <p:nvPr/>
        </p:nvSpPr>
        <p:spPr bwMode="auto">
          <a:xfrm>
            <a:off x="6413500" y="3631000"/>
            <a:ext cx="4572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153"/>
          <p:cNvSpPr>
            <a:spLocks noChangeArrowheads="1"/>
          </p:cNvSpPr>
          <p:nvPr/>
        </p:nvSpPr>
        <p:spPr bwMode="auto">
          <a:xfrm>
            <a:off x="5260975" y="3631000"/>
            <a:ext cx="4572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1" name="AutoShape 42"/>
          <p:cNvCxnSpPr>
            <a:cxnSpLocks noChangeShapeType="1"/>
            <a:stCxn id="18" idx="2"/>
            <a:endCxn id="31" idx="0"/>
          </p:cNvCxnSpPr>
          <p:nvPr/>
        </p:nvCxnSpPr>
        <p:spPr bwMode="auto">
          <a:xfrm rot="16200000" flipH="1">
            <a:off x="4988719" y="1428344"/>
            <a:ext cx="1279525" cy="2024063"/>
          </a:xfrm>
          <a:prstGeom prst="bentConnector3">
            <a:avLst>
              <a:gd name="adj1" fmla="val 28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714375" y="4327913"/>
            <a:ext cx="765175" cy="37623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cs typeface="Arial" charset="0"/>
              </a:rPr>
              <a:t>LBNL</a:t>
            </a: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7500938" y="4327913"/>
            <a:ext cx="69442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+mn-lt"/>
                <a:cs typeface="Arial" charset="0"/>
              </a:rPr>
              <a:t>CERN</a:t>
            </a:r>
          </a:p>
        </p:txBody>
      </p:sp>
      <p:sp>
        <p:nvSpPr>
          <p:cNvPr id="44" name="Rectangle 157"/>
          <p:cNvSpPr>
            <a:spLocks noChangeArrowheads="1"/>
          </p:cNvSpPr>
          <p:nvPr/>
        </p:nvSpPr>
        <p:spPr bwMode="auto">
          <a:xfrm>
            <a:off x="2117725" y="2465775"/>
            <a:ext cx="935038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300 kW Amplifier</a:t>
            </a:r>
            <a:endParaRPr lang="en-GB">
              <a:cs typeface="Arial" charset="0"/>
            </a:endParaRPr>
          </a:p>
        </p:txBody>
      </p:sp>
      <p:sp>
        <p:nvSpPr>
          <p:cNvPr id="45" name="Rectangle 158"/>
          <p:cNvSpPr>
            <a:spLocks noChangeArrowheads="1"/>
          </p:cNvSpPr>
          <p:nvPr/>
        </p:nvSpPr>
        <p:spPr bwMode="auto">
          <a:xfrm>
            <a:off x="3197225" y="2465775"/>
            <a:ext cx="935038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300 kW Amplifier</a:t>
            </a:r>
            <a:endParaRPr lang="en-GB">
              <a:cs typeface="Arial" charset="0"/>
            </a:endParaRPr>
          </a:p>
        </p:txBody>
      </p:sp>
      <p:sp>
        <p:nvSpPr>
          <p:cNvPr id="46" name="Rectangle 159"/>
          <p:cNvSpPr>
            <a:spLocks noChangeArrowheads="1"/>
          </p:cNvSpPr>
          <p:nvPr/>
        </p:nvSpPr>
        <p:spPr bwMode="auto">
          <a:xfrm>
            <a:off x="4997450" y="2465775"/>
            <a:ext cx="935038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300 kW Amplifier</a:t>
            </a:r>
            <a:endParaRPr lang="en-GB">
              <a:cs typeface="Arial" charset="0"/>
            </a:endParaRPr>
          </a:p>
        </p:txBody>
      </p:sp>
      <p:sp>
        <p:nvSpPr>
          <p:cNvPr id="47" name="Rectangle 160"/>
          <p:cNvSpPr>
            <a:spLocks noChangeArrowheads="1"/>
          </p:cNvSpPr>
          <p:nvPr/>
        </p:nvSpPr>
        <p:spPr bwMode="auto">
          <a:xfrm>
            <a:off x="6151563" y="2465775"/>
            <a:ext cx="935037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300 kW Amplifier</a:t>
            </a:r>
            <a:endParaRPr lang="en-GB">
              <a:cs typeface="Arial" charset="0"/>
            </a:endParaRPr>
          </a:p>
        </p:txBody>
      </p:sp>
      <p:sp>
        <p:nvSpPr>
          <p:cNvPr id="48" name="Rectangle 161"/>
          <p:cNvSpPr>
            <a:spLocks noChangeArrowheads="1"/>
          </p:cNvSpPr>
          <p:nvPr/>
        </p:nvSpPr>
        <p:spPr bwMode="auto">
          <a:xfrm>
            <a:off x="785813" y="3038863"/>
            <a:ext cx="935037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HT Supplies</a:t>
            </a:r>
            <a:endParaRPr lang="en-GB">
              <a:cs typeface="Arial" charset="0"/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7429500" y="3113475"/>
            <a:ext cx="935038" cy="431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HT Supplies</a:t>
            </a:r>
            <a:endParaRPr lang="en-GB">
              <a:cs typeface="Arial" charset="0"/>
            </a:endParaRP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571500" y="3756413"/>
            <a:ext cx="1247775" cy="376237"/>
          </a:xfrm>
          <a:prstGeom prst="rect">
            <a:avLst/>
          </a:prstGeom>
          <a:solidFill>
            <a:srgbClr val="FFC0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Daresbury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7158038" y="3329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2" name="Rectangle 166"/>
          <p:cNvSpPr>
            <a:spLocks noChangeArrowheads="1"/>
          </p:cNvSpPr>
          <p:nvPr/>
        </p:nvSpPr>
        <p:spPr bwMode="auto">
          <a:xfrm>
            <a:off x="552450" y="1684725"/>
            <a:ext cx="2552700" cy="1857375"/>
          </a:xfrm>
          <a:prstGeom prst="rect">
            <a:avLst/>
          </a:prstGeom>
          <a:noFill/>
          <a:ln w="9525">
            <a:solidFill>
              <a:srgbClr val="D60093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714375" y="1684725"/>
            <a:ext cx="1787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DL Test System</a:t>
            </a:r>
          </a:p>
          <a:p>
            <a:r>
              <a:rPr lang="en-GB" sz="1200"/>
              <a:t>At present</a:t>
            </a:r>
          </a:p>
        </p:txBody>
      </p:sp>
      <p:sp>
        <p:nvSpPr>
          <p:cNvPr id="54" name="Rectangle 169"/>
          <p:cNvSpPr>
            <a:spLocks noChangeArrowheads="1"/>
          </p:cNvSpPr>
          <p:nvPr/>
        </p:nvSpPr>
        <p:spPr bwMode="auto">
          <a:xfrm>
            <a:off x="779463" y="2538800"/>
            <a:ext cx="935037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Auxiliary Systems</a:t>
            </a:r>
            <a:endParaRPr lang="en-GB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5" name="Rectangle 184"/>
          <p:cNvSpPr>
            <a:spLocks noChangeArrowheads="1"/>
          </p:cNvSpPr>
          <p:nvPr/>
        </p:nvSpPr>
        <p:spPr bwMode="auto">
          <a:xfrm>
            <a:off x="7429500" y="2613413"/>
            <a:ext cx="935038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Auxiliary Systems</a:t>
            </a:r>
            <a:endParaRPr lang="en-GB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56" name="Straight Arrow Connector 55"/>
          <p:cNvCxnSpPr>
            <a:stCxn id="55" idx="1"/>
          </p:cNvCxnSpPr>
          <p:nvPr/>
        </p:nvCxnSpPr>
        <p:spPr>
          <a:xfrm rot="10800000">
            <a:off x="7143750" y="2827725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7143750" y="2970600"/>
            <a:ext cx="285750" cy="2143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7143750" y="3042038"/>
            <a:ext cx="285750" cy="142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4" idx="3"/>
          </p:cNvCxnSpPr>
          <p:nvPr/>
        </p:nvCxnSpPr>
        <p:spPr>
          <a:xfrm>
            <a:off x="1714500" y="2754700"/>
            <a:ext cx="357188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714500" y="2970600"/>
            <a:ext cx="285750" cy="142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785938" y="3327788"/>
            <a:ext cx="214312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714500" y="2899163"/>
            <a:ext cx="357188" cy="2143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99"/>
          <p:cNvSpPr>
            <a:spLocks noChangeArrowheads="1"/>
          </p:cNvSpPr>
          <p:nvPr/>
        </p:nvSpPr>
        <p:spPr bwMode="auto">
          <a:xfrm>
            <a:off x="7429500" y="1827600"/>
            <a:ext cx="935038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Not found</a:t>
            </a:r>
            <a:endParaRPr lang="en-GB">
              <a:cs typeface="Arial" charset="0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8052746" y="6368611"/>
            <a:ext cx="457200" cy="365125"/>
          </a:xfrm>
        </p:spPr>
        <p:txBody>
          <a:bodyPr/>
          <a:lstStyle/>
          <a:p>
            <a:fld id="{5FAC71A8-A020-4746-BEC4-D2BBF47E08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>
          <a:xfrm>
            <a:off x="969483" y="6368611"/>
            <a:ext cx="6958884" cy="365125"/>
          </a:xfrm>
        </p:spPr>
        <p:txBody>
          <a:bodyPr/>
          <a:lstStyle/>
          <a:p>
            <a:r>
              <a:rPr lang="en-US" dirty="0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Amplifier Status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Refurbishment of LBNL and CERN RF components: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medium power (250 kW) amplifier and power supply system tested 2008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Refurbishment and rebuild of first high power (2 MW) amplifier complete October 2009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supplies for first 2 MW amp operational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further 300 kW amplifiers awaiting repair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refurbished 2 MW CERN amplifiers partly tested, awaiting assembly and high power test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eed to build 3 more sets of power supplies</a:t>
            </a: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more 300kW amplifier to buy/acquire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71A8-A020-4746-BEC4-D2BBF47E08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Overview of MICE RF system,  Derun Li, LBNL, MAP Winter Meeting at SLAC (March 4-8,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2083</Words>
  <Application>Microsoft Office PowerPoint</Application>
  <PresentationFormat>On-screen Show (4:3)</PresentationFormat>
  <Paragraphs>493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Bitmap Image</vt:lpstr>
      <vt:lpstr>MICE RF System Overview</vt:lpstr>
      <vt:lpstr>MICE RF System Overview</vt:lpstr>
      <vt:lpstr>2 RFCC Modules in MICE Channel</vt:lpstr>
      <vt:lpstr>RFCC Module Overview</vt:lpstr>
      <vt:lpstr>RFCC Module Overview</vt:lpstr>
      <vt:lpstr>Status of RF Cavities</vt:lpstr>
      <vt:lpstr>Slide 7</vt:lpstr>
      <vt:lpstr>RF Power System Components</vt:lpstr>
      <vt:lpstr>RF Amplifier Status</vt:lpstr>
      <vt:lpstr>RF Power Distribution</vt:lpstr>
      <vt:lpstr>RF Power Distribution</vt:lpstr>
      <vt:lpstr>Slide 12</vt:lpstr>
      <vt:lpstr>MICE RF Power 1 MW/cavity</vt:lpstr>
      <vt:lpstr>20 kV Power Supply for 4616</vt:lpstr>
      <vt:lpstr>38 kV Power Supply for TH116</vt:lpstr>
      <vt:lpstr>RF Test Area at DL</vt:lpstr>
      <vt:lpstr>Water Cooling System at DL</vt:lpstr>
      <vt:lpstr>TH116 Circuit #1</vt:lpstr>
      <vt:lpstr>Cathode Modulator</vt:lpstr>
      <vt:lpstr>Circuit Tuning Motors</vt:lpstr>
      <vt:lpstr>TH116 Electrical Control Panel</vt:lpstr>
      <vt:lpstr>RF Control and Monitor System</vt:lpstr>
      <vt:lpstr>RF Power Supplies – MICE Hall Layout</vt:lpstr>
      <vt:lpstr>Current Status/Plan of RF Power Sys.</vt:lpstr>
      <vt:lpstr>Single Cavity Vacuum Vessel</vt:lpstr>
      <vt:lpstr>Single Cavity Vacuum Vessel Status</vt:lpstr>
      <vt:lpstr>Testing of the Single Cavity Vessel </vt:lpstr>
      <vt:lpstr>Testing of the Single Cavity Vessel </vt:lpstr>
      <vt:lpstr>Summary and Tasks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 RF System Overview</dc:title>
  <dc:creator>Derun</dc:creator>
  <cp:lastModifiedBy>Derun</cp:lastModifiedBy>
  <cp:revision>28</cp:revision>
  <dcterms:created xsi:type="dcterms:W3CDTF">2012-02-07T15:28:23Z</dcterms:created>
  <dcterms:modified xsi:type="dcterms:W3CDTF">2012-03-06T15:53:13Z</dcterms:modified>
</cp:coreProperties>
</file>