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8" r:id="rId3"/>
    <p:sldId id="279" r:id="rId4"/>
    <p:sldId id="280" r:id="rId5"/>
    <p:sldId id="281" r:id="rId6"/>
    <p:sldId id="283" r:id="rId7"/>
    <p:sldId id="257" r:id="rId8"/>
    <p:sldId id="258" r:id="rId9"/>
    <p:sldId id="256" r:id="rId10"/>
    <p:sldId id="284" r:id="rId11"/>
    <p:sldId id="268" r:id="rId12"/>
    <p:sldId id="267" r:id="rId13"/>
    <p:sldId id="265" r:id="rId14"/>
    <p:sldId id="263" r:id="rId15"/>
    <p:sldId id="259" r:id="rId16"/>
    <p:sldId id="260" r:id="rId17"/>
    <p:sldId id="261" r:id="rId18"/>
    <p:sldId id="285" r:id="rId19"/>
    <p:sldId id="286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8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30" autoAdjust="0"/>
    <p:restoredTop sz="94695" autoAdjust="0"/>
  </p:normalViewPr>
  <p:slideViewPr>
    <p:cSldViewPr>
      <p:cViewPr>
        <p:scale>
          <a:sx n="110" d="100"/>
          <a:sy n="110" d="100"/>
        </p:scale>
        <p:origin x="78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DB2A756-7FEE-46F0-B06D-01E5BDF940DA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11F77C-DD45-4AC2-A789-09A0287ED9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2A756-7FEE-46F0-B06D-01E5BDF940DA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1F77C-DD45-4AC2-A789-09A0287ED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2A756-7FEE-46F0-B06D-01E5BDF940DA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1F77C-DD45-4AC2-A789-09A0287ED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2A756-7FEE-46F0-B06D-01E5BDF940DA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1F77C-DD45-4AC2-A789-09A0287ED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DB2A756-7FEE-46F0-B06D-01E5BDF940DA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11F77C-DD45-4AC2-A789-09A0287ED9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2A756-7FEE-46F0-B06D-01E5BDF940DA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911F77C-DD45-4AC2-A789-09A0287ED9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2A756-7FEE-46F0-B06D-01E5BDF940DA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911F77C-DD45-4AC2-A789-09A0287ED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2A756-7FEE-46F0-B06D-01E5BDF940DA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1F77C-DD45-4AC2-A789-09A0287ED9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2A756-7FEE-46F0-B06D-01E5BDF940DA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1F77C-DD45-4AC2-A789-09A0287ED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DB2A756-7FEE-46F0-B06D-01E5BDF940DA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11F77C-DD45-4AC2-A789-09A0287ED9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DB2A756-7FEE-46F0-B06D-01E5BDF940DA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11F77C-DD45-4AC2-A789-09A0287ED9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DB2A756-7FEE-46F0-B06D-01E5BDF940DA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911F77C-DD45-4AC2-A789-09A0287ED9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2743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Backgrounds in the Muon Collider Experiments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Adam Para, Fermilab</a:t>
            </a:r>
          </a:p>
          <a:p>
            <a:r>
              <a:rPr lang="en-US" sz="2800" dirty="0" smtClean="0"/>
              <a:t>MAP Collaboration Meeting, </a:t>
            </a:r>
          </a:p>
          <a:p>
            <a:r>
              <a:rPr lang="en-US" sz="2800" dirty="0" smtClean="0"/>
              <a:t>SLAC, March 8, 2012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Test: reproduce results of Mokhov/Striganov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OK.</a:t>
            </a:r>
          </a:p>
          <a:p>
            <a:r>
              <a:rPr lang="en-US" dirty="0" smtClean="0"/>
              <a:t>180 </a:t>
            </a:r>
            <a:r>
              <a:rPr lang="en-US" dirty="0" err="1" smtClean="0"/>
              <a:t>TeV</a:t>
            </a:r>
            <a:r>
              <a:rPr lang="en-US" dirty="0" smtClean="0"/>
              <a:t> of </a:t>
            </a:r>
            <a:r>
              <a:rPr lang="en-US" dirty="0" err="1" smtClean="0"/>
              <a:t>muons</a:t>
            </a:r>
            <a:r>
              <a:rPr lang="en-US" dirty="0" smtClean="0"/>
              <a:t> (~ 30 </a:t>
            </a:r>
            <a:r>
              <a:rPr lang="en-US" dirty="0" err="1" smtClean="0"/>
              <a:t>GeV</a:t>
            </a:r>
            <a:r>
              <a:rPr lang="en-US" dirty="0" smtClean="0"/>
              <a:t> on average), mostly from ‘far’ decays</a:t>
            </a:r>
          </a:p>
          <a:p>
            <a:r>
              <a:rPr lang="en-US" dirty="0" smtClean="0"/>
              <a:t>170 </a:t>
            </a:r>
            <a:r>
              <a:rPr lang="en-US" dirty="0" err="1" smtClean="0"/>
              <a:t>TeV</a:t>
            </a:r>
            <a:r>
              <a:rPr lang="en-US" dirty="0" smtClean="0"/>
              <a:t> of neutrons (4 x 10</a:t>
            </a:r>
            <a:r>
              <a:rPr lang="en-US" baseline="30000" dirty="0" smtClean="0"/>
              <a:t>7</a:t>
            </a:r>
            <a:r>
              <a:rPr lang="en-US" dirty="0" smtClean="0"/>
              <a:t>)</a:t>
            </a:r>
          </a:p>
          <a:p>
            <a:r>
              <a:rPr lang="en-US" dirty="0" smtClean="0"/>
              <a:t>160 </a:t>
            </a:r>
            <a:r>
              <a:rPr lang="en-US" dirty="0" err="1" smtClean="0"/>
              <a:t>TeV</a:t>
            </a:r>
            <a:r>
              <a:rPr lang="en-US" dirty="0" smtClean="0"/>
              <a:t> of photons (1.7 x 10</a:t>
            </a:r>
            <a:r>
              <a:rPr lang="en-US" baseline="30000" dirty="0" smtClean="0"/>
              <a:t>7</a:t>
            </a:r>
            <a:r>
              <a:rPr lang="en-US" baseline="30000" dirty="0" smtClean="0"/>
              <a:t>)</a:t>
            </a:r>
          </a:p>
          <a:p>
            <a:r>
              <a:rPr lang="en-US" dirty="0" smtClean="0"/>
              <a:t>12 </a:t>
            </a:r>
            <a:r>
              <a:rPr lang="en-US" dirty="0" err="1" smtClean="0"/>
              <a:t>TeV</a:t>
            </a:r>
            <a:r>
              <a:rPr lang="en-US" dirty="0" smtClean="0"/>
              <a:t> of charged hadrons</a:t>
            </a:r>
          </a:p>
          <a:p>
            <a:r>
              <a:rPr lang="en-US" dirty="0" smtClean="0"/>
              <a:t>6 </a:t>
            </a:r>
            <a:r>
              <a:rPr lang="en-US" dirty="0" err="1" smtClean="0"/>
              <a:t>TeV</a:t>
            </a:r>
            <a:r>
              <a:rPr lang="en-US" dirty="0" smtClean="0"/>
              <a:t> of electrons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Bethe-</a:t>
            </a:r>
            <a:r>
              <a:rPr lang="en-US" dirty="0" err="1" smtClean="0"/>
              <a:t>Heitler</a:t>
            </a:r>
            <a:r>
              <a:rPr lang="en-US" dirty="0" smtClean="0"/>
              <a:t> </a:t>
            </a:r>
            <a:r>
              <a:rPr lang="en-US" dirty="0" err="1" smtClean="0"/>
              <a:t>Muons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BH </a:t>
            </a:r>
            <a:r>
              <a:rPr lang="en-US" dirty="0" err="1" smtClean="0"/>
              <a:t>muons</a:t>
            </a:r>
            <a:r>
              <a:rPr lang="en-US" dirty="0" smtClean="0"/>
              <a:t>: arrival time and energy spectrum</a:t>
            </a:r>
            <a:endParaRPr lang="en-US" dirty="0"/>
          </a:p>
        </p:txBody>
      </p:sp>
      <p:pic>
        <p:nvPicPr>
          <p:cNvPr id="4" name="Content Placeholder 3" descr="time_energy_bh_muons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2710" b="12710"/>
          <a:stretch>
            <a:fillRect/>
          </a:stretch>
        </p:blipFill>
        <p:spPr>
          <a:xfrm>
            <a:off x="838200" y="1752600"/>
            <a:ext cx="4648199" cy="4909657"/>
          </a:xfrm>
          <a:solidFill>
            <a:srgbClr val="FFFF99"/>
          </a:solidFill>
        </p:spPr>
      </p:pic>
      <p:sp>
        <p:nvSpPr>
          <p:cNvPr id="5" name="TextBox 4"/>
          <p:cNvSpPr txBox="1"/>
          <p:nvPr/>
        </p:nvSpPr>
        <p:spPr>
          <a:xfrm>
            <a:off x="5791200" y="2286000"/>
            <a:ext cx="259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muons</a:t>
            </a:r>
            <a:r>
              <a:rPr lang="en-US" dirty="0" smtClean="0"/>
              <a:t> arrive within 10-20 ns from the beam crossing.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Some arrive before the beam crossing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some ~10 </a:t>
            </a:r>
            <a:r>
              <a:rPr lang="en-US" dirty="0" err="1" smtClean="0"/>
              <a:t>muons</a:t>
            </a:r>
            <a:r>
              <a:rPr lang="en-US" dirty="0" smtClean="0"/>
              <a:t> decay in flight within the detector volume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BH </a:t>
            </a:r>
            <a:r>
              <a:rPr lang="en-US" dirty="0" err="1" smtClean="0"/>
              <a:t>muons</a:t>
            </a:r>
            <a:r>
              <a:rPr lang="en-US" dirty="0" smtClean="0"/>
              <a:t>: Production point and entry point into the detector </a:t>
            </a:r>
            <a:endParaRPr lang="en-US" dirty="0"/>
          </a:p>
        </p:txBody>
      </p:sp>
      <p:pic>
        <p:nvPicPr>
          <p:cNvPr id="4" name="Content Placeholder 3" descr="entry_point_bh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2826" b="12826"/>
          <a:stretch>
            <a:fillRect/>
          </a:stretch>
        </p:blipFill>
        <p:spPr>
          <a:xfrm>
            <a:off x="762000" y="2286000"/>
            <a:ext cx="3195737" cy="3362679"/>
          </a:xfrm>
          <a:solidFill>
            <a:srgbClr val="FFFF99"/>
          </a:solidFill>
        </p:spPr>
      </p:pic>
      <p:sp>
        <p:nvSpPr>
          <p:cNvPr id="5" name="TextBox 4"/>
          <p:cNvSpPr txBox="1"/>
          <p:nvPr/>
        </p:nvSpPr>
        <p:spPr>
          <a:xfrm>
            <a:off x="4495800" y="1981200"/>
            <a:ext cx="419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Muons</a:t>
            </a:r>
            <a:r>
              <a:rPr lang="en-US" dirty="0" smtClean="0"/>
              <a:t> are produced along the beam pipe. Some can travel along shorter path – hence they arrive early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Muons</a:t>
            </a:r>
            <a:r>
              <a:rPr lang="en-US" dirty="0" smtClean="0"/>
              <a:t> enter the detector </a:t>
            </a:r>
            <a:r>
              <a:rPr lang="en-US" dirty="0" smtClean="0"/>
              <a:t>within </a:t>
            </a:r>
            <a:r>
              <a:rPr lang="en-US" dirty="0" smtClean="0"/>
              <a:t>the plane of the machine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Muons</a:t>
            </a:r>
            <a:r>
              <a:rPr lang="en-US" dirty="0" smtClean="0"/>
              <a:t> are ‘sign separated’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BH </a:t>
            </a:r>
            <a:r>
              <a:rPr lang="en-US" dirty="0" err="1" smtClean="0"/>
              <a:t>muons</a:t>
            </a:r>
            <a:r>
              <a:rPr lang="en-US" dirty="0" smtClean="0"/>
              <a:t>: entrance to the detector volume; sign separated</a:t>
            </a:r>
            <a:endParaRPr lang="en-US" dirty="0"/>
          </a:p>
        </p:txBody>
      </p:sp>
      <p:pic>
        <p:nvPicPr>
          <p:cNvPr id="4" name="Content Placeholder 3" descr="entry_point_charge_bh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2710" b="12710"/>
          <a:stretch>
            <a:fillRect/>
          </a:stretch>
        </p:blipFill>
        <p:spPr>
          <a:xfrm>
            <a:off x="1600200" y="2438400"/>
            <a:ext cx="3195737" cy="3375495"/>
          </a:xfrm>
          <a:solidFill>
            <a:srgbClr val="FFFF99"/>
          </a:solidFill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Weights of Bethe-</a:t>
            </a:r>
            <a:r>
              <a:rPr lang="en-US" dirty="0" err="1" smtClean="0"/>
              <a:t>Heitler</a:t>
            </a:r>
            <a:r>
              <a:rPr lang="en-US" dirty="0" smtClean="0"/>
              <a:t> </a:t>
            </a:r>
            <a:r>
              <a:rPr lang="en-US" dirty="0" err="1" smtClean="0"/>
              <a:t>Muons</a:t>
            </a:r>
            <a:endParaRPr lang="en-US" dirty="0"/>
          </a:p>
        </p:txBody>
      </p:sp>
      <p:pic>
        <p:nvPicPr>
          <p:cNvPr id="4" name="Content Placeholder 3" descr="weights_bh_muons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2710" b="12710"/>
          <a:stretch>
            <a:fillRect/>
          </a:stretch>
        </p:blipFill>
        <p:spPr>
          <a:xfrm>
            <a:off x="381000" y="1904999"/>
            <a:ext cx="4264868" cy="4504763"/>
          </a:xfrm>
          <a:solidFill>
            <a:srgbClr val="FFFF99"/>
          </a:solidFill>
        </p:spPr>
      </p:pic>
      <p:sp>
        <p:nvSpPr>
          <p:cNvPr id="5" name="TextBox 4"/>
          <p:cNvSpPr txBox="1"/>
          <p:nvPr/>
        </p:nvSpPr>
        <p:spPr>
          <a:xfrm>
            <a:off x="5257800" y="2209800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weight of </a:t>
            </a:r>
            <a:r>
              <a:rPr lang="en-US" dirty="0" err="1" smtClean="0"/>
              <a:t>muons</a:t>
            </a:r>
            <a:r>
              <a:rPr lang="en-US" dirty="0" smtClean="0"/>
              <a:t> varies by a big factor.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 significant contribution of  </a:t>
            </a:r>
            <a:r>
              <a:rPr lang="en-US" dirty="0" err="1" smtClean="0"/>
              <a:t>muons</a:t>
            </a:r>
            <a:r>
              <a:rPr lang="en-US" dirty="0" smtClean="0"/>
              <a:t> with very large weights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Weights of Bethe-</a:t>
            </a:r>
            <a:r>
              <a:rPr lang="en-US" dirty="0" err="1" smtClean="0"/>
              <a:t>Heitler</a:t>
            </a:r>
            <a:r>
              <a:rPr lang="en-US" dirty="0" smtClean="0"/>
              <a:t> </a:t>
            </a:r>
            <a:r>
              <a:rPr lang="en-US" dirty="0" err="1" smtClean="0"/>
              <a:t>muons</a:t>
            </a:r>
            <a:r>
              <a:rPr lang="en-US" dirty="0" smtClean="0"/>
              <a:t> are not uniform along the orbit</a:t>
            </a:r>
            <a:endParaRPr lang="en-US" dirty="0"/>
          </a:p>
        </p:txBody>
      </p:sp>
      <p:pic>
        <p:nvPicPr>
          <p:cNvPr id="4" name="Content Placeholder 3" descr="weights_vs_z_bh_muons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2710" b="12710"/>
          <a:stretch>
            <a:fillRect/>
          </a:stretch>
        </p:blipFill>
        <p:spPr>
          <a:xfrm>
            <a:off x="1447800" y="2286000"/>
            <a:ext cx="3195737" cy="3375495"/>
          </a:xfrm>
          <a:solidFill>
            <a:srgbClr val="FFFF99"/>
          </a:solidFill>
        </p:spPr>
      </p:pic>
      <p:sp>
        <p:nvSpPr>
          <p:cNvPr id="5" name="TextBox 4"/>
          <p:cNvSpPr txBox="1"/>
          <p:nvPr/>
        </p:nvSpPr>
        <p:spPr>
          <a:xfrm>
            <a:off x="4876800" y="26670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</a:t>
            </a:r>
            <a:r>
              <a:rPr lang="en-US" dirty="0" err="1" smtClean="0"/>
              <a:t>weigths</a:t>
            </a:r>
            <a:r>
              <a:rPr lang="en-US" dirty="0" smtClean="0"/>
              <a:t> </a:t>
            </a:r>
            <a:r>
              <a:rPr lang="en-US" dirty="0" err="1" smtClean="0"/>
              <a:t>muons</a:t>
            </a:r>
            <a:r>
              <a:rPr lang="en-US" dirty="0" smtClean="0"/>
              <a:t>. There is a ‘hot spot’: a source of very high weights </a:t>
            </a:r>
            <a:r>
              <a:rPr lang="en-US" dirty="0" err="1" smtClean="0"/>
              <a:t>muons</a:t>
            </a:r>
            <a:r>
              <a:rPr lang="en-US" dirty="0" smtClean="0"/>
              <a:t> at 60 m from the IP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4343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</a:t>
            </a:r>
            <a:r>
              <a:rPr lang="en-US" dirty="0" err="1" smtClean="0"/>
              <a:t>weigths</a:t>
            </a:r>
            <a:r>
              <a:rPr lang="en-US" dirty="0" smtClean="0"/>
              <a:t> </a:t>
            </a:r>
            <a:r>
              <a:rPr lang="en-US" dirty="0" err="1" smtClean="0"/>
              <a:t>muons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BH </a:t>
            </a:r>
            <a:r>
              <a:rPr lang="en-US" dirty="0" err="1" smtClean="0"/>
              <a:t>muons</a:t>
            </a:r>
            <a:r>
              <a:rPr lang="en-US" dirty="0" smtClean="0"/>
              <a:t> weights at different decay points</a:t>
            </a:r>
            <a:endParaRPr lang="en-US" dirty="0"/>
          </a:p>
        </p:txBody>
      </p:sp>
      <p:pic>
        <p:nvPicPr>
          <p:cNvPr id="4" name="Content Placeholder 3" descr="weights_lt10_vs_zdec_bh_muons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2710" b="12710"/>
          <a:stretch>
            <a:fillRect/>
          </a:stretch>
        </p:blipFill>
        <p:spPr>
          <a:xfrm>
            <a:off x="609600" y="1524000"/>
            <a:ext cx="3195737" cy="3375495"/>
          </a:xfrm>
          <a:solidFill>
            <a:srgbClr val="FFFF99"/>
          </a:solidFill>
        </p:spPr>
      </p:pic>
      <p:pic>
        <p:nvPicPr>
          <p:cNvPr id="5" name="Content Placeholder 3" descr="weights_vs_zdec_bh_muons.eps"/>
          <p:cNvPicPr>
            <a:picLocks noChangeAspect="1"/>
          </p:cNvPicPr>
          <p:nvPr/>
        </p:nvPicPr>
        <p:blipFill>
          <a:blip r:embed="rId3" cstate="print"/>
          <a:srcRect t="12710" b="12710"/>
          <a:stretch>
            <a:fillRect/>
          </a:stretch>
        </p:blipFill>
        <p:spPr>
          <a:xfrm>
            <a:off x="4572000" y="1447800"/>
            <a:ext cx="3195737" cy="3375495"/>
          </a:xfrm>
          <a:prstGeom prst="rect">
            <a:avLst/>
          </a:prstGeom>
          <a:solidFill>
            <a:srgbClr val="FFFF99"/>
          </a:solidFill>
        </p:spPr>
      </p:pic>
      <p:sp>
        <p:nvSpPr>
          <p:cNvPr id="6" name="TextBox 5"/>
          <p:cNvSpPr txBox="1"/>
          <p:nvPr/>
        </p:nvSpPr>
        <p:spPr>
          <a:xfrm>
            <a:off x="2362200" y="510540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 – </a:t>
            </a:r>
            <a:r>
              <a:rPr lang="en-US" dirty="0" smtClean="0"/>
              <a:t>50 m        </a:t>
            </a:r>
            <a:r>
              <a:rPr lang="en-US" dirty="0" smtClean="0"/>
              <a:t>50 – </a:t>
            </a:r>
            <a:r>
              <a:rPr lang="en-US" dirty="0" smtClean="0"/>
              <a:t>100 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100 – </a:t>
            </a:r>
            <a:r>
              <a:rPr lang="en-US" dirty="0" smtClean="0"/>
              <a:t>150 m   </a:t>
            </a:r>
            <a:r>
              <a:rPr lang="en-US" dirty="0" smtClean="0"/>
              <a:t>150 </a:t>
            </a:r>
            <a:r>
              <a:rPr lang="en-US" dirty="0" smtClean="0"/>
              <a:t>– 189 m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BH (far) </a:t>
            </a:r>
            <a:r>
              <a:rPr lang="en-US" dirty="0" err="1" smtClean="0"/>
              <a:t>muons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work is necessary to develop statistically correct procedure for random sampling of the muon sample to overlay with the physics events.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Near, Exclusive sample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simulated </a:t>
            </a:r>
            <a:r>
              <a:rPr lang="en-US" dirty="0" smtClean="0"/>
              <a:t>sample of decays corresponds to ~  4% of one beam crossing, hence a overall weight factor of ~26 must be </a:t>
            </a:r>
            <a:r>
              <a:rPr lang="en-US" dirty="0" smtClean="0"/>
              <a:t>applied.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(Frequently Asked)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Can the experiment at the Muon Collider ‘work’ in the beam-induced background environment?</a:t>
            </a:r>
          </a:p>
          <a:p>
            <a:pPr lvl="1"/>
            <a:r>
              <a:rPr lang="en-US" sz="2400" dirty="0" smtClean="0"/>
              <a:t>Will it melt/blacken? Will it be radiation damaged? NO! The radiation environment  at the MC is comparable to/no worse than at the LHC.</a:t>
            </a: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Will  the data be ‘</a:t>
            </a:r>
            <a:r>
              <a:rPr lang="en-US" sz="2400" dirty="0" err="1" smtClean="0">
                <a:solidFill>
                  <a:srgbClr val="00B050"/>
                </a:solidFill>
              </a:rPr>
              <a:t>analyse</a:t>
            </a:r>
            <a:r>
              <a:rPr lang="en-US" sz="2400" dirty="0" smtClean="0">
                <a:solidFill>
                  <a:srgbClr val="00B050"/>
                </a:solidFill>
              </a:rPr>
              <a:t>-able’? Or will the </a:t>
            </a:r>
            <a:r>
              <a:rPr lang="en-US" sz="2400" dirty="0" err="1" smtClean="0">
                <a:solidFill>
                  <a:srgbClr val="00B050"/>
                </a:solidFill>
              </a:rPr>
              <a:t>combinatorics</a:t>
            </a:r>
            <a:r>
              <a:rPr lang="en-US" sz="2400" dirty="0" smtClean="0">
                <a:solidFill>
                  <a:srgbClr val="00B050"/>
                </a:solidFill>
              </a:rPr>
              <a:t> kill the tracking? Or jets be lost in the sea of fluctuating noise? Probably not. May require smart detector design: granularity, excellent timing, redundancy..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Muon Collider experiments will be the precision experiments: Will the background suppression and/or rejection techniques compromise the precision of the measurements?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Weights of </a:t>
            </a:r>
            <a:r>
              <a:rPr lang="en-US" dirty="0" err="1" smtClean="0"/>
              <a:t>Secondaries</a:t>
            </a:r>
            <a:endParaRPr lang="en-US" dirty="0"/>
          </a:p>
        </p:txBody>
      </p:sp>
      <p:pic>
        <p:nvPicPr>
          <p:cNvPr id="4" name="Content Placeholder 3" descr="exclusive_weights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2710" b="12710"/>
          <a:stretch>
            <a:fillRect/>
          </a:stretch>
        </p:blipFill>
        <p:spPr>
          <a:xfrm>
            <a:off x="457200" y="1676400"/>
            <a:ext cx="3733800" cy="3943824"/>
          </a:xfrm>
          <a:solidFill>
            <a:srgbClr val="FFFF99"/>
          </a:solidFill>
        </p:spPr>
      </p:pic>
      <p:sp>
        <p:nvSpPr>
          <p:cNvPr id="5" name="TextBox 4"/>
          <p:cNvSpPr txBox="1"/>
          <p:nvPr/>
        </p:nvSpPr>
        <p:spPr>
          <a:xfrm>
            <a:off x="4953000" y="1905000"/>
            <a:ext cx="335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Weights have relatively narrow </a:t>
            </a:r>
            <a:r>
              <a:rPr lang="en-US" dirty="0" smtClean="0"/>
              <a:t>distribution </a:t>
            </a:r>
            <a:r>
              <a:rPr lang="en-US" dirty="0" smtClean="0"/>
              <a:t>(giving a hope for pretty much weight 1 files once more decays are simulated)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but </a:t>
            </a:r>
            <a:r>
              <a:rPr lang="en-US" dirty="0" err="1" smtClean="0"/>
              <a:t>muons</a:t>
            </a:r>
            <a:r>
              <a:rPr lang="en-US" dirty="0" smtClean="0"/>
              <a:t> have weight ~1: different </a:t>
            </a:r>
            <a:r>
              <a:rPr lang="en-US" dirty="0" err="1" smtClean="0"/>
              <a:t>simualtion</a:t>
            </a:r>
            <a:r>
              <a:rPr lang="en-US" dirty="0" smtClean="0"/>
              <a:t> procedure for </a:t>
            </a:r>
            <a:r>
              <a:rPr lang="en-US" dirty="0" err="1" smtClean="0"/>
              <a:t>muons</a:t>
            </a:r>
            <a:r>
              <a:rPr lang="en-US" dirty="0" smtClean="0"/>
              <a:t>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need to investigate the origin of very large weights tails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Multiplicity of particles from a single muon decay</a:t>
            </a:r>
            <a:endParaRPr lang="en-US" dirty="0"/>
          </a:p>
        </p:txBody>
      </p:sp>
      <p:pic>
        <p:nvPicPr>
          <p:cNvPr id="4" name="Content Placeholder 3" descr="multiplicity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2710" b="12710"/>
          <a:stretch>
            <a:fillRect/>
          </a:stretch>
        </p:blipFill>
        <p:spPr>
          <a:xfrm>
            <a:off x="609600" y="1802444"/>
            <a:ext cx="3920624" cy="4141156"/>
          </a:xfrm>
          <a:solidFill>
            <a:srgbClr val="FFFF99"/>
          </a:solidFill>
        </p:spPr>
      </p:pic>
      <p:sp>
        <p:nvSpPr>
          <p:cNvPr id="5" name="TextBox 4"/>
          <p:cNvSpPr txBox="1"/>
          <p:nvPr/>
        </p:nvSpPr>
        <p:spPr>
          <a:xfrm>
            <a:off x="5181600" y="2057400"/>
            <a:ext cx="2819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Contribution of different muon decays varies very much: from few background particles to more than 10,000 background particles from a decay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Dispersion of weights and arrival times from a single muon decay</a:t>
            </a:r>
            <a:endParaRPr lang="en-US" dirty="0"/>
          </a:p>
        </p:txBody>
      </p:sp>
      <p:pic>
        <p:nvPicPr>
          <p:cNvPr id="4" name="Content Placeholder 3" descr="multiplicity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2710" b="12710"/>
          <a:stretch>
            <a:fillRect/>
          </a:stretch>
        </p:blipFill>
        <p:spPr>
          <a:xfrm>
            <a:off x="990600" y="2209800"/>
            <a:ext cx="3195736" cy="3375495"/>
          </a:xfrm>
          <a:solidFill>
            <a:srgbClr val="FFFF99"/>
          </a:solidFill>
        </p:spPr>
      </p:pic>
      <p:sp>
        <p:nvSpPr>
          <p:cNvPr id="5" name="TextBox 4"/>
          <p:cNvSpPr txBox="1"/>
          <p:nvPr/>
        </p:nvSpPr>
        <p:spPr>
          <a:xfrm>
            <a:off x="4800600" y="2209800"/>
            <a:ext cx="358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background </a:t>
            </a:r>
            <a:r>
              <a:rPr lang="en-US" dirty="0" smtClean="0"/>
              <a:t>particles form a single muon decay have large dispersion of weights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and they have large dispersion of arrival times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it is </a:t>
            </a:r>
            <a:r>
              <a:rPr lang="en-US" dirty="0" smtClean="0"/>
              <a:t>rather</a:t>
            </a:r>
            <a:r>
              <a:rPr lang="en-US" dirty="0" smtClean="0"/>
              <a:t> </a:t>
            </a:r>
            <a:r>
              <a:rPr lang="en-US" dirty="0" smtClean="0"/>
              <a:t>difficult to develop a statistically sound procedure for using weighted events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Origin of Low Energy Photons and Neutrons</a:t>
            </a:r>
            <a:endParaRPr lang="en-US" dirty="0"/>
          </a:p>
        </p:txBody>
      </p:sp>
      <p:pic>
        <p:nvPicPr>
          <p:cNvPr id="5" name="Content Placeholder 4" descr="excl_neutron_gamma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2710" b="12710"/>
          <a:stretch>
            <a:fillRect/>
          </a:stretch>
        </p:blipFill>
        <p:spPr>
          <a:xfrm>
            <a:off x="228600" y="1752600"/>
            <a:ext cx="3843818" cy="4060030"/>
          </a:xfrm>
          <a:solidFill>
            <a:srgbClr val="FFFF99"/>
          </a:solidFill>
        </p:spPr>
      </p:pic>
      <p:sp>
        <p:nvSpPr>
          <p:cNvPr id="7" name="TextBox 6"/>
          <p:cNvSpPr txBox="1"/>
          <p:nvPr/>
        </p:nvSpPr>
        <p:spPr>
          <a:xfrm>
            <a:off x="4953000" y="1828800"/>
            <a:ext cx="3657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Vast majority of background particles are photons and neutrons. </a:t>
            </a:r>
          </a:p>
          <a:p>
            <a:r>
              <a:rPr lang="en-US" dirty="0" smtClean="0"/>
              <a:t>They are produced in the </a:t>
            </a:r>
            <a:r>
              <a:rPr lang="en-US" dirty="0" smtClean="0"/>
              <a:t>tungsten cones </a:t>
            </a:r>
            <a:r>
              <a:rPr lang="en-US" dirty="0" smtClean="0"/>
              <a:t>intercepting the decay electrons: </a:t>
            </a:r>
            <a:r>
              <a:rPr lang="en-US" dirty="0" smtClean="0"/>
              <a:t>a point </a:t>
            </a:r>
            <a:r>
              <a:rPr lang="en-US" dirty="0" smtClean="0"/>
              <a:t>or rather </a:t>
            </a:r>
            <a:r>
              <a:rPr lang="en-US" dirty="0" smtClean="0"/>
              <a:t>a ring </a:t>
            </a:r>
            <a:r>
              <a:rPr lang="en-US" dirty="0" smtClean="0"/>
              <a:t>source. </a:t>
            </a:r>
          </a:p>
          <a:p>
            <a:r>
              <a:rPr lang="en-US" dirty="0" smtClean="0"/>
              <a:t>May lead to spatial correlations between the induced signals.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810000" y="38100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62400" y="3352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beam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Timing of Low Energy Photons and Neutrons</a:t>
            </a:r>
            <a:endParaRPr lang="en-US" dirty="0"/>
          </a:p>
        </p:txBody>
      </p:sp>
      <p:pic>
        <p:nvPicPr>
          <p:cNvPr id="4" name="Content Placeholder 3" descr="excl_neutron_gamma_lowe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2710" b="12710"/>
          <a:stretch>
            <a:fillRect/>
          </a:stretch>
        </p:blipFill>
        <p:spPr>
          <a:xfrm>
            <a:off x="755982" y="1752600"/>
            <a:ext cx="4039955" cy="4267200"/>
          </a:xfrm>
          <a:solidFill>
            <a:srgbClr val="FFFF99"/>
          </a:solidFill>
        </p:spPr>
      </p:pic>
      <p:sp>
        <p:nvSpPr>
          <p:cNvPr id="5" name="TextBox 4"/>
          <p:cNvSpPr txBox="1"/>
          <p:nvPr/>
        </p:nvSpPr>
        <p:spPr>
          <a:xfrm>
            <a:off x="5334000" y="2362200"/>
            <a:ext cx="2971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Most of photons and neutrons are very soft, below 1 </a:t>
            </a:r>
            <a:r>
              <a:rPr lang="en-US" dirty="0" err="1" smtClean="0"/>
              <a:t>MeV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Photons are relatively ‘in time’  (within 20 </a:t>
            </a:r>
            <a:r>
              <a:rPr lang="en-US" dirty="0" err="1" smtClean="0"/>
              <a:t>nsec</a:t>
            </a:r>
            <a:r>
              <a:rPr lang="en-US" dirty="0" smtClean="0"/>
              <a:t>), whereas neutrons tend to come much later (after 100 </a:t>
            </a:r>
            <a:r>
              <a:rPr lang="en-US" dirty="0" err="1" smtClean="0"/>
              <a:t>nsec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Neutrons and Photons Spectra</a:t>
            </a:r>
            <a:endParaRPr lang="en-US" dirty="0"/>
          </a:p>
        </p:txBody>
      </p:sp>
      <p:pic>
        <p:nvPicPr>
          <p:cNvPr id="4" name="Content Placeholder 3" descr="excl_gamma_neuron_spectrum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2710" b="12710"/>
          <a:stretch>
            <a:fillRect/>
          </a:stretch>
        </p:blipFill>
        <p:spPr>
          <a:xfrm>
            <a:off x="685800" y="1954844"/>
            <a:ext cx="3581400" cy="3782851"/>
          </a:xfrm>
          <a:solidFill>
            <a:srgbClr val="FFFF99"/>
          </a:solidFill>
        </p:spPr>
      </p:pic>
      <p:sp>
        <p:nvSpPr>
          <p:cNvPr id="5" name="TextBox 4"/>
          <p:cNvSpPr txBox="1"/>
          <p:nvPr/>
        </p:nvSpPr>
        <p:spPr>
          <a:xfrm>
            <a:off x="4800600" y="1981200"/>
            <a:ext cx="3657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Simulated photon spectrum is cut off at 200 </a:t>
            </a:r>
            <a:r>
              <a:rPr lang="en-US" dirty="0" err="1" smtClean="0"/>
              <a:t>KeV</a:t>
            </a:r>
            <a:r>
              <a:rPr lang="en-US" dirty="0" smtClean="0"/>
              <a:t>, neutrons are cut at 100 </a:t>
            </a:r>
            <a:r>
              <a:rPr lang="en-US" dirty="0" err="1" smtClean="0"/>
              <a:t>KeV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total number of background particles is underestimated by some factor (depending on the cutoff  </a:t>
            </a:r>
            <a:r>
              <a:rPr lang="en-US" dirty="0" smtClean="0"/>
              <a:t>appropriate)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neutrons it has no implication for the detector </a:t>
            </a:r>
            <a:r>
              <a:rPr lang="en-US" dirty="0" smtClean="0"/>
              <a:t>(they are late</a:t>
            </a:r>
            <a:r>
              <a:rPr lang="en-US" dirty="0" smtClean="0"/>
              <a:t>!), lack of photons leads to underestimate of rates in the tracker. It is probably of no significance for </a:t>
            </a:r>
            <a:r>
              <a:rPr lang="en-US" dirty="0" smtClean="0"/>
              <a:t>calorimetry (missing contribution is very soft).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Fluctuations in Background Energy</a:t>
            </a:r>
            <a:endParaRPr lang="en-US" dirty="0"/>
          </a:p>
        </p:txBody>
      </p:sp>
      <p:pic>
        <p:nvPicPr>
          <p:cNvPr id="4" name="Content Placeholder 3" descr="etot_per_mudecay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2710" b="12710"/>
          <a:stretch>
            <a:fillRect/>
          </a:stretch>
        </p:blipFill>
        <p:spPr>
          <a:xfrm>
            <a:off x="381000" y="1524000"/>
            <a:ext cx="4400666" cy="4648200"/>
          </a:xfrm>
          <a:solidFill>
            <a:srgbClr val="FFFF99"/>
          </a:solidFill>
        </p:spPr>
      </p:pic>
      <p:sp>
        <p:nvSpPr>
          <p:cNvPr id="5" name="TextBox 4"/>
          <p:cNvSpPr txBox="1"/>
          <p:nvPr/>
        </p:nvSpPr>
        <p:spPr>
          <a:xfrm>
            <a:off x="5334000" y="1828800"/>
            <a:ext cx="342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Energy contributed by a single muon decays fluctuates a lot </a:t>
            </a:r>
          </a:p>
          <a:p>
            <a:endParaRPr lang="en-US" dirty="0" smtClean="0"/>
          </a:p>
          <a:p>
            <a:r>
              <a:rPr lang="en-US" dirty="0" smtClean="0"/>
              <a:t>~75% of the background energy is produced by ~ 1% of the decays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Ffluctuations</a:t>
            </a:r>
            <a:r>
              <a:rPr lang="en-US" dirty="0" smtClean="0"/>
              <a:t> in Number of Background Particles?</a:t>
            </a:r>
            <a:endParaRPr lang="en-US" dirty="0"/>
          </a:p>
        </p:txBody>
      </p:sp>
      <p:pic>
        <p:nvPicPr>
          <p:cNvPr id="4" name="Content Placeholder 3" descr="np_per_mudecay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2710" b="12710"/>
          <a:stretch>
            <a:fillRect/>
          </a:stretch>
        </p:blipFill>
        <p:spPr>
          <a:xfrm>
            <a:off x="381000" y="2209800"/>
            <a:ext cx="3733800" cy="3943824"/>
          </a:xfrm>
          <a:solidFill>
            <a:srgbClr val="FFFF99"/>
          </a:solidFill>
        </p:spPr>
      </p:pic>
      <p:sp>
        <p:nvSpPr>
          <p:cNvPr id="5" name="TextBox 4"/>
          <p:cNvSpPr txBox="1"/>
          <p:nvPr/>
        </p:nvSpPr>
        <p:spPr>
          <a:xfrm>
            <a:off x="4724400" y="1905000"/>
            <a:ext cx="365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background particles produced in a single muon decay varies significantly</a:t>
            </a:r>
          </a:p>
          <a:p>
            <a:endParaRPr lang="en-US" dirty="0" smtClean="0"/>
          </a:p>
          <a:p>
            <a:r>
              <a:rPr lang="en-US" dirty="0" smtClean="0"/>
              <a:t>About half of all the background particles is produced in 7% of the decays.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in Progress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will take some more time and work to develop statistically sound procedure for overlaying the background on the physics events and address the issue of a contributions of background fluctuations to the resolution of the measurement.</a:t>
            </a:r>
          </a:p>
          <a:p>
            <a:r>
              <a:rPr lang="en-US" dirty="0" smtClean="0"/>
              <a:t>Calorimetry </a:t>
            </a:r>
            <a:r>
              <a:rPr lang="en-US" dirty="0" smtClean="0"/>
              <a:t>is likely </a:t>
            </a:r>
            <a:r>
              <a:rPr lang="en-US" dirty="0" smtClean="0"/>
              <a:t>to be more difficult case than tracking.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Possible Strategies for the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Simulate physics process with proper addition of the simulated backgrounds and evaluate the degradation (or lack of it) of the physics capabilities as a function of the background levels. Very difficult strategy:  exceedingly computing and manpower intensive and requires a representative set of physics benchmarks relevant to the MC era.</a:t>
            </a:r>
          </a:p>
          <a:p>
            <a:r>
              <a:rPr lang="en-US" sz="2400" dirty="0" smtClean="0"/>
              <a:t>Simplified approach? Any new physics will be </a:t>
            </a:r>
            <a:r>
              <a:rPr lang="en-US" sz="2400" dirty="0" err="1" smtClean="0"/>
              <a:t>accesible</a:t>
            </a:r>
            <a:r>
              <a:rPr lang="en-US" sz="2400" dirty="0" smtClean="0"/>
              <a:t> via combination of  ‘</a:t>
            </a:r>
            <a:r>
              <a:rPr lang="en-US" sz="2400" dirty="0" err="1" smtClean="0"/>
              <a:t>partons</a:t>
            </a:r>
            <a:r>
              <a:rPr lang="en-US" sz="2400" dirty="0" smtClean="0"/>
              <a:t>’: leptons, jets, </a:t>
            </a:r>
            <a:r>
              <a:rPr lang="en-US" sz="2400" dirty="0" smtClean="0"/>
              <a:t>missing (transverse) energy and W/Z’s </a:t>
            </a:r>
            <a:r>
              <a:rPr lang="en-US" sz="2400" dirty="0" smtClean="0"/>
              <a:t>of typical energies of ~100-500 </a:t>
            </a:r>
            <a:r>
              <a:rPr lang="en-US" sz="2400" dirty="0" err="1" smtClean="0"/>
              <a:t>GeV</a:t>
            </a:r>
            <a:r>
              <a:rPr lang="en-US" sz="2400" dirty="0" smtClean="0"/>
              <a:t>.  Study the detection efficiency and measurement accuracy of the </a:t>
            </a:r>
            <a:r>
              <a:rPr lang="en-US" sz="2400" dirty="0" err="1" smtClean="0"/>
              <a:t>parton</a:t>
            </a:r>
            <a:r>
              <a:rPr lang="en-US" sz="2400" dirty="0" smtClean="0"/>
              <a:t> direction/energy measurement as a function of the background levels.  Study single and multi-</a:t>
            </a:r>
            <a:r>
              <a:rPr lang="en-US" sz="2400" dirty="0" err="1" smtClean="0"/>
              <a:t>partons</a:t>
            </a:r>
            <a:r>
              <a:rPr lang="en-US" sz="2400" dirty="0" smtClean="0"/>
              <a:t>  combinations.  Declare 5%(?) contribution to the energy resolution as an acceptable limit.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Another Frequently Asked Questions: Fluctuations?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The overall amount of energy deposited in the detector volume exceeds that deposited by the physics events of interest by more than  2 orders of magnitude</a:t>
            </a:r>
            <a:r>
              <a:rPr lang="en-US" sz="2400" dirty="0" smtClean="0"/>
              <a:t>. It exceeds the energy of ‘objects of interest’ by more than a factor of 1000. </a:t>
            </a:r>
            <a:r>
              <a:rPr lang="en-US" sz="2400" dirty="0" smtClean="0"/>
              <a:t>What are the residual fluctuations (after all of the background reduction) and how do we know that they do not kill the precision of the measurement?  Two kinds of fluctuations:</a:t>
            </a:r>
          </a:p>
          <a:p>
            <a:pPr lvl="1"/>
            <a:r>
              <a:rPr lang="en-US" sz="1800" dirty="0" smtClean="0"/>
              <a:t>From bunch crossing to bunch crossing</a:t>
            </a:r>
          </a:p>
          <a:p>
            <a:pPr lvl="1"/>
            <a:r>
              <a:rPr lang="en-US" sz="1800" dirty="0" smtClean="0"/>
              <a:t>Over the detector volume (~million(?) channels)</a:t>
            </a:r>
          </a:p>
          <a:p>
            <a:r>
              <a:rPr lang="en-US" sz="2400" dirty="0" smtClean="0"/>
              <a:t>Frequently </a:t>
            </a:r>
            <a:r>
              <a:rPr lang="en-US" sz="2400" dirty="0" smtClean="0"/>
              <a:t>given</a:t>
            </a:r>
            <a:r>
              <a:rPr lang="en-US" sz="2400" dirty="0" smtClean="0"/>
              <a:t> </a:t>
            </a:r>
            <a:r>
              <a:rPr lang="en-US" sz="2400" dirty="0" smtClean="0"/>
              <a:t>answers: </a:t>
            </a:r>
            <a:r>
              <a:rPr lang="en-US" sz="2400" dirty="0" smtClean="0"/>
              <a:t>‘</a:t>
            </a:r>
            <a:r>
              <a:rPr lang="en-US" sz="2400" dirty="0" smtClean="0"/>
              <a:t>with</a:t>
            </a:r>
            <a:r>
              <a:rPr lang="en-US" sz="2400" dirty="0" smtClean="0"/>
              <a:t> 10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 </a:t>
            </a:r>
            <a:r>
              <a:rPr lang="en-US" sz="2400" dirty="0" smtClean="0"/>
              <a:t>background particles  produced by </a:t>
            </a:r>
            <a:r>
              <a:rPr lang="en-US" sz="2400" dirty="0" smtClean="0"/>
              <a:t>10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 </a:t>
            </a:r>
            <a:r>
              <a:rPr lang="en-US" sz="2400" dirty="0" err="1" smtClean="0"/>
              <a:t>muons</a:t>
            </a:r>
            <a:r>
              <a:rPr lang="en-US" sz="2400" dirty="0" smtClean="0"/>
              <a:t> decays  the </a:t>
            </a:r>
            <a:r>
              <a:rPr lang="en-US" sz="2400" dirty="0" smtClean="0"/>
              <a:t>statistical fluctuations </a:t>
            </a:r>
            <a:r>
              <a:rPr lang="en-US" sz="2400" dirty="0" smtClean="0"/>
              <a:t>are very small’ is not very convincing, even if true.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Simulating the Fluctuations?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Ideally one would like to simulate the background created in a large number (1000?) beam crossings and study the resulting fluctuations. This is not feasible.</a:t>
            </a:r>
          </a:p>
          <a:p>
            <a:r>
              <a:rPr lang="en-US" sz="2400" dirty="0" smtClean="0"/>
              <a:t>Alternative: background consists of contributions from independent  muon decays. Create a large sample (10-50 beam crossing equivalent) of muon decays, simulate their signals in the detector  and overlay a randomly selected subsample of </a:t>
            </a:r>
            <a:r>
              <a:rPr lang="en-US" sz="2400" dirty="0" err="1" smtClean="0"/>
              <a:t>backgrorund</a:t>
            </a:r>
            <a:r>
              <a:rPr lang="en-US" sz="2400" dirty="0" smtClean="0"/>
              <a:t> ‘events’ onto the physics event. </a:t>
            </a:r>
            <a:r>
              <a:rPr lang="en-US" sz="2400" dirty="0" smtClean="0"/>
              <a:t>Ideally, </a:t>
            </a:r>
            <a:r>
              <a:rPr lang="en-US" sz="2400" dirty="0" smtClean="0"/>
              <a:t>GEANT-like events (i.e. a complete list of background particles) would be the most straightforward to use</a:t>
            </a:r>
            <a:r>
              <a:rPr lang="en-US" sz="2400" dirty="0" smtClean="0"/>
              <a:t>. Weighted events require more thought/work.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 </a:t>
            </a:r>
            <a:r>
              <a:rPr lang="en-US" dirty="0" smtClean="0"/>
              <a:t>Files, Vintage 2011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Nikolai Mokhov and Sergei </a:t>
            </a:r>
            <a:r>
              <a:rPr lang="en-US" sz="2400" dirty="0" smtClean="0"/>
              <a:t>Striganov: </a:t>
            </a:r>
            <a:r>
              <a:rPr lang="en-US" sz="2400" dirty="0" smtClean="0"/>
              <a:t>careful optimization of the shielding using MARS</a:t>
            </a:r>
          </a:p>
          <a:p>
            <a:r>
              <a:rPr lang="en-US" sz="2400" dirty="0" smtClean="0"/>
              <a:t>Major development of simulation techniques to attain the accuracy of the background </a:t>
            </a:r>
            <a:r>
              <a:rPr lang="en-US" sz="2400" dirty="0" smtClean="0"/>
              <a:t>predictions</a:t>
            </a:r>
            <a:endParaRPr lang="en-US" sz="2400" dirty="0" smtClean="0"/>
          </a:p>
          <a:p>
            <a:r>
              <a:rPr lang="en-US" sz="2400" dirty="0" smtClean="0"/>
              <a:t>Detailed analysis of background levels, composition, etc.. Many talks over the past year</a:t>
            </a:r>
            <a:r>
              <a:rPr lang="en-US" sz="2400" dirty="0" smtClean="0"/>
              <a:t>..</a:t>
            </a:r>
          </a:p>
          <a:p>
            <a:r>
              <a:rPr lang="en-US" sz="2400" dirty="0" smtClean="0"/>
              <a:t>We need to understand how to use these files to simulate background and its fluctuations in a detector volume.</a:t>
            </a:r>
          </a:p>
          <a:p>
            <a:r>
              <a:rPr lang="en-US" sz="2400" dirty="0" smtClean="0"/>
              <a:t>This talk is a ‘progress report’ along these lines.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Topology of the Background Data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At Z=ZDEC (coordinate along the beam line) a beam muon decays. Decay electron showers in the material surrounding the beam pipe. </a:t>
            </a:r>
          </a:p>
          <a:p>
            <a:pPr lvl="1"/>
            <a:r>
              <a:rPr lang="en-US" dirty="0" smtClean="0"/>
              <a:t>At XORIG,YRIG,ZORIG - shower particle of type IORIG, with energy EORIG, produces a particle of type JJ</a:t>
            </a:r>
          </a:p>
          <a:p>
            <a:pPr lvl="1"/>
            <a:r>
              <a:rPr lang="en-US" dirty="0" smtClean="0"/>
              <a:t>This particle (JJ) arrives at the interface surface  at the point X,Y,Z at TOFF = time with respect to bunch crossing</a:t>
            </a:r>
          </a:p>
          <a:p>
            <a:pPr lvl="1"/>
            <a:r>
              <a:rPr lang="en-US" dirty="0" smtClean="0"/>
              <a:t>With momentum PX,PY,PZ  (</a:t>
            </a:r>
            <a:r>
              <a:rPr lang="en-US" dirty="0" err="1" smtClean="0"/>
              <a:t>GeV</a:t>
            </a:r>
            <a:r>
              <a:rPr lang="en-US" dirty="0" smtClean="0"/>
              <a:t>/c)</a:t>
            </a:r>
          </a:p>
          <a:p>
            <a:pPr lvl="1"/>
            <a:r>
              <a:rPr lang="en-US" dirty="0" smtClean="0"/>
              <a:t>This particle has a weight W (it ‘represents’ W</a:t>
            </a:r>
          </a:p>
          <a:p>
            <a:pPr lvl="1"/>
            <a:r>
              <a:rPr lang="en-US" dirty="0" smtClean="0"/>
              <a:t> particles entering the detector volume),</a:t>
            </a:r>
          </a:p>
          <a:p>
            <a:pPr lvl="1"/>
            <a:r>
              <a:rPr lang="en-US" dirty="0" smtClean="0"/>
              <a:t>KORIG - type of process in which particle JJ was created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Note: for most of the decays N=0</a:t>
            </a:r>
          </a:p>
          <a:p>
            <a:endParaRPr lang="en-US" dirty="0" smtClean="0"/>
          </a:p>
          <a:p>
            <a:r>
              <a:rPr lang="en-US" dirty="0" smtClean="0"/>
              <a:t>‘Readme’ file with detailed information </a:t>
            </a:r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>
            <a:off x="533400" y="2971800"/>
            <a:ext cx="381000" cy="2514600"/>
          </a:xfrm>
          <a:prstGeom prst="leftBrace">
            <a:avLst>
              <a:gd name="adj1" fmla="val 8333"/>
              <a:gd name="adj2" fmla="val 489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3581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Probability that a Decaying Muon will Produce at least one Background Particle  </a:t>
            </a:r>
            <a:endParaRPr lang="en-US" sz="3200" dirty="0"/>
          </a:p>
        </p:txBody>
      </p:sp>
      <p:pic>
        <p:nvPicPr>
          <p:cNvPr id="4" name="Content Placeholder 3" descr="beam_muon_decay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2710" b="12710"/>
          <a:stretch>
            <a:fillRect/>
          </a:stretch>
        </p:blipFill>
        <p:spPr>
          <a:xfrm>
            <a:off x="457200" y="1600200"/>
            <a:ext cx="4267200" cy="4507223"/>
          </a:xfrm>
          <a:solidFill>
            <a:srgbClr val="FFFFCC"/>
          </a:solidFill>
        </p:spPr>
      </p:pic>
      <p:sp>
        <p:nvSpPr>
          <p:cNvPr id="5" name="TextBox 4"/>
          <p:cNvSpPr txBox="1"/>
          <p:nvPr/>
        </p:nvSpPr>
        <p:spPr>
          <a:xfrm>
            <a:off x="5257800" y="1981200"/>
            <a:ext cx="3276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Most of the background is produced by </a:t>
            </a:r>
            <a:r>
              <a:rPr lang="en-US" dirty="0" smtClean="0"/>
              <a:t>beam </a:t>
            </a:r>
            <a:r>
              <a:rPr lang="en-US" dirty="0" err="1" smtClean="0"/>
              <a:t>muons</a:t>
            </a:r>
            <a:r>
              <a:rPr lang="en-US" dirty="0" smtClean="0"/>
              <a:t> </a:t>
            </a:r>
            <a:r>
              <a:rPr lang="en-US" dirty="0" smtClean="0"/>
              <a:t>decaying within ~25 meter from the IP (probability per muon ~0.1 – 0.5)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Bethe-</a:t>
            </a:r>
            <a:r>
              <a:rPr lang="en-US" dirty="0" err="1" smtClean="0"/>
              <a:t>Heitler</a:t>
            </a:r>
            <a:r>
              <a:rPr lang="en-US" dirty="0" smtClean="0"/>
              <a:t> </a:t>
            </a:r>
            <a:r>
              <a:rPr lang="en-US" dirty="0" err="1" smtClean="0"/>
              <a:t>muons</a:t>
            </a:r>
            <a:r>
              <a:rPr lang="en-US" dirty="0" smtClean="0"/>
              <a:t> produced as far as ~150-200 meters from the IP contribute to the background, with probabilities &lt;10</a:t>
            </a:r>
            <a:r>
              <a:rPr lang="en-US" baseline="30000" dirty="0" smtClean="0"/>
              <a:t>-4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Two different approaches: ‘inclusive’ </a:t>
            </a:r>
            <a:r>
              <a:rPr lang="en-US" dirty="0" smtClean="0"/>
              <a:t>– far decays </a:t>
            </a:r>
            <a:r>
              <a:rPr lang="en-US" dirty="0" smtClean="0"/>
              <a:t>and ‘full event</a:t>
            </a:r>
            <a:r>
              <a:rPr lang="en-US" dirty="0" smtClean="0"/>
              <a:t>’ – near decays.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52718"/>
          <a:ext cx="8153400" cy="643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702"/>
                <a:gridCol w="1409447"/>
                <a:gridCol w="1164771"/>
                <a:gridCol w="1087120"/>
                <a:gridCol w="1164771"/>
                <a:gridCol w="1029789"/>
                <a:gridCol w="1066800"/>
              </a:tblGrid>
              <a:tr h="7280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25</a:t>
                      </a:r>
                      <a:r>
                        <a:rPr lang="en-US" sz="1400" baseline="0" dirty="0" smtClean="0"/>
                        <a:t> – 189 m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</a:t>
                      </a:r>
                      <a:r>
                        <a:rPr lang="en-US" sz="1400" baseline="0" dirty="0" smtClean="0"/>
                        <a:t> – 25 m</a:t>
                      </a:r>
                      <a:endParaRPr lang="en-US" sz="1400" dirty="0" smtClean="0"/>
                    </a:p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Mokhov/Striganov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51573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neutron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Energy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GeV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Number 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44.3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55.1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170.9x10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40.7x10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6</a:t>
                      </a:r>
                      <a:endParaRPr lang="en-US" sz="14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171.0x10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40.7x10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6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171.0x10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40.7x10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6</a:t>
                      </a:r>
                      <a:endParaRPr lang="en-US" sz="14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172x10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41.x10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6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15730">
                <a:tc>
                  <a:txBody>
                    <a:bodyPr/>
                    <a:lstStyle/>
                    <a:p>
                      <a:r>
                        <a:rPr lang="en-US" dirty="0" smtClean="0"/>
                        <a:t> proton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Energy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GeV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Number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15.8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14.0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5.8x10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31.1x10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5.8x10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31.1x10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11.9x10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46.8x10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12x10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48x10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515730">
                <a:tc>
                  <a:txBody>
                    <a:bodyPr/>
                    <a:lstStyle/>
                    <a:p>
                      <a:r>
                        <a:rPr lang="en-US" dirty="0" smtClean="0"/>
                        <a:t> pi+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Energy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GeV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Number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4.9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3.4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3.0x10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7.1x10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3.0x10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7.1x10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5730">
                <a:tc>
                  <a:txBody>
                    <a:bodyPr/>
                    <a:lstStyle/>
                    <a:p>
                      <a:r>
                        <a:rPr lang="en-US" dirty="0" smtClean="0"/>
                        <a:t> pi-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Energy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GeV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Number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4.0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3.5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2.9x10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8.1x10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2.9x10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8.1x10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5730">
                <a:tc>
                  <a:txBody>
                    <a:bodyPr/>
                    <a:lstStyle/>
                    <a:p>
                      <a:r>
                        <a:rPr lang="en-US" dirty="0" smtClean="0"/>
                        <a:t> K+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Energy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GeV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Number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0.35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0.18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204.7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462.9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205.0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463.1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5730">
                <a:tc>
                  <a:txBody>
                    <a:bodyPr/>
                    <a:lstStyle/>
                    <a:p>
                      <a:r>
                        <a:rPr lang="en-US" dirty="0" smtClean="0"/>
                        <a:t> K-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Energy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GeV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Number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0.56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0.33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46.9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69.4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47.5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69.7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5730">
                <a:tc>
                  <a:txBody>
                    <a:bodyPr/>
                    <a:lstStyle/>
                    <a:p>
                      <a:r>
                        <a:rPr lang="en-US" dirty="0" smtClean="0"/>
                        <a:t> mu+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Energy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GeV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Number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77.6x10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2.7x10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4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15.0x10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1.2x10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92.0x10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3.9x10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92.0x10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3.9x10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4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92x10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3.9x10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400" baseline="30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15730">
                <a:tc>
                  <a:txBody>
                    <a:bodyPr/>
                    <a:lstStyle/>
                    <a:p>
                      <a:r>
                        <a:rPr lang="en-US" dirty="0" smtClean="0"/>
                        <a:t> mu-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Energy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GeV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Number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78.4x10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2.7x10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13.8x10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1.4x10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92.2x10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4.1x10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92.2x10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4.1x10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4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92x10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4.1x10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15730">
                <a:tc>
                  <a:txBody>
                    <a:bodyPr/>
                    <a:lstStyle/>
                    <a:p>
                      <a:r>
                        <a:rPr lang="en-US" dirty="0" smtClean="0"/>
                        <a:t> gamma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Energy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GeV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Number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37.2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27.0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157.3x10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16.7x10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6</a:t>
                      </a:r>
                      <a:endParaRPr lang="en-US" sz="14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157.3x10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16.7x10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6</a:t>
                      </a:r>
                      <a:endParaRPr lang="en-US" sz="14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157.3x10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16.7x10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6</a:t>
                      </a:r>
                      <a:endParaRPr lang="en-US" sz="14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164x10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18x10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6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15730">
                <a:tc>
                  <a:txBody>
                    <a:bodyPr/>
                    <a:lstStyle/>
                    <a:p>
                      <a:r>
                        <a:rPr lang="en-US" dirty="0" smtClean="0"/>
                        <a:t> e-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Energy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GeV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Number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29.6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22.1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3.3x10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807.0x10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4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3.3x10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807.0x10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4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400" smtClean="0">
                          <a:solidFill>
                            <a:srgbClr val="FF0000"/>
                          </a:solidFill>
                        </a:rPr>
                        <a:t>5.8x10</a:t>
                      </a:r>
                      <a:r>
                        <a:rPr lang="en-US" sz="1400" baseline="3000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r"/>
                      <a:r>
                        <a:rPr lang="en-US" sz="1400" smtClean="0">
                          <a:solidFill>
                            <a:srgbClr val="0070C0"/>
                          </a:solidFill>
                        </a:rPr>
                        <a:t>989.0x10</a:t>
                      </a:r>
                      <a:r>
                        <a:rPr lang="en-US" sz="1400" baseline="3000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5.8x10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1000x10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515730">
                <a:tc>
                  <a:txBody>
                    <a:bodyPr/>
                    <a:lstStyle/>
                    <a:p>
                      <a:r>
                        <a:rPr lang="en-US" dirty="0" smtClean="0"/>
                        <a:t> e+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Energy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GeV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Number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7.8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7.5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2.5x10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182.0x10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2.5x10</a:t>
                      </a:r>
                      <a:r>
                        <a:rPr lang="en-US" sz="1400" baseline="30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182.0x10</a:t>
                      </a:r>
                      <a:r>
                        <a:rPr lang="en-US" sz="1400" baseline="30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3144</TotalTime>
  <Words>1682</Words>
  <Application>Microsoft Office PowerPoint</Application>
  <PresentationFormat>On-screen Show (4:3)</PresentationFormat>
  <Paragraphs>242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Foundry</vt:lpstr>
      <vt:lpstr>Slide 1</vt:lpstr>
      <vt:lpstr>The (Frequently Asked) Question</vt:lpstr>
      <vt:lpstr>Possible Strategies for the Evaluation</vt:lpstr>
      <vt:lpstr> Another Frequently Asked Questions: Fluctuations?</vt:lpstr>
      <vt:lpstr>Simulating the Fluctuations?</vt:lpstr>
      <vt:lpstr>Background Files, Vintage 2011</vt:lpstr>
      <vt:lpstr>Topology of the Background Data Files</vt:lpstr>
      <vt:lpstr>Probability that a Decaying Muon will Produce at least one Background Particle  </vt:lpstr>
      <vt:lpstr>Slide 9</vt:lpstr>
      <vt:lpstr>Test: reproduce results of Mokhov/Striganov</vt:lpstr>
      <vt:lpstr>Bethe-Heitler Muons</vt:lpstr>
      <vt:lpstr>BH muons: arrival time and energy spectrum</vt:lpstr>
      <vt:lpstr>BH muons: Production point and entry point into the detector </vt:lpstr>
      <vt:lpstr>BH muons: entrance to the detector volume; sign separated</vt:lpstr>
      <vt:lpstr>Weights of Bethe-Heitler Muons</vt:lpstr>
      <vt:lpstr>Weights of Bethe-Heitler muons are not uniform along the orbit</vt:lpstr>
      <vt:lpstr>BH muons weights at different decay points</vt:lpstr>
      <vt:lpstr>BH (far) muons</vt:lpstr>
      <vt:lpstr>Near, Exclusive sample</vt:lpstr>
      <vt:lpstr>Weights of Secondaries</vt:lpstr>
      <vt:lpstr>Multiplicity of particles from a single muon decay</vt:lpstr>
      <vt:lpstr>Dispersion of weights and arrival times from a single muon decay</vt:lpstr>
      <vt:lpstr>Origin of Low Energy Photons and Neutrons</vt:lpstr>
      <vt:lpstr>Timing of Low Energy Photons and Neutrons</vt:lpstr>
      <vt:lpstr>Neutrons and Photons Spectra</vt:lpstr>
      <vt:lpstr>Fluctuations in Background Energy</vt:lpstr>
      <vt:lpstr>Ffluctuations in Number of Background Particles?</vt:lpstr>
      <vt:lpstr>Work in Progress</vt:lpstr>
    </vt:vector>
  </TitlesOfParts>
  <Company>Fermi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para</dc:creator>
  <cp:lastModifiedBy>para</cp:lastModifiedBy>
  <cp:revision>143</cp:revision>
  <dcterms:created xsi:type="dcterms:W3CDTF">2011-12-01T19:52:22Z</dcterms:created>
  <dcterms:modified xsi:type="dcterms:W3CDTF">2012-03-08T18:38:59Z</dcterms:modified>
</cp:coreProperties>
</file>