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78" r:id="rId6"/>
    <p:sldId id="264" r:id="rId7"/>
    <p:sldId id="279" r:id="rId8"/>
    <p:sldId id="265" r:id="rId9"/>
    <p:sldId id="266" r:id="rId10"/>
    <p:sldId id="271" r:id="rId11"/>
    <p:sldId id="267" r:id="rId12"/>
    <p:sldId id="269" r:id="rId13"/>
    <p:sldId id="270" r:id="rId14"/>
    <p:sldId id="268" r:id="rId15"/>
    <p:sldId id="274" r:id="rId16"/>
    <p:sldId id="272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7" autoAdjust="0"/>
    <p:restoredTop sz="91590" autoAdjust="0"/>
  </p:normalViewPr>
  <p:slideViewPr>
    <p:cSldViewPr>
      <p:cViewPr varScale="1">
        <p:scale>
          <a:sx n="116" d="100"/>
          <a:sy n="116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pton:Documents:Future_Projects:Opt_bandwidth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Time Resolution vs Sensor Thickness</a:t>
            </a:r>
          </a:p>
          <a:p>
            <a:pPr>
              <a:defRPr/>
            </a:pPr>
            <a:r>
              <a:rPr lang="en-US"/>
              <a:t>1 cm strips, assume charge sharing</a:t>
            </a:r>
          </a:p>
          <a:p>
            <a:pPr>
              <a:defRPr/>
            </a:pPr>
            <a:r>
              <a:rPr lang="en-US"/>
              <a:t>(scale from NA62)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5168069187938"/>
          <c:y val="0.22792787658938"/>
          <c:w val="0.787975888769095"/>
          <c:h val="0.609402414755612"/>
        </c:manualLayout>
      </c:layout>
      <c:scatterChart>
        <c:scatterStyle val="lineMarker"/>
        <c:varyColors val="0"/>
        <c:ser>
          <c:idx val="0"/>
          <c:order val="0"/>
          <c:tx>
            <c:strRef>
              <c:f>Risetime!$T$1</c:f>
              <c:strCache>
                <c:ptCount val="1"/>
                <c:pt idx="0">
                  <c:v>20 microamp Id</c:v>
                </c:pt>
              </c:strCache>
            </c:strRef>
          </c:tx>
          <c:xVal>
            <c:numRef>
              <c:f>Risetime!$S$2:$S$15</c:f>
              <c:numCache>
                <c:formatCode>General</c:formatCode>
                <c:ptCount val="14"/>
                <c:pt idx="0">
                  <c:v>5.0E-5</c:v>
                </c:pt>
                <c:pt idx="1">
                  <c:v>0.0001</c:v>
                </c:pt>
                <c:pt idx="2">
                  <c:v>0.00015</c:v>
                </c:pt>
                <c:pt idx="3">
                  <c:v>0.0002</c:v>
                </c:pt>
                <c:pt idx="4">
                  <c:v>0.00025</c:v>
                </c:pt>
                <c:pt idx="5">
                  <c:v>0.0003</c:v>
                </c:pt>
                <c:pt idx="6">
                  <c:v>0.00035</c:v>
                </c:pt>
                <c:pt idx="7">
                  <c:v>0.0004</c:v>
                </c:pt>
                <c:pt idx="8">
                  <c:v>0.00045</c:v>
                </c:pt>
                <c:pt idx="9">
                  <c:v>0.0005</c:v>
                </c:pt>
                <c:pt idx="10">
                  <c:v>0.00055</c:v>
                </c:pt>
                <c:pt idx="11">
                  <c:v>0.0006</c:v>
                </c:pt>
                <c:pt idx="12">
                  <c:v>0.00065</c:v>
                </c:pt>
                <c:pt idx="13">
                  <c:v>0.0007</c:v>
                </c:pt>
              </c:numCache>
            </c:numRef>
          </c:xVal>
          <c:yVal>
            <c:numRef>
              <c:f>Risetime!$T$2:$T$15</c:f>
              <c:numCache>
                <c:formatCode>General</c:formatCode>
                <c:ptCount val="14"/>
                <c:pt idx="0">
                  <c:v>2.20905832734417E-9</c:v>
                </c:pt>
                <c:pt idx="1">
                  <c:v>8.967694616471E-10</c:v>
                </c:pt>
                <c:pt idx="2">
                  <c:v>5.96039676109042E-10</c:v>
                </c:pt>
                <c:pt idx="3">
                  <c:v>4.75996718128829E-10</c:v>
                </c:pt>
                <c:pt idx="4">
                  <c:v>4.15160068314225E-10</c:v>
                </c:pt>
                <c:pt idx="5">
                  <c:v>3.79753200397284E-10</c:v>
                </c:pt>
                <c:pt idx="6">
                  <c:v>3.57155828342973E-10</c:v>
                </c:pt>
                <c:pt idx="7">
                  <c:v>3.41743836466513E-10</c:v>
                </c:pt>
                <c:pt idx="8">
                  <c:v>3.30691720513867E-10</c:v>
                </c:pt>
                <c:pt idx="9">
                  <c:v>3.22449180349727E-10</c:v>
                </c:pt>
                <c:pt idx="10">
                  <c:v>3.16105650271908E-10</c:v>
                </c:pt>
                <c:pt idx="11">
                  <c:v>3.11096397823902E-10</c:v>
                </c:pt>
                <c:pt idx="12">
                  <c:v>3.07055211003699E-10</c:v>
                </c:pt>
                <c:pt idx="13">
                  <c:v>3.03735611342066E-10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Risetime!$V$1</c:f>
              <c:strCache>
                <c:ptCount val="1"/>
                <c:pt idx="0">
                  <c:v>40 microamp Id</c:v>
                </c:pt>
              </c:strCache>
            </c:strRef>
          </c:tx>
          <c:xVal>
            <c:numRef>
              <c:f>Risetime!$U$2:$U$15</c:f>
              <c:numCache>
                <c:formatCode>General</c:formatCode>
                <c:ptCount val="14"/>
                <c:pt idx="0">
                  <c:v>5.0E-5</c:v>
                </c:pt>
                <c:pt idx="1">
                  <c:v>0.0001</c:v>
                </c:pt>
                <c:pt idx="2">
                  <c:v>0.00015</c:v>
                </c:pt>
                <c:pt idx="3">
                  <c:v>0.0002</c:v>
                </c:pt>
                <c:pt idx="4">
                  <c:v>0.00025</c:v>
                </c:pt>
                <c:pt idx="5">
                  <c:v>0.0003</c:v>
                </c:pt>
                <c:pt idx="6">
                  <c:v>0.00035</c:v>
                </c:pt>
                <c:pt idx="7">
                  <c:v>0.0004</c:v>
                </c:pt>
                <c:pt idx="8">
                  <c:v>0.00045</c:v>
                </c:pt>
                <c:pt idx="9">
                  <c:v>0.0005</c:v>
                </c:pt>
                <c:pt idx="10">
                  <c:v>0.00055</c:v>
                </c:pt>
                <c:pt idx="11">
                  <c:v>0.0006</c:v>
                </c:pt>
                <c:pt idx="12">
                  <c:v>0.00065</c:v>
                </c:pt>
                <c:pt idx="13">
                  <c:v>0.0007</c:v>
                </c:pt>
              </c:numCache>
            </c:numRef>
          </c:xVal>
          <c:yVal>
            <c:numRef>
              <c:f>Risetime!$V$2:$V$15</c:f>
              <c:numCache>
                <c:formatCode>General</c:formatCode>
                <c:ptCount val="14"/>
                <c:pt idx="0">
                  <c:v>1.35501225383688E-9</c:v>
                </c:pt>
                <c:pt idx="1">
                  <c:v>5.87824154292885E-10</c:v>
                </c:pt>
                <c:pt idx="2">
                  <c:v>4.16587575210216E-10</c:v>
                </c:pt>
                <c:pt idx="3">
                  <c:v>3.49311161803171E-10</c:v>
                </c:pt>
                <c:pt idx="4">
                  <c:v>3.15321949822694E-10</c:v>
                </c:pt>
                <c:pt idx="5">
                  <c:v>2.95425734582254E-10</c:v>
                </c:pt>
                <c:pt idx="6">
                  <c:v>2.82589229501969E-10</c:v>
                </c:pt>
                <c:pt idx="7">
                  <c:v>2.73716820625277E-10</c:v>
                </c:pt>
                <c:pt idx="8">
                  <c:v>2.6726252557041E-10</c:v>
                </c:pt>
                <c:pt idx="9">
                  <c:v>2.62378951413298E-10</c:v>
                </c:pt>
                <c:pt idx="10">
                  <c:v>2.58567149455817E-10</c:v>
                </c:pt>
                <c:pt idx="11">
                  <c:v>2.55516169489914E-10</c:v>
                </c:pt>
                <c:pt idx="12">
                  <c:v>2.53023074957492E-10</c:v>
                </c:pt>
                <c:pt idx="13">
                  <c:v>2.50950266892177E-10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Risetime!$X$1</c:f>
              <c:strCache>
                <c:ptCount val="1"/>
                <c:pt idx="0">
                  <c:v>10 microamp Id</c:v>
                </c:pt>
              </c:strCache>
            </c:strRef>
          </c:tx>
          <c:xVal>
            <c:numRef>
              <c:f>Risetime!$W$2:$W$15</c:f>
              <c:numCache>
                <c:formatCode>General</c:formatCode>
                <c:ptCount val="14"/>
                <c:pt idx="0">
                  <c:v>5.0E-5</c:v>
                </c:pt>
                <c:pt idx="1">
                  <c:v>0.0001</c:v>
                </c:pt>
                <c:pt idx="2">
                  <c:v>0.00015</c:v>
                </c:pt>
                <c:pt idx="3">
                  <c:v>0.0002</c:v>
                </c:pt>
                <c:pt idx="4">
                  <c:v>0.00025</c:v>
                </c:pt>
                <c:pt idx="5">
                  <c:v>0.0003</c:v>
                </c:pt>
                <c:pt idx="6">
                  <c:v>0.00035</c:v>
                </c:pt>
                <c:pt idx="7">
                  <c:v>0.0004</c:v>
                </c:pt>
                <c:pt idx="8">
                  <c:v>0.00045</c:v>
                </c:pt>
                <c:pt idx="9">
                  <c:v>0.0005</c:v>
                </c:pt>
                <c:pt idx="10">
                  <c:v>0.00055</c:v>
                </c:pt>
                <c:pt idx="11">
                  <c:v>0.0006</c:v>
                </c:pt>
                <c:pt idx="12">
                  <c:v>0.00065</c:v>
                </c:pt>
                <c:pt idx="13">
                  <c:v>0.0007</c:v>
                </c:pt>
              </c:numCache>
            </c:numRef>
          </c:xVal>
          <c:yVal>
            <c:numRef>
              <c:f>Risetime!$X$2:$X$15</c:f>
              <c:numCache>
                <c:formatCode>General</c:formatCode>
                <c:ptCount val="14"/>
                <c:pt idx="0">
                  <c:v>4.90442479693833E-9</c:v>
                </c:pt>
                <c:pt idx="1">
                  <c:v>1.88363897140119E-9</c:v>
                </c:pt>
                <c:pt idx="2">
                  <c:v>1.16838920913027E-9</c:v>
                </c:pt>
                <c:pt idx="3">
                  <c:v>8.72291022345383E-10</c:v>
                </c:pt>
                <c:pt idx="4">
                  <c:v>7.17552301619136E-10</c:v>
                </c:pt>
                <c:pt idx="5">
                  <c:v>6.25515369196512E-10</c:v>
                </c:pt>
                <c:pt idx="6">
                  <c:v>5.6600603056787E-10</c:v>
                </c:pt>
                <c:pt idx="7">
                  <c:v>5.25182722055719E-10</c:v>
                </c:pt>
                <c:pt idx="8">
                  <c:v>4.95899213314145E-10</c:v>
                </c:pt>
                <c:pt idx="9">
                  <c:v>4.74141492669495E-10</c:v>
                </c:pt>
                <c:pt idx="10">
                  <c:v>4.5750698837684E-10</c:v>
                </c:pt>
                <c:pt idx="11">
                  <c:v>4.44483968947681E-10</c:v>
                </c:pt>
                <c:pt idx="12">
                  <c:v>4.34081832397909E-10</c:v>
                </c:pt>
                <c:pt idx="13">
                  <c:v>4.25629148081183E-10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8472008"/>
        <c:axId val="2078477704"/>
      </c:scatterChart>
      <c:valAx>
        <c:axId val="2078472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Sensor Thickness (cm)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078477704"/>
        <c:crosses val="autoZero"/>
        <c:crossBetween val="midCat"/>
      </c:valAx>
      <c:valAx>
        <c:axId val="20784777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Resoution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11854921892867"/>
              <c:y val="0.3635876947772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784720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437848004966"/>
          <c:y val="0.235715705454879"/>
          <c:w val="0.217424634901077"/>
          <c:h val="0.194523734409152"/>
        </c:manualLayout>
      </c:layout>
      <c:overlay val="0"/>
    </c:legend>
    <c:plotVisOnly val="1"/>
    <c:dispBlanksAs val="gap"/>
    <c:showDLblsOverMax val="0"/>
  </c:chart>
  <c:spPr>
    <a:solidFill>
      <a:schemeClr val="bg2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0.32008</cdr:x>
      <cdr:y>0.43162</cdr:y>
    </cdr:from>
    <cdr:to>
      <cdr:x>0.68462</cdr:x>
      <cdr:y>0.64089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0" y="2514600"/>
          <a:ext cx="3124226" cy="1219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Use this as the operating point</a:t>
          </a:r>
        </a:p>
        <a:p xmlns:a="http://schemas.openxmlformats.org/drawingml/2006/main">
          <a:r>
            <a:rPr lang="en-US" sz="1800" dirty="0" smtClean="0"/>
            <a:t>(1kW in barrel Tracker).  Scaled</a:t>
          </a:r>
          <a:br>
            <a:rPr lang="en-US" sz="1800" dirty="0" smtClean="0"/>
          </a:br>
          <a:r>
            <a:rPr lang="en-US" sz="1800" dirty="0" smtClean="0"/>
            <a:t>NA62 overhead is ~6 KW and is  </a:t>
          </a:r>
        </a:p>
        <a:p xmlns:a="http://schemas.openxmlformats.org/drawingml/2006/main">
          <a:r>
            <a:rPr lang="en-US" sz="1800" dirty="0" smtClean="0"/>
            <a:t>dominant</a:t>
          </a:r>
          <a:endParaRPr lang="en-US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92CCB-0C80-EE46-9818-14F5DFCDD78C}" type="datetime1">
              <a:rPr lang="en-US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EBF1F-FF51-1D46-8349-8394EADC3D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6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CD035-A25D-9546-B4CB-D83FD59D5029}" type="datetime1">
              <a:rPr lang="en-US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23D08-6713-1147-954D-B15C1A05F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E819E0-7CD9-3041-BF42-DEBD0EC94AF9}" type="datetime1">
              <a:rPr lang="en-US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A0ADA-8AFD-EF4A-A1D9-B25A83FB2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4D39B-5FCF-5D46-8E92-4B3BFE98C8AA}" type="datetime1">
              <a:rPr lang="en-US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5B0A2-BED0-6244-B283-05B99F77E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3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F800DE-436C-374F-9F69-C14797C6FF72}" type="datetime1">
              <a:rPr lang="en-US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CA35C-8CC6-D845-AE4C-7832C123C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C6710D-BE3B-6B47-BF81-1B661A3E3324}" type="datetime1">
              <a:rPr lang="en-US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AEDF8-9E95-D84D-8E08-AA1FA9D8D3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4E096-D90C-2348-9C28-03D03A5677A7}" type="datetime1">
              <a:rPr lang="en-US"/>
              <a:pPr/>
              <a:t>3/8/12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5A35D-51CF-4845-934B-BDCFFD7AC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60784-8E58-014A-9BCE-DB0120D765E7}" type="datetime1">
              <a:rPr lang="en-US"/>
              <a:pPr/>
              <a:t>3/8/12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3491F-E28B-B44B-B117-19F883687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4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4CD4B-11A8-9042-BF4E-7721F36D2245}" type="datetime1">
              <a:rPr lang="en-US"/>
              <a:pPr/>
              <a:t>3/8/12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250F-D372-2343-9D1E-3241AD8B9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1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6C2558-4808-9942-B6AC-3CB2938CBE20}" type="datetime1">
              <a:rPr lang="en-US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BC08A-DAF7-0145-BBC1-D550D76F9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3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B3F607-E27C-AD43-B223-900372BBE5F3}" type="datetime1">
              <a:rPr lang="en-US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932AD-B8D8-C349-8659-F3C97EACA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6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2D050"/>
                </a:solidFill>
                <a:latin typeface="Calibri" charset="0"/>
              </a:defRPr>
            </a:lvl1pPr>
          </a:lstStyle>
          <a:p>
            <a:r>
              <a:rPr lang="en-US"/>
              <a:t>Ronald Lipton 12/7/2010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A74DA9-4497-1D42-841A-0C35B95F0C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C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Calibri" charset="0"/>
              </a:rPr>
              <a:t>Detector Prospects for the </a:t>
            </a:r>
            <a:r>
              <a:rPr lang="en-US" sz="2500" dirty="0" err="1" smtClean="0">
                <a:latin typeface="Calibri" charset="0"/>
              </a:rPr>
              <a:t>Muon</a:t>
            </a:r>
            <a:r>
              <a:rPr lang="en-US" sz="2500" dirty="0" smtClean="0">
                <a:latin typeface="Calibri" charset="0"/>
              </a:rPr>
              <a:t> Collider</a:t>
            </a:r>
            <a:br>
              <a:rPr lang="en-US" sz="2500" dirty="0" smtClean="0">
                <a:latin typeface="Calibri" charset="0"/>
              </a:rPr>
            </a:br>
            <a:r>
              <a:rPr lang="en-US" sz="2500" dirty="0" smtClean="0">
                <a:latin typeface="Calibri" charset="0"/>
              </a:rPr>
              <a:t>Tracking</a:t>
            </a:r>
            <a:r>
              <a:rPr lang="en-US" sz="2500" dirty="0">
                <a:latin typeface="Calibri" charset="0"/>
              </a:rPr>
              <a:t/>
            </a:r>
            <a:br>
              <a:rPr lang="en-US" sz="2500" dirty="0">
                <a:latin typeface="Calibri" charset="0"/>
              </a:rPr>
            </a:br>
            <a:r>
              <a:rPr lang="en-US" sz="1400" i="1" dirty="0">
                <a:latin typeface="Calibri" charset="0"/>
              </a:rPr>
              <a:t>Ronald Lipton - Fermilab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448" y="2286000"/>
            <a:ext cx="4267200" cy="4114800"/>
          </a:xfrm>
        </p:spPr>
        <p:txBody>
          <a:bodyPr>
            <a:normAutofit/>
          </a:bodyPr>
          <a:lstStyle/>
          <a:p>
            <a:pPr marL="0">
              <a:lnSpc>
                <a:spcPct val="90000"/>
              </a:lnSpc>
              <a:buFont typeface="Arial" charset="0"/>
              <a:buNone/>
            </a:pPr>
            <a:r>
              <a:rPr lang="en-US" sz="2200" dirty="0" smtClean="0">
                <a:latin typeface="Calibri" charset="0"/>
              </a:rPr>
              <a:t>Can we perform experiments in the harsh background environment of the </a:t>
            </a:r>
            <a:r>
              <a:rPr lang="en-US" sz="2200" dirty="0" err="1" smtClean="0">
                <a:latin typeface="Calibri" charset="0"/>
              </a:rPr>
              <a:t>Muon</a:t>
            </a:r>
            <a:r>
              <a:rPr lang="en-US" sz="2200" dirty="0" smtClean="0">
                <a:latin typeface="Calibri" charset="0"/>
              </a:rPr>
              <a:t> Collider?</a:t>
            </a:r>
          </a:p>
          <a:p>
            <a:pPr marL="0">
              <a:lnSpc>
                <a:spcPct val="90000"/>
              </a:lnSpc>
            </a:pPr>
            <a:r>
              <a:rPr lang="en-US" sz="2200" dirty="0" smtClean="0">
                <a:latin typeface="Calibri" charset="0"/>
              </a:rPr>
              <a:t>What are the challenges?</a:t>
            </a:r>
          </a:p>
          <a:p>
            <a:pPr marL="0">
              <a:lnSpc>
                <a:spcPct val="90000"/>
              </a:lnSpc>
            </a:pPr>
            <a:r>
              <a:rPr lang="en-US" sz="2200" dirty="0" smtClean="0">
                <a:latin typeface="Calibri" charset="0"/>
              </a:rPr>
              <a:t>What are the physics tradeoffs?</a:t>
            </a:r>
          </a:p>
          <a:p>
            <a:pPr marL="0">
              <a:lnSpc>
                <a:spcPct val="90000"/>
              </a:lnSpc>
            </a:pPr>
            <a:r>
              <a:rPr lang="en-US" sz="2200" dirty="0" smtClean="0">
                <a:latin typeface="Calibri" charset="0"/>
              </a:rPr>
              <a:t>What R&amp;D is needed</a:t>
            </a:r>
          </a:p>
          <a:p>
            <a:pPr marL="0">
              <a:lnSpc>
                <a:spcPct val="90000"/>
              </a:lnSpc>
            </a:pPr>
            <a:endParaRPr lang="en-US" sz="2200" dirty="0">
              <a:latin typeface="Calibri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smtClean="0">
                <a:latin typeface="Calibri" charset="0"/>
              </a:rPr>
              <a:t>We have learned quite a bit in the last year.  I will try to explore some of the issues related to tracking</a:t>
            </a:r>
            <a:endParaRPr lang="en-US" sz="2200" dirty="0">
              <a:latin typeface="Calibri" charset="0"/>
            </a:endParaRPr>
          </a:p>
        </p:txBody>
      </p:sp>
      <p:pic>
        <p:nvPicPr>
          <p:cNvPr id="9" name="Picture 7" descr="fl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495800" cy="32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791200"/>
            <a:ext cx="251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Fluence</a:t>
            </a:r>
            <a:r>
              <a:rPr lang="en-US" dirty="0" smtClean="0">
                <a:solidFill>
                  <a:schemeClr val="bg2"/>
                </a:solidFill>
              </a:rPr>
              <a:t> similar to LHC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276600" cy="1249362"/>
          </a:xfrm>
        </p:spPr>
        <p:txBody>
          <a:bodyPr/>
          <a:lstStyle/>
          <a:p>
            <a:r>
              <a:rPr lang="en-US" dirty="0" smtClean="0"/>
              <a:t>Effects of Cuts on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943600" cy="4525963"/>
          </a:xfrm>
        </p:spPr>
        <p:txBody>
          <a:bodyPr/>
          <a:lstStyle/>
          <a:p>
            <a:r>
              <a:rPr lang="en-US" dirty="0" smtClean="0"/>
              <a:t>Timing is the most important</a:t>
            </a:r>
          </a:p>
          <a:p>
            <a:pPr lvl="1"/>
            <a:r>
              <a:rPr lang="en-US" dirty="0" smtClean="0"/>
              <a:t>Reduce backgrounds by </a:t>
            </a:r>
            <a:br>
              <a:rPr lang="en-US" dirty="0" smtClean="0"/>
            </a:br>
            <a:r>
              <a:rPr lang="en-US" dirty="0" smtClean="0"/>
              <a:t>3 orders of magnitude</a:t>
            </a:r>
          </a:p>
          <a:p>
            <a:r>
              <a:rPr lang="en-US" dirty="0" smtClean="0"/>
              <a:t>Curvature cut (</a:t>
            </a:r>
            <a:r>
              <a:rPr lang="en-US" dirty="0" err="1" smtClean="0"/>
              <a:t>r</a:t>
            </a:r>
            <a:r>
              <a:rPr lang="en-US" dirty="0" err="1">
                <a:latin typeface="Symbol" charset="2"/>
                <a:cs typeface="Symbol" charset="2"/>
              </a:rPr>
              <a:t>f</a:t>
            </a:r>
            <a:r>
              <a:rPr lang="en-US" dirty="0" smtClean="0"/>
              <a:t>) has a </a:t>
            </a:r>
            <a:br>
              <a:rPr lang="en-US" dirty="0" smtClean="0"/>
            </a:br>
            <a:r>
              <a:rPr lang="en-US" dirty="0" smtClean="0"/>
              <a:t>small effect – we have already </a:t>
            </a:r>
            <a:br>
              <a:rPr lang="en-US" dirty="0" smtClean="0"/>
            </a:br>
            <a:r>
              <a:rPr lang="en-US" dirty="0" smtClean="0"/>
              <a:t>gotten rid of much of the soft stuff</a:t>
            </a:r>
          </a:p>
          <a:p>
            <a:pPr lvl="1"/>
            <a:r>
              <a:rPr lang="en-US" dirty="0" smtClean="0"/>
              <a:t>This implies that a “double layer” design will not be very helpful</a:t>
            </a:r>
          </a:p>
          <a:p>
            <a:r>
              <a:rPr lang="en-US" dirty="0" smtClean="0"/>
              <a:t>De/dx also is also important </a:t>
            </a:r>
          </a:p>
          <a:p>
            <a:pPr lvl="1"/>
            <a:r>
              <a:rPr lang="en-US" dirty="0" smtClean="0"/>
              <a:t>We need this anyway since our timing accuracy will depend on signal/noise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87959"/>
              </p:ext>
            </p:extLst>
          </p:nvPr>
        </p:nvGraphicFramePr>
        <p:xfrm>
          <a:off x="4343400" y="609600"/>
          <a:ext cx="4699000" cy="2514599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219200"/>
                <a:gridCol w="1346200"/>
              </a:tblGrid>
              <a:tr h="708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Radius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DT Cut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DT&amp;rphi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DT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&amp;</a:t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rphi</a:t>
                      </a:r>
                      <a:r>
                        <a:rPr lang="en-US" sz="20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&amp;dedx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6129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6129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6129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71.7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6129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97.3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6129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122.9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152400"/>
            <a:ext cx="269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Background Hit rejection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9384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09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Electronics for Fast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clearly would like fast (ns level) time stamping or gating. We also need fine segmentation, low mass, and good resolution. The electronics and sensors also have to be radiation hard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will have to pay… but how much?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The price is power  which implies mass</a:t>
            </a:r>
          </a:p>
          <a:p>
            <a:pPr>
              <a:buFontTx/>
              <a:buChar char="-"/>
            </a:pPr>
            <a:r>
              <a:rPr lang="en-US" dirty="0" smtClean="0"/>
              <a:t>We also have increased mass for cooling in radiation environment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ILC had very aggressive mass goals – but what is really needed for the physics at </a:t>
            </a:r>
            <a:r>
              <a:rPr lang="en-US" dirty="0" err="1" smtClean="0"/>
              <a:t>Muon</a:t>
            </a:r>
            <a:r>
              <a:rPr lang="en-US" dirty="0" smtClean="0"/>
              <a:t> collider/CLIC energies?</a:t>
            </a:r>
          </a:p>
        </p:txBody>
      </p:sp>
    </p:spTree>
    <p:extLst>
      <p:ext uri="{BB962C8B-B14F-4D97-AF65-F5344CB8AC3E}">
        <p14:creationId xmlns:p14="http://schemas.microsoft.com/office/powerpoint/2010/main" val="174962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How to build a fast silicon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7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Minimize collection time</a:t>
            </a:r>
          </a:p>
          <a:p>
            <a:pPr marL="857250" lvl="1" indent="-457200"/>
            <a:r>
              <a:rPr lang="en-US" dirty="0" smtClean="0">
                <a:solidFill>
                  <a:srgbClr val="FF0000"/>
                </a:solidFill>
              </a:rPr>
              <a:t>Collect electrons 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/>
              <a:t>e</a:t>
            </a:r>
            <a:r>
              <a:rPr lang="en-US" dirty="0" smtClean="0"/>
              <a:t>=1350 cm/V*sec,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=1350 cm/V*sec)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Fast amplifier</a:t>
            </a:r>
          </a:p>
          <a:p>
            <a:pPr marL="857250" lvl="1" indent="-457200"/>
            <a:r>
              <a:rPr lang="en-US" dirty="0" err="1" smtClean="0"/>
              <a:t>T</a:t>
            </a:r>
            <a:r>
              <a:rPr lang="en-US" baseline="-25000" dirty="0" err="1" smtClean="0"/>
              <a:t>r</a:t>
            </a:r>
            <a:r>
              <a:rPr lang="en-US" dirty="0" smtClean="0"/>
              <a:t>~ 0.35/</a:t>
            </a:r>
            <a:r>
              <a:rPr lang="en-US" dirty="0" err="1" smtClean="0"/>
              <a:t>f</a:t>
            </a:r>
            <a:r>
              <a:rPr lang="en-US" baseline="-25000" dirty="0" err="1" smtClean="0"/>
              <a:t>u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u</a:t>
            </a:r>
            <a:r>
              <a:rPr lang="en-US" dirty="0" err="1" smtClean="0"/>
              <a:t>~g</a:t>
            </a:r>
            <a:r>
              <a:rPr lang="en-US" baseline="-25000" dirty="0" err="1" smtClean="0"/>
              <a:t>m</a:t>
            </a:r>
            <a:r>
              <a:rPr lang="en-US" dirty="0" smtClean="0"/>
              <a:t>/(2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C</a:t>
            </a:r>
            <a:r>
              <a:rPr lang="en-US" baseline="-25000" dirty="0" smtClean="0"/>
              <a:t>gs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, High transistor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</a:rPr>
              <a:t>m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FF0000"/>
                </a:solidFill>
              </a:rPr>
              <a:t>Good signal/noise</a:t>
            </a:r>
          </a:p>
          <a:p>
            <a:pPr marL="857250" lvl="1" indent="-457200"/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 ~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</a:t>
            </a:r>
            <a:r>
              <a:rPr lang="en-US" dirty="0" smtClean="0"/>
              <a:t>/(S/N)</a:t>
            </a:r>
          </a:p>
          <a:p>
            <a:pPr marL="457200" indent="-457200"/>
            <a:r>
              <a:rPr lang="en-US" dirty="0" smtClean="0"/>
              <a:t>Low noise, high signal</a:t>
            </a:r>
          </a:p>
          <a:p>
            <a:pPr marL="857250" lvl="1" indent="-457200"/>
            <a:r>
              <a:rPr lang="en-US" dirty="0" smtClean="0"/>
              <a:t>(S/N)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~ Q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(1/(4kT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f) 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/C</a:t>
            </a:r>
            <a:r>
              <a:rPr lang="en-US" baseline="-25000" dirty="0" smtClean="0"/>
              <a:t>d</a:t>
            </a:r>
            <a:r>
              <a:rPr lang="en-US" baseline="30000" dirty="0" smtClean="0"/>
              <a:t>2</a:t>
            </a:r>
            <a:r>
              <a:rPr lang="en-US" dirty="0" smtClean="0"/>
              <a:t>), thick detector, short strips</a:t>
            </a:r>
          </a:p>
          <a:p>
            <a:pPr marL="857250" lvl="1" indent="-457200"/>
            <a:r>
              <a:rPr lang="en-US" dirty="0" smtClean="0"/>
              <a:t>Noise</a:t>
            </a:r>
            <a:r>
              <a:rPr lang="en-US" baseline="30000" dirty="0" smtClean="0"/>
              <a:t>2</a:t>
            </a:r>
            <a:r>
              <a:rPr lang="en-US" dirty="0" smtClean="0"/>
              <a:t> ~ 1/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dirty="0" smtClean="0"/>
              <a:t> ~ 1/I</a:t>
            </a:r>
            <a:r>
              <a:rPr lang="en-US" baseline="-25000" dirty="0" smtClean="0"/>
              <a:t>d</a:t>
            </a:r>
            <a:r>
              <a:rPr lang="en-US" dirty="0" smtClean="0"/>
              <a:t> – direct power penalty</a:t>
            </a:r>
          </a:p>
          <a:p>
            <a:pPr marL="457200" indent="-457200"/>
            <a:r>
              <a:rPr lang="en-US" dirty="0" smtClean="0"/>
              <a:t>Minimize detector thickness for short collection time</a:t>
            </a:r>
          </a:p>
          <a:p>
            <a:pPr marL="457200" indent="-457200"/>
            <a:r>
              <a:rPr lang="en-US" dirty="0" smtClean="0"/>
              <a:t>Maximize detector thickness for low C</a:t>
            </a:r>
            <a:r>
              <a:rPr lang="en-US" baseline="-25000" dirty="0" smtClean="0"/>
              <a:t>d</a:t>
            </a:r>
            <a:r>
              <a:rPr lang="en-US" dirty="0" smtClean="0"/>
              <a:t>, high Q</a:t>
            </a:r>
            <a:r>
              <a:rPr lang="en-US" baseline="-25000" dirty="0" smtClean="0"/>
              <a:t>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0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267200" cy="1096962"/>
          </a:xfrm>
        </p:spPr>
        <p:txBody>
          <a:bodyPr/>
          <a:lstStyle/>
          <a:p>
            <a:r>
              <a:rPr lang="en-US" dirty="0" smtClean="0"/>
              <a:t>Example – NA62 </a:t>
            </a:r>
            <a:r>
              <a:rPr lang="en-US" dirty="0" err="1" smtClean="0"/>
              <a:t>Gigatracker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80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Designed for K</a:t>
            </a:r>
            <a:r>
              <a:rPr lang="en-US" baseline="-25000" dirty="0" smtClean="0"/>
              <a:t>L</a:t>
            </a:r>
            <a:r>
              <a:rPr lang="en-US" dirty="0" smtClean="0"/>
              <a:t>-&gt; </a:t>
            </a:r>
            <a:r>
              <a:rPr lang="en-US" dirty="0" err="1" smtClean="0">
                <a:latin typeface="Symbol" charset="2"/>
                <a:cs typeface="Symbol" charset="2"/>
              </a:rPr>
              <a:t>pnn</a:t>
            </a:r>
            <a:r>
              <a:rPr lang="en-US" dirty="0" smtClean="0"/>
              <a:t> decay in flight.</a:t>
            </a:r>
          </a:p>
          <a:p>
            <a:r>
              <a:rPr lang="en-US" dirty="0" smtClean="0"/>
              <a:t>800 MHz DC beam</a:t>
            </a:r>
          </a:p>
          <a:p>
            <a:r>
              <a:rPr lang="en-US" dirty="0" smtClean="0"/>
              <a:t>&lt;200 </a:t>
            </a:r>
            <a:r>
              <a:rPr lang="en-US" dirty="0" err="1" smtClean="0"/>
              <a:t>ps</a:t>
            </a:r>
            <a:r>
              <a:rPr lang="en-US" dirty="0" smtClean="0"/>
              <a:t> hit timing resolution</a:t>
            </a:r>
          </a:p>
          <a:p>
            <a:r>
              <a:rPr lang="en-US" dirty="0" smtClean="0"/>
              <a:t>40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A front end transistor bias</a:t>
            </a:r>
          </a:p>
          <a:p>
            <a:r>
              <a:rPr lang="en-US" dirty="0" smtClean="0"/>
              <a:t>200 micron silicon</a:t>
            </a:r>
          </a:p>
          <a:p>
            <a:r>
              <a:rPr lang="en-US" dirty="0" smtClean="0"/>
              <a:t>200 </a:t>
            </a:r>
            <a:r>
              <a:rPr lang="en-US" dirty="0" err="1" smtClean="0"/>
              <a:t>ff</a:t>
            </a:r>
            <a:r>
              <a:rPr lang="en-US" dirty="0" smtClean="0"/>
              <a:t> detector capacitance</a:t>
            </a:r>
          </a:p>
          <a:p>
            <a:pPr marL="0" indent="0">
              <a:buNone/>
            </a:pPr>
            <a:r>
              <a:rPr lang="en-US" dirty="0" smtClean="0"/>
              <a:t>We can scale our models to the NA62 design, changing I</a:t>
            </a:r>
            <a:r>
              <a:rPr lang="en-US" baseline="-25000" dirty="0" smtClean="0"/>
              <a:t>d</a:t>
            </a:r>
            <a:r>
              <a:rPr lang="en-US" dirty="0" smtClean="0"/>
              <a:t>, C</a:t>
            </a:r>
            <a:r>
              <a:rPr lang="en-US" baseline="-25000" dirty="0" smtClean="0"/>
              <a:t>d</a:t>
            </a:r>
            <a:r>
              <a:rPr lang="en-US" dirty="0" smtClean="0"/>
              <a:t>, to match pixel size and transistor currents to estimate what we need for nanosecond level resolution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572" y="166334"/>
            <a:ext cx="4360427" cy="3186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063" y="3581400"/>
            <a:ext cx="4403937" cy="30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4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76400" cy="4525963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81508"/>
              </p:ext>
            </p:extLst>
          </p:nvPr>
        </p:nvGraphicFramePr>
        <p:xfrm>
          <a:off x="381000" y="609600"/>
          <a:ext cx="8570280" cy="582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191000" y="4267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00200" y="4953000"/>
            <a:ext cx="6019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3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648200" cy="1143000"/>
          </a:xfrm>
        </p:spPr>
        <p:txBody>
          <a:bodyPr/>
          <a:lstStyle/>
          <a:p>
            <a:r>
              <a:rPr lang="en-US" dirty="0" smtClean="0"/>
              <a:t>Power and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572000" cy="4525963"/>
          </a:xfrm>
        </p:spPr>
        <p:txBody>
          <a:bodyPr/>
          <a:lstStyle/>
          <a:p>
            <a:r>
              <a:rPr lang="en-US" dirty="0"/>
              <a:t>Radiation length reduction in CMS</a:t>
            </a:r>
          </a:p>
          <a:p>
            <a:pPr lvl="1">
              <a:buFont typeface="Arial"/>
              <a:buChar char="•"/>
            </a:pPr>
            <a:r>
              <a:rPr lang="en-US" dirty="0"/>
              <a:t>Switch to CO</a:t>
            </a:r>
            <a:r>
              <a:rPr lang="en-US" baseline="-25000" dirty="0"/>
              <a:t>2</a:t>
            </a:r>
            <a:r>
              <a:rPr lang="en-US" dirty="0"/>
              <a:t> cooling</a:t>
            </a:r>
          </a:p>
          <a:p>
            <a:pPr lvl="1">
              <a:buFont typeface="Arial"/>
              <a:buChar char="•"/>
            </a:pPr>
            <a:r>
              <a:rPr lang="en-US" dirty="0"/>
              <a:t>Ultra light mechanics</a:t>
            </a:r>
          </a:p>
          <a:p>
            <a:pPr lvl="1">
              <a:buFont typeface="Arial"/>
              <a:buChar char="•"/>
            </a:pPr>
            <a:r>
              <a:rPr lang="en-US" dirty="0"/>
              <a:t>DC-DC conversion</a:t>
            </a:r>
          </a:p>
          <a:p>
            <a:r>
              <a:rPr lang="en-US" dirty="0"/>
              <a:t>Next generation cooling will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cost </a:t>
            </a:r>
            <a:r>
              <a:rPr lang="en-US" dirty="0"/>
              <a:t>less in </a:t>
            </a:r>
            <a:r>
              <a:rPr lang="en-US" dirty="0" smtClean="0"/>
              <a:t>mass</a:t>
            </a:r>
          </a:p>
          <a:p>
            <a:r>
              <a:rPr lang="en-US" dirty="0" smtClean="0"/>
              <a:t>Still – the </a:t>
            </a:r>
            <a:r>
              <a:rPr lang="en-US" dirty="0" err="1" smtClean="0"/>
              <a:t>Muon</a:t>
            </a:r>
            <a:r>
              <a:rPr lang="en-US" dirty="0" smtClean="0"/>
              <a:t> Collider detector will look more like an</a:t>
            </a:r>
            <a:br>
              <a:rPr lang="en-US" dirty="0" smtClean="0"/>
            </a:br>
            <a:r>
              <a:rPr lang="en-US" dirty="0" smtClean="0"/>
              <a:t>LHC than an ILC detector</a:t>
            </a:r>
          </a:p>
          <a:p>
            <a:pPr lvl="1"/>
            <a:r>
              <a:rPr lang="en-US" dirty="0" smtClean="0"/>
              <a:t>~ 2% RL/layer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636" y="0"/>
            <a:ext cx="4272364" cy="320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511" y="3810000"/>
            <a:ext cx="4579242" cy="28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1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Issues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/>
          <a:lstStyle/>
          <a:p>
            <a:r>
              <a:rPr lang="en-US" dirty="0" smtClean="0"/>
              <a:t>What is the strip/pixel size?</a:t>
            </a:r>
          </a:p>
          <a:p>
            <a:pPr lvl="1"/>
            <a:r>
              <a:rPr lang="en-US" dirty="0" smtClean="0"/>
              <a:t>Low energy hits form a kind of background – if this background is significant it can ruin our timing resolution. </a:t>
            </a:r>
          </a:p>
          <a:p>
            <a:pPr lvl="2"/>
            <a:r>
              <a:rPr lang="en-US" dirty="0" smtClean="0"/>
              <a:t>Keeping pixels small reduces this effect and lowers load capacitance. Luckily most background is late …</a:t>
            </a:r>
          </a:p>
          <a:p>
            <a:r>
              <a:rPr lang="en-US" dirty="0" smtClean="0"/>
              <a:t>Radiation damage – similar to LHC</a:t>
            </a:r>
          </a:p>
          <a:p>
            <a:pPr lvl="1"/>
            <a:r>
              <a:rPr lang="en-US" dirty="0" smtClean="0"/>
              <a:t>We would like large signal (thick detector) to maximize S/N but heavily irradiated detectors lose charge collection – the detector looks thinner, but has the same mass</a:t>
            </a:r>
          </a:p>
          <a:p>
            <a:pPr lvl="1"/>
            <a:r>
              <a:rPr lang="en-US" dirty="0" smtClean="0"/>
              <a:t>Detectors need to be cooled to ~-10 </a:t>
            </a:r>
            <a:r>
              <a:rPr lang="en-US" dirty="0" err="1" smtClean="0"/>
              <a:t>deg</a:t>
            </a:r>
            <a:r>
              <a:rPr lang="en-US" dirty="0" smtClean="0"/>
              <a:t> C to minimize “reverse annealing” – more mass</a:t>
            </a:r>
          </a:p>
          <a:p>
            <a:r>
              <a:rPr lang="en-US" dirty="0" smtClean="0"/>
              <a:t>Vertex design – need a thicker (&gt;50 micron ILC design) detector for de/</a:t>
            </a:r>
            <a:r>
              <a:rPr lang="en-US" dirty="0" err="1" smtClean="0"/>
              <a:t>dz</a:t>
            </a:r>
            <a:r>
              <a:rPr lang="en-US" dirty="0" smtClean="0"/>
              <a:t> and time measurement – probably at </a:t>
            </a:r>
            <a:r>
              <a:rPr lang="en-US" dirty="0" err="1" smtClean="0"/>
              <a:t>leatst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Forward tracker – somewhat different mix of particles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76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may not feel like it, but we are in the mainstream.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LHC is developing radiation hard sensors and electronics</a:t>
            </a:r>
          </a:p>
          <a:p>
            <a:r>
              <a:rPr lang="en-US" dirty="0" smtClean="0"/>
              <a:t>HL-LHC needs to have small pixels to limit occupancy</a:t>
            </a:r>
          </a:p>
          <a:p>
            <a:r>
              <a:rPr lang="en-US" dirty="0" smtClean="0"/>
              <a:t>Intensity frontier experiments will need high speed electronics</a:t>
            </a:r>
          </a:p>
          <a:p>
            <a:r>
              <a:rPr lang="en-US" dirty="0" smtClean="0"/>
              <a:t>Forward detectors at LHC need ~100 </a:t>
            </a:r>
            <a:r>
              <a:rPr lang="en-US" dirty="0" err="1" smtClean="0"/>
              <a:t>ps</a:t>
            </a:r>
            <a:r>
              <a:rPr lang="en-US" dirty="0" smtClean="0"/>
              <a:t> resolution</a:t>
            </a:r>
          </a:p>
          <a:p>
            <a:r>
              <a:rPr lang="en-US" dirty="0" smtClean="0"/>
              <a:t>CLIC will also need electronics with ns-level resolution for bunch identification</a:t>
            </a:r>
          </a:p>
          <a:p>
            <a:endParaRPr lang="en-US" dirty="0"/>
          </a:p>
          <a:p>
            <a:r>
              <a:rPr lang="en-US" dirty="0" smtClean="0"/>
              <a:t>Many folks inside and outside of HEP are looking at high speed systems for particle ID , PET scanning, …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4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environment continues to shift. Everyone knows budgets are grim</a:t>
            </a:r>
          </a:p>
          <a:p>
            <a:r>
              <a:rPr lang="en-US" dirty="0" smtClean="0"/>
              <a:t>2013 President’s Budget has ILC zeroed out.  </a:t>
            </a:r>
            <a:endParaRPr lang="en-US" dirty="0"/>
          </a:p>
          <a:p>
            <a:pPr lvl="1"/>
            <a:r>
              <a:rPr lang="en-US" dirty="0" smtClean="0"/>
              <a:t>Formally this is only the accelerator work, but the detector R&amp;D program also ends and will not be extended</a:t>
            </a:r>
          </a:p>
          <a:p>
            <a:r>
              <a:rPr lang="en-US" dirty="0" smtClean="0"/>
              <a:t>There continues to be support from Japan for a “Higgs factory” ILC (assuming LHC/</a:t>
            </a:r>
            <a:r>
              <a:rPr lang="en-US" dirty="0" err="1" smtClean="0"/>
              <a:t>Tevatron</a:t>
            </a:r>
            <a:r>
              <a:rPr lang="en-US" dirty="0" smtClean="0"/>
              <a:t> hints are correct)</a:t>
            </a:r>
          </a:p>
          <a:p>
            <a:pPr lvl="1"/>
            <a:r>
              <a:rPr lang="en-US" dirty="0" smtClean="0"/>
              <a:t>If this progresses reaction would presumably be based on government-government contacts</a:t>
            </a:r>
          </a:p>
          <a:p>
            <a:r>
              <a:rPr lang="en-US" dirty="0" smtClean="0"/>
              <a:t>No hints of new physics from LHC</a:t>
            </a:r>
          </a:p>
          <a:p>
            <a:pPr lvl="1"/>
            <a:r>
              <a:rPr lang="en-US" dirty="0" smtClean="0"/>
              <a:t>Energy scale of new physics going up</a:t>
            </a:r>
          </a:p>
          <a:p>
            <a:pPr lvl="1"/>
            <a:r>
              <a:rPr lang="en-US" dirty="0" smtClean="0"/>
              <a:t>ILC almost out of the game, CLIC limited in power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Discussion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will be a Snowmass meeting in 2013 with impact on the direction of the field</a:t>
            </a:r>
          </a:p>
          <a:p>
            <a:r>
              <a:rPr lang="en-US" dirty="0" smtClean="0"/>
              <a:t>What do we need to present from </a:t>
            </a:r>
            <a:r>
              <a:rPr lang="en-US" dirty="0" err="1" smtClean="0"/>
              <a:t>Muon</a:t>
            </a:r>
            <a:r>
              <a:rPr lang="en-US" dirty="0" smtClean="0"/>
              <a:t> Collider?</a:t>
            </a:r>
          </a:p>
          <a:p>
            <a:pPr lvl="1"/>
            <a:r>
              <a:rPr lang="en-US" dirty="0" smtClean="0"/>
              <a:t>Feasibility of experiments</a:t>
            </a:r>
          </a:p>
          <a:p>
            <a:pPr lvl="2"/>
            <a:r>
              <a:rPr lang="en-US" dirty="0" smtClean="0"/>
              <a:t>Background studies</a:t>
            </a:r>
          </a:p>
          <a:p>
            <a:pPr lvl="2"/>
            <a:r>
              <a:rPr lang="en-US" dirty="0" smtClean="0"/>
              <a:t>Detector performance in background environment</a:t>
            </a:r>
          </a:p>
          <a:p>
            <a:pPr lvl="1"/>
            <a:r>
              <a:rPr lang="en-US" dirty="0" smtClean="0"/>
              <a:t>Ability to address new physics</a:t>
            </a:r>
          </a:p>
          <a:p>
            <a:pPr lvl="2"/>
            <a:r>
              <a:rPr lang="en-US" dirty="0" smtClean="0"/>
              <a:t>A discovery will focus our minds – if LHC finds something what can </a:t>
            </a:r>
            <a:r>
              <a:rPr lang="en-US" dirty="0" err="1" smtClean="0"/>
              <a:t>MuC</a:t>
            </a:r>
            <a:r>
              <a:rPr lang="en-US" dirty="0" smtClean="0"/>
              <a:t> do?</a:t>
            </a:r>
          </a:p>
          <a:p>
            <a:pPr lvl="1"/>
            <a:r>
              <a:rPr lang="en-US" dirty="0" smtClean="0"/>
              <a:t>Physics tradeoffs </a:t>
            </a:r>
            <a:r>
              <a:rPr lang="en-US" dirty="0" err="1" smtClean="0"/>
              <a:t>vs</a:t>
            </a:r>
            <a:r>
              <a:rPr lang="en-US" dirty="0" smtClean="0"/>
              <a:t> CLIC</a:t>
            </a:r>
          </a:p>
          <a:p>
            <a:pPr lvl="1"/>
            <a:r>
              <a:rPr lang="en-US" dirty="0" smtClean="0"/>
              <a:t>Detector R&amp;D directions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168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00200"/>
            <a:ext cx="2971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Much of the background is from soft photons and low momentum neutrons.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Muon</a:t>
            </a:r>
            <a:r>
              <a:rPr lang="en-US" dirty="0" smtClean="0"/>
              <a:t> background has a different character, coming from upstream interactions</a:t>
            </a:r>
            <a:endParaRPr lang="en-US" dirty="0"/>
          </a:p>
        </p:txBody>
      </p:sp>
      <p:pic>
        <p:nvPicPr>
          <p:cNvPr id="4" name="Content Placeholder 10" descr="spectr-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5393539" cy="45119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1371600" y="274320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164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274320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5.8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74320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92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34340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92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41960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172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449580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62484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Striganov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dirty="0" smtClean="0"/>
              <a:t>Funding, Manpower, and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are hoping to integrate the physics and detector effort into the MAP organization</a:t>
            </a:r>
          </a:p>
          <a:p>
            <a:pPr lvl="1" indent="-342900"/>
            <a:r>
              <a:rPr lang="en-US" dirty="0" smtClean="0"/>
              <a:t>Separation of accelerator and detector work was a weakness of the ILC </a:t>
            </a:r>
          </a:p>
          <a:p>
            <a:pPr lvl="1" indent="-342900"/>
            <a:r>
              <a:rPr lang="en-US" dirty="0" smtClean="0"/>
              <a:t>Funding will remain separate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SLAC is submitting a proposal to support continued LCSIM development for lepton colliders</a:t>
            </a:r>
          </a:p>
          <a:p>
            <a:r>
              <a:rPr lang="en-US" dirty="0" smtClean="0"/>
              <a:t>Fermilab will continue some support for simulation infrastructure</a:t>
            </a:r>
          </a:p>
          <a:p>
            <a:pPr marL="0" indent="0">
              <a:buNone/>
            </a:pPr>
            <a:r>
              <a:rPr lang="en-US" dirty="0" smtClean="0"/>
              <a:t>There are few prospects for an increase in scientific manpower at the laboratories</a:t>
            </a:r>
          </a:p>
          <a:p>
            <a:r>
              <a:rPr lang="en-US" dirty="0" smtClean="0"/>
              <a:t>University contributions can make a significant difference</a:t>
            </a:r>
          </a:p>
          <a:p>
            <a:r>
              <a:rPr lang="en-US" dirty="0" smtClean="0"/>
              <a:t>Infrastructure to exploit the manpower is in place</a:t>
            </a:r>
          </a:p>
          <a:p>
            <a:pPr marL="0" indent="0">
              <a:buNone/>
            </a:pPr>
            <a:r>
              <a:rPr lang="en-US" dirty="0" smtClean="0"/>
              <a:t>A new framework is needed to replace ALCPG (ILC) group with a broader mandate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00200"/>
            <a:ext cx="2667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Much of the track background is out of time – this is a consistent theme in discussing background rejection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562600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solidFill>
                  <a:schemeClr val="bg1"/>
                </a:solidFill>
              </a:rPr>
              <a:t>Terentev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5746246" cy="39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44196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look more carefully at the </a:t>
            </a:r>
          </a:p>
          <a:p>
            <a:pPr marL="0" indent="0">
              <a:buNone/>
            </a:pPr>
            <a:r>
              <a:rPr lang="en-US" dirty="0" smtClean="0"/>
              <a:t>characteristics of background energy deposits. (LCSIM detector model from H Wenzel)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Assume </a:t>
            </a:r>
            <a:r>
              <a:rPr lang="en-US" dirty="0" err="1" smtClean="0"/>
              <a:t>SiD</a:t>
            </a:r>
            <a:r>
              <a:rPr lang="en-US" dirty="0" smtClean="0"/>
              <a:t>-like tracker with 300 micron thick silicon tracking layers. Look at: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De/dx</a:t>
            </a:r>
          </a:p>
          <a:p>
            <a:r>
              <a:rPr lang="en-US" dirty="0" smtClean="0"/>
              <a:t>Path length in detector</a:t>
            </a:r>
          </a:p>
          <a:p>
            <a:r>
              <a:rPr lang="en-US" dirty="0" err="1" smtClean="0"/>
              <a:t>Drphi</a:t>
            </a:r>
            <a:r>
              <a:rPr lang="en-US" dirty="0" smtClean="0"/>
              <a:t> (exit-entrance position)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CFFCC"/>
                </a:solidFill>
              </a:rPr>
              <a:t>Following plots are only for barrel</a:t>
            </a:r>
          </a:p>
        </p:txBody>
      </p:sp>
      <p:pic>
        <p:nvPicPr>
          <p:cNvPr id="4" name="Picture 3" descr="plot_hitma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7" b="28051"/>
          <a:stretch/>
        </p:blipFill>
        <p:spPr>
          <a:xfrm>
            <a:off x="3581400" y="1447800"/>
            <a:ext cx="6454073" cy="4004056"/>
          </a:xfrm>
          <a:prstGeom prst="rect">
            <a:avLst/>
          </a:prstGeom>
          <a:solidFill>
            <a:srgbClr val="CCFFCC"/>
          </a:solidFill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9060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Look carefully at charge deposits in the tracker. </a:t>
            </a:r>
            <a:r>
              <a:rPr lang="en-US" dirty="0" err="1" smtClean="0"/>
              <a:t>R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dirty="0" smtClean="0"/>
              <a:t> measures local momentum and can reduce background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73" y="2362200"/>
            <a:ext cx="7822384" cy="414998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Rectangle 5"/>
          <p:cNvSpPr/>
          <p:nvPr/>
        </p:nvSpPr>
        <p:spPr>
          <a:xfrm>
            <a:off x="573074" y="3800445"/>
            <a:ext cx="7822384" cy="400467"/>
          </a:xfrm>
          <a:prstGeom prst="rect">
            <a:avLst/>
          </a:prstGeom>
          <a:pattFill prst="ltVert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7248" y="3800445"/>
            <a:ext cx="160170" cy="40046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3352800"/>
            <a:ext cx="61285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>
                <a:latin typeface="Symbol" charset="2"/>
                <a:cs typeface="Symbol" charset="2"/>
              </a:rPr>
              <a:t>Df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95458" y="3867501"/>
            <a:ext cx="72083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238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ot_path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t="26270" r="759" b="26252"/>
          <a:stretch/>
        </p:blipFill>
        <p:spPr>
          <a:xfrm>
            <a:off x="3733800" y="179763"/>
            <a:ext cx="5105400" cy="3272097"/>
          </a:xfr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5" name="Picture 4" descr="plot_dtim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9" b="26660"/>
          <a:stretch/>
        </p:blipFill>
        <p:spPr>
          <a:xfrm>
            <a:off x="3733800" y="3505200"/>
            <a:ext cx="5158673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Path length of parent  track within silicon detector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Time of energy deposit with respect to TOF from IP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62600" y="17526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1371600"/>
            <a:ext cx="2083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Detector thickness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590800"/>
            <a:ext cx="15960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Angled tracks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3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Background de/dx distribution</a:t>
            </a:r>
            <a:endParaRPr lang="en-US" dirty="0"/>
          </a:p>
        </p:txBody>
      </p:sp>
      <p:pic>
        <p:nvPicPr>
          <p:cNvPr id="4" name="Picture 3" descr="plot_dedx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9" b="21910"/>
          <a:stretch/>
        </p:blipFill>
        <p:spPr>
          <a:xfrm>
            <a:off x="1295400" y="1115568"/>
            <a:ext cx="7216073" cy="53858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00400" y="5029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0" y="4648200"/>
            <a:ext cx="59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8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57800"/>
            <a:ext cx="8305800" cy="1066800"/>
          </a:xfrm>
        </p:spPr>
        <p:txBody>
          <a:bodyPr/>
          <a:lstStyle/>
          <a:p>
            <a:r>
              <a:rPr lang="en-US" dirty="0" smtClean="0"/>
              <a:t>Path length in detector </a:t>
            </a:r>
            <a:r>
              <a:rPr lang="en-US" dirty="0" err="1" smtClean="0"/>
              <a:t>vs</a:t>
            </a:r>
            <a:r>
              <a:rPr lang="en-US" dirty="0" smtClean="0"/>
              <a:t> de/dx</a:t>
            </a:r>
            <a:endParaRPr lang="en-US" dirty="0"/>
          </a:p>
        </p:txBody>
      </p:sp>
      <p:pic>
        <p:nvPicPr>
          <p:cNvPr id="4" name="Picture 3" descr="plot_dedxvspat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9" b="26659"/>
          <a:stretch/>
        </p:blipFill>
        <p:spPr>
          <a:xfrm>
            <a:off x="685800" y="228600"/>
            <a:ext cx="7657282" cy="4750517"/>
          </a:xfrm>
          <a:prstGeom prst="rect">
            <a:avLst/>
          </a:prstGeom>
          <a:solidFill>
            <a:schemeClr val="bg2"/>
          </a:solidFill>
        </p:spPr>
      </p:pic>
      <p:cxnSp>
        <p:nvCxnSpPr>
          <p:cNvPr id="6" name="Straight Arrow Connector 5"/>
          <p:cNvCxnSpPr/>
          <p:nvPr/>
        </p:nvCxnSpPr>
        <p:spPr>
          <a:xfrm>
            <a:off x="3276600" y="10668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4600" y="685800"/>
            <a:ext cx="2083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Detector thickness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200400"/>
            <a:ext cx="15960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Angled tracks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581400"/>
            <a:ext cx="5908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37338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5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1066800"/>
            <a:ext cx="1225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Neutrons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429000"/>
            <a:ext cx="112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layer_4_neutronDLvsded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932947" cy="3124200"/>
          </a:xfrm>
          <a:prstGeom prst="rect">
            <a:avLst/>
          </a:prstGeom>
        </p:spPr>
      </p:pic>
      <p:pic>
        <p:nvPicPr>
          <p:cNvPr id="7" name="Picture 6" descr="layer_4_electronDLvsded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812632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191000"/>
            <a:ext cx="11212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791200"/>
            <a:ext cx="14293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energy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conversions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396335"/>
            <a:ext cx="14586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soft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conversions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3" name="Picture 12" descr="layer_4_positronDLvsded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3810000"/>
            <a:ext cx="4812632" cy="304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2200" y="3352800"/>
            <a:ext cx="112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positrons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70202"/>
      </p:ext>
    </p:extLst>
  </p:cSld>
  <p:clrMapOvr>
    <a:masterClrMapping/>
  </p:clrMapOvr>
</p:sld>
</file>

<file path=ppt/theme/theme1.xml><?xml version="1.0" encoding="utf-8"?>
<a:theme xmlns:a="http://schemas.openxmlformats.org/drawingml/2006/main" name="Blue_bk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Blue_bkd.pot</Template>
  <TotalTime>1072</TotalTime>
  <Words>1017</Words>
  <Application>Microsoft Macintosh PowerPoint</Application>
  <PresentationFormat>On-screen Show (4:3)</PresentationFormat>
  <Paragraphs>177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Blue_bkd</vt:lpstr>
      <vt:lpstr>Detector Prospects for the Muon Collider Tracking Ronald Lipton - Fermilab</vt:lpstr>
      <vt:lpstr>Background Characteristics</vt:lpstr>
      <vt:lpstr>Timing</vt:lpstr>
      <vt:lpstr>PowerPoint Presentation</vt:lpstr>
      <vt:lpstr>PowerPoint Presentation</vt:lpstr>
      <vt:lpstr>PowerPoint Presentation</vt:lpstr>
      <vt:lpstr>Background de/dx distribution</vt:lpstr>
      <vt:lpstr>PowerPoint Presentation</vt:lpstr>
      <vt:lpstr>PowerPoint Presentation</vt:lpstr>
      <vt:lpstr>Effects of Cuts on Tracker</vt:lpstr>
      <vt:lpstr>Electronics for Fast Tracking</vt:lpstr>
      <vt:lpstr>How to build a fast silicon tracker</vt:lpstr>
      <vt:lpstr>Example – NA62 Gigatracker</vt:lpstr>
      <vt:lpstr>PowerPoint Presentation</vt:lpstr>
      <vt:lpstr>Power and Mass</vt:lpstr>
      <vt:lpstr>Issues to consider</vt:lpstr>
      <vt:lpstr>PowerPoint Presentation</vt:lpstr>
      <vt:lpstr>Discussion</vt:lpstr>
      <vt:lpstr>Discussion II</vt:lpstr>
      <vt:lpstr>Funding, Manpower, and Organization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Detectors in Particle  Physics - Megapixels to Gigapixels</dc:title>
  <dc:creator>Ronald Lipton</dc:creator>
  <cp:lastModifiedBy>Ronald Lipton</cp:lastModifiedBy>
  <cp:revision>60</cp:revision>
  <dcterms:created xsi:type="dcterms:W3CDTF">2010-12-02T20:58:47Z</dcterms:created>
  <dcterms:modified xsi:type="dcterms:W3CDTF">2012-03-08T21:40:56Z</dcterms:modified>
</cp:coreProperties>
</file>