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0" r:id="rId3"/>
    <p:sldId id="306" r:id="rId4"/>
    <p:sldId id="263" r:id="rId5"/>
    <p:sldId id="279" r:id="rId6"/>
    <p:sldId id="327" r:id="rId7"/>
    <p:sldId id="268" r:id="rId8"/>
    <p:sldId id="266" r:id="rId9"/>
    <p:sldId id="328" r:id="rId10"/>
    <p:sldId id="329" r:id="rId11"/>
    <p:sldId id="335" r:id="rId12"/>
    <p:sldId id="330" r:id="rId13"/>
    <p:sldId id="331" r:id="rId14"/>
    <p:sldId id="332" r:id="rId15"/>
    <p:sldId id="333" r:id="rId16"/>
    <p:sldId id="324" r:id="rId17"/>
    <p:sldId id="325" r:id="rId18"/>
    <p:sldId id="326" r:id="rId19"/>
    <p:sldId id="334" r:id="rId20"/>
    <p:sldId id="284" r:id="rId21"/>
    <p:sldId id="293" r:id="rId22"/>
    <p:sldId id="336" r:id="rId23"/>
    <p:sldId id="337" r:id="rId24"/>
    <p:sldId id="299" r:id="rId25"/>
    <p:sldId id="304" r:id="rId26"/>
    <p:sldId id="319" r:id="rId27"/>
  </p:sldIdLst>
  <p:sldSz cx="9144000" cy="6858000" type="screen4x3"/>
  <p:notesSz cx="7077075" cy="8955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0066FF"/>
    <a:srgbClr val="6633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0"/>
            <a:ext cx="3067057" cy="44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05F7-2C34-4025-B6CE-545EAAB6ED2E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6409"/>
            <a:ext cx="3067057" cy="44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506409"/>
            <a:ext cx="3067057" cy="44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3CF1F-F142-492C-889A-9A584CA60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9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4775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B8CD94-16CA-4A94-8E77-4EA1262E1AD4}" type="datetimeFigureOut">
              <a:rPr lang="en-US"/>
              <a:pPr>
                <a:defRPr/>
              </a:pPr>
              <a:t>3/4/2012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671513"/>
            <a:ext cx="447992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7"/>
            <a:ext cx="5661660" cy="40297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505780"/>
            <a:ext cx="3066733" cy="44775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97E1CB-180B-4DB3-B713-6A3F4988F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21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276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MAP Winter Meeting, 3/4/2012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95EC52-1F2E-4189-9CEB-802052E91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6" descr="FermilLogo_blu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80999"/>
            <a:ext cx="1295400" cy="23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cxnSp>
        <p:nvCxnSpPr>
          <p:cNvPr id="6" name="Straight Connector 8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0066F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352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MAP Winter Meeting, 3/4/2012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6CF26B-2D57-4D69-8A36-791C8D1D5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6" descr="FermilLogo_blu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80999"/>
            <a:ext cx="1295400" cy="23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MAP Winter Meeting, 3/4/2012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D28568-77D4-46A8-8E89-7C9AA3955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circl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0-0247-28D.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7022025" cy="4672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Component Development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5EC52-1F2E-4189-9CEB-802052E9100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Be-Wall Cavity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843631" cy="46782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486" y="4191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Derun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091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805 MHz Pillbox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93" y="1310251"/>
            <a:ext cx="5569607" cy="49381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3528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Zhenghai</a:t>
            </a:r>
            <a:r>
              <a:rPr lang="en-US" dirty="0" smtClean="0"/>
              <a:t>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675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High-Pressure H</a:t>
            </a:r>
            <a:r>
              <a:rPr lang="en-US" baseline="-25000" dirty="0" smtClean="0"/>
              <a:t>2</a:t>
            </a:r>
            <a:r>
              <a:rPr lang="en-US" dirty="0" smtClean="0"/>
              <a:t> filled Cavity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29600" cy="317415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390126"/>
            <a:ext cx="205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Katsuya Yonehara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634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All-Seasons Cavity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3062010" cy="2209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2743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40252"/>
            <a:ext cx="3023527" cy="2743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505200" y="3540252"/>
            <a:ext cx="5562600" cy="267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Tested at B=0 &amp; B=3T</a:t>
            </a:r>
          </a:p>
          <a:p>
            <a:pPr lvl="1"/>
            <a:r>
              <a:rPr lang="en-US" dirty="0" smtClean="0"/>
              <a:t>Two cycles: B</a:t>
            </a:r>
            <a:r>
              <a:rPr lang="en-US" baseline="-25000" dirty="0" smtClean="0"/>
              <a:t>0</a:t>
            </a:r>
            <a:r>
              <a:rPr lang="en-US" dirty="0" smtClean="0"/>
              <a:t>, B</a:t>
            </a:r>
            <a:r>
              <a:rPr lang="en-US" baseline="-25000" dirty="0" smtClean="0"/>
              <a:t>3</a:t>
            </a:r>
            <a:r>
              <a:rPr lang="en-US" dirty="0" smtClean="0"/>
              <a:t>, B</a:t>
            </a:r>
            <a:r>
              <a:rPr lang="en-US" baseline="-25000" dirty="0" smtClean="0"/>
              <a:t>0</a:t>
            </a:r>
            <a:r>
              <a:rPr lang="en-US" dirty="0" smtClean="0"/>
              <a:t> &amp; B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No difference in Max Stable Op. Gradient</a:t>
            </a:r>
          </a:p>
          <a:p>
            <a:pPr lvl="1"/>
            <a:r>
              <a:rPr lang="en-US" dirty="0" smtClean="0"/>
              <a:t>RF pickup did not work</a:t>
            </a:r>
          </a:p>
          <a:p>
            <a:pPr lvl="2"/>
            <a:r>
              <a:rPr lang="en-US" dirty="0" smtClean="0"/>
              <a:t>Gradient  </a:t>
            </a:r>
            <a:r>
              <a:rPr lang="en-US" dirty="0" smtClean="0">
                <a:latin typeface="Symbol" pitchFamily="18" charset="2"/>
              </a:rPr>
              <a:t>» </a:t>
            </a:r>
            <a:r>
              <a:rPr lang="en-US" dirty="0" smtClean="0"/>
              <a:t>25 MV/m ± 5%</a:t>
            </a:r>
          </a:p>
          <a:p>
            <a:r>
              <a:rPr lang="en-US" dirty="0" smtClean="0"/>
              <a:t>Paradigm shift for vacuum RF in 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60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201 MHz Production Cavity Test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371600"/>
            <a:ext cx="8098971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599" y="53340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Ready for final assembly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n May 2012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580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</a:t>
            </a:r>
            <a:r>
              <a:rPr lang="en-US" dirty="0" err="1" smtClean="0"/>
              <a:t>RFCC</a:t>
            </a:r>
            <a:r>
              <a:rPr lang="en-US" i="1" baseline="-25000" dirty="0" err="1" smtClean="0"/>
              <a:t>lite</a:t>
            </a:r>
            <a:r>
              <a:rPr lang="en-US" i="1" dirty="0" smtClean="0"/>
              <a:t> </a:t>
            </a:r>
            <a:r>
              <a:rPr lang="en-US" dirty="0" smtClean="0"/>
              <a:t>Test in MTA</a:t>
            </a:r>
            <a:endParaRPr lang="en-US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5" y="1371600"/>
            <a:ext cx="7386990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930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R&amp;D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Neutrino Factory and Muon Collider accelerator complexes require magnets with quite challenging parameters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HTS solenoid R&amp;D to assess the parameters that are likely to be achieved</a:t>
            </a:r>
          </a:p>
          <a:p>
            <a:pPr lvl="1"/>
            <a:r>
              <a:rPr lang="en-US" dirty="0" smtClean="0"/>
              <a:t>What is the highest practical achievable solenoid field &amp; what is the R&amp;D required before these solenoids can be built?</a:t>
            </a:r>
          </a:p>
          <a:p>
            <a:r>
              <a:rPr lang="en-US" dirty="0" smtClean="0"/>
              <a:t>Magnet design R&amp;D for collider ring and IR magnets that have to deal with the expected high level of energy deposition from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decay electrons</a:t>
            </a:r>
          </a:p>
          <a:p>
            <a:pPr lvl="1"/>
            <a:r>
              <a:rPr lang="en-US" dirty="0" smtClean="0"/>
              <a:t>What is the optimal design for the collider ring magnets that will enable them to operate in the presence of the decay electrons?  Paper studies only (with D&amp;S group)</a:t>
            </a:r>
          </a:p>
          <a:p>
            <a:r>
              <a:rPr lang="en-US" dirty="0" smtClean="0"/>
              <a:t>Fast Ramping Magnets utilized in rapid-cycling synchrotron for final acceleration for the </a:t>
            </a:r>
            <a:r>
              <a:rPr lang="en-US" dirty="0" smtClean="0"/>
              <a:t>MC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R&amp;D – 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HTS Solenoid</a:t>
            </a:r>
          </a:p>
          <a:p>
            <a:pPr lvl="1"/>
            <a:r>
              <a:rPr lang="en-US" dirty="0" smtClean="0"/>
              <a:t>Develop functional specifications for the high field solenoid &amp; perform tests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800"/>
            <a:ext cx="3962400" cy="229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48315"/>
            <a:ext cx="3834384" cy="2876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478422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HTS conductor cable R&amp;D</a:t>
            </a:r>
          </a:p>
          <a:p>
            <a:pPr algn="ctr"/>
            <a:r>
              <a:rPr lang="en-US" dirty="0" smtClean="0"/>
              <a:t>Tengming Shen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5641130"/>
            <a:ext cx="2967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HTS pancake magnet tests</a:t>
            </a:r>
          </a:p>
          <a:p>
            <a:pPr algn="ctr"/>
            <a:r>
              <a:rPr lang="en-US" dirty="0" smtClean="0"/>
              <a:t>Ramesh Gupta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 R&amp;D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Collider</a:t>
            </a:r>
            <a:r>
              <a:rPr lang="en-US" dirty="0" smtClean="0"/>
              <a:t> Ring &amp;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Collider Ring Magnets (A. Zlobin)</a:t>
            </a:r>
          </a:p>
          <a:p>
            <a:pPr lvl="1"/>
            <a:r>
              <a:rPr lang="en-US" dirty="0" smtClean="0"/>
              <a:t>Produce effective conceptual designs for</a:t>
            </a:r>
          </a:p>
          <a:p>
            <a:pPr lvl="2"/>
            <a:r>
              <a:rPr lang="en-US" dirty="0" smtClean="0"/>
              <a:t>IR quads &amp; dipoles</a:t>
            </a:r>
          </a:p>
          <a:p>
            <a:pPr lvl="2"/>
            <a:r>
              <a:rPr lang="en-US" dirty="0" smtClean="0"/>
              <a:t>Collider ring dipoles and quads</a:t>
            </a:r>
          </a:p>
          <a:p>
            <a:r>
              <a:rPr lang="en-US" dirty="0" smtClean="0"/>
              <a:t>Fast Ramping Magnets (400 Hz) (D. Summers)</a:t>
            </a:r>
          </a:p>
          <a:p>
            <a:pPr lvl="1"/>
            <a:r>
              <a:rPr lang="en-US" dirty="0" smtClean="0"/>
              <a:t>Building prototypes with goal to produce 30 cm test magnets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43400"/>
            <a:ext cx="5181600" cy="189970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48400" cy="914400"/>
          </a:xfrm>
        </p:spPr>
        <p:txBody>
          <a:bodyPr/>
          <a:lstStyle/>
          <a:p>
            <a:r>
              <a:rPr lang="en-US" dirty="0" smtClean="0"/>
              <a:t>400 Hz prototype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2" y="1371600"/>
            <a:ext cx="7285096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692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Outline</a:t>
            </a:r>
          </a:p>
          <a:p>
            <a:pPr lvl="1"/>
            <a:r>
              <a:rPr lang="en-US" dirty="0" smtClean="0"/>
              <a:t>Program Overview</a:t>
            </a:r>
          </a:p>
          <a:p>
            <a:pPr lvl="1"/>
            <a:r>
              <a:rPr lang="en-US" dirty="0" smtClean="0"/>
              <a:t>Progress &amp; goals</a:t>
            </a:r>
          </a:p>
          <a:p>
            <a:pPr lvl="1"/>
            <a:r>
              <a:rPr lang="en-US" dirty="0" smtClean="0"/>
              <a:t>Plans</a:t>
            </a:r>
          </a:p>
          <a:p>
            <a:pPr lvl="1"/>
            <a:r>
              <a:rPr lang="en-US" dirty="0" smtClean="0"/>
              <a:t>Summary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Targetry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343400"/>
          </a:xfrm>
        </p:spPr>
        <p:txBody>
          <a:bodyPr/>
          <a:lstStyle/>
          <a:p>
            <a:r>
              <a:rPr lang="en-US" dirty="0" smtClean="0"/>
              <a:t>This year has been primarily limited to paper studies</a:t>
            </a:r>
          </a:p>
          <a:p>
            <a:pPr lvl="1"/>
            <a:r>
              <a:rPr lang="en-US" dirty="0" err="1" smtClean="0"/>
              <a:t>Nozzel</a:t>
            </a:r>
            <a:r>
              <a:rPr lang="en-US" dirty="0" smtClean="0"/>
              <a:t> &amp; jet </a:t>
            </a:r>
            <a:r>
              <a:rPr lang="en-US" i="1" dirty="0" smtClean="0">
                <a:solidFill>
                  <a:srgbClr val="0000FF"/>
                </a:solidFill>
              </a:rPr>
              <a:t>(Y. Zhan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/>
              <a:t>MHD Simulations </a:t>
            </a:r>
            <a:r>
              <a:rPr lang="en-US" i="1" dirty="0" smtClean="0">
                <a:solidFill>
                  <a:srgbClr val="0000FF"/>
                </a:solidFill>
              </a:rPr>
              <a:t>(R. </a:t>
            </a:r>
            <a:r>
              <a:rPr lang="en-US" i="1" dirty="0" err="1" smtClean="0">
                <a:solidFill>
                  <a:srgbClr val="0000FF"/>
                </a:solidFill>
              </a:rPr>
              <a:t>Samulyak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/>
              <a:t>Particle production </a:t>
            </a:r>
            <a:r>
              <a:rPr lang="en-US" i="1" dirty="0" smtClean="0">
                <a:solidFill>
                  <a:srgbClr val="0000FF"/>
                </a:solidFill>
              </a:rPr>
              <a:t>(X. Ding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/>
              <a:t>Energy management </a:t>
            </a:r>
            <a:r>
              <a:rPr lang="en-US" i="1" dirty="0" smtClean="0">
                <a:solidFill>
                  <a:srgbClr val="0000FF"/>
                </a:solidFill>
              </a:rPr>
              <a:t>(N. </a:t>
            </a:r>
            <a:r>
              <a:rPr lang="en-US" i="1" dirty="0" err="1" smtClean="0">
                <a:solidFill>
                  <a:srgbClr val="0000FF"/>
                </a:solidFill>
              </a:rPr>
              <a:t>Souchlas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/>
              <a:t>Magnet configurations </a:t>
            </a:r>
            <a:r>
              <a:rPr lang="en-US" i="1" dirty="0" smtClean="0">
                <a:solidFill>
                  <a:srgbClr val="0000FF"/>
                </a:solidFill>
              </a:rPr>
              <a:t>(R. </a:t>
            </a:r>
            <a:r>
              <a:rPr lang="en-US" i="1" dirty="0" err="1" smtClean="0">
                <a:solidFill>
                  <a:srgbClr val="0000FF"/>
                </a:solidFill>
              </a:rPr>
              <a:t>Weggel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 Development </a:t>
            </a:r>
            <a:r>
              <a:rPr lang="en-US" dirty="0" smtClean="0">
                <a:solidFill>
                  <a:srgbClr val="FF0000"/>
                </a:solidFill>
              </a:rPr>
              <a:t>RF</a:t>
            </a:r>
            <a:r>
              <a:rPr lang="en-US" dirty="0" smtClean="0"/>
              <a:t> Plans/Milestones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5979"/>
              </p:ext>
            </p:extLst>
          </p:nvPr>
        </p:nvGraphicFramePr>
        <p:xfrm>
          <a:off x="1905000" y="1219200"/>
          <a:ext cx="5144668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445"/>
                <a:gridCol w="1735384"/>
                <a:gridCol w="1355405"/>
                <a:gridCol w="1196434"/>
              </a:tblGrid>
              <a:tr h="168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MILESTONE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DELIVERABLE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INSTITUTION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16816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 / MTA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Complete Be button test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MAP note; Q2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FNAL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Complete 2nd HPRF cavity beam test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Draft Journal paper; Q4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FNAL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Prepare MTA for MICE production cavity test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Inspection; Q3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FNAL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168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Upgrade CAMAC DAQ system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Inspection; Q2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Analyze pillbox cavity Be button data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MAP Note; Q2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168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Analyze box cavity data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MAP Note; Q1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Analyze 2</a:t>
                      </a:r>
                      <a:r>
                        <a:rPr lang="en-US" sz="1000" baseline="30000">
                          <a:effectLst/>
                        </a:rPr>
                        <a:t>nd</a:t>
                      </a:r>
                      <a:r>
                        <a:rPr lang="en-US" sz="1000">
                          <a:effectLst/>
                        </a:rPr>
                        <a:t> HPRF beam test data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MAP Note; Q4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168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Analyze MTA magnet map data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MAP Note; Q1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Finish MTA environmental monitoring setup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Inspection; Q1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Test acoustic sensors on RF cavity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Presentation; Q3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168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Support MTA RF R&amp;D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Inspection; ongoing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JLab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168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Complete Be-wall cavity design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Engineering note; Q3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LBNL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168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Support MTA RF R&amp;D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Inspection; ongoing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LBNL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168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Support MTA RF R&amp;D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Inspection; ongoing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Complete RF cavity &amp; coupler waveguide design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Design review; Q2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SLAC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RF-16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Complete cavity drawing package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Engineering note; Q3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SLAC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336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RF-17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Cavity assembly &amp; cold test, and assist in high power test at MTA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MAP note; Q4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SLAC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  <a:tr h="168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22" marR="59822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 Development </a:t>
            </a:r>
            <a:r>
              <a:rPr lang="en-US" dirty="0" smtClean="0">
                <a:solidFill>
                  <a:srgbClr val="FF0000"/>
                </a:solidFill>
              </a:rPr>
              <a:t>Magnet</a:t>
            </a:r>
            <a:r>
              <a:rPr lang="en-US" dirty="0" smtClean="0"/>
              <a:t> </a:t>
            </a:r>
            <a:r>
              <a:rPr lang="en-US" dirty="0"/>
              <a:t>Plans/Milestones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656777"/>
              </p:ext>
            </p:extLst>
          </p:nvPr>
        </p:nvGraphicFramePr>
        <p:xfrm>
          <a:off x="914400" y="1523998"/>
          <a:ext cx="7086601" cy="4343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100"/>
                <a:gridCol w="2390431"/>
                <a:gridCol w="1867023"/>
                <a:gridCol w="1648047"/>
              </a:tblGrid>
              <a:tr h="24733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MAGNETS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28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MAG-1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Wind, react, and test small-scale Bi-2212 coil which has all the key elements of a 30T insert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MAP Note; Q4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MAG-2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Document 400Hz, 1.8T dipole results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Conf. paper; Q2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U. Miss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28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MAG-3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Develop BH curves for grain oriented steel with Epstein frame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MAP note; Q3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U. Miss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MAG-4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Produce OPERA-2D map for rap. cycling dipole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MAP note; Q3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U. Miss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MAG-5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Develop code to handle grain oriented steel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MAP note; Q3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U. Miss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MAG-6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Complete 2</a:t>
                      </a:r>
                      <a:r>
                        <a:rPr lang="en-US" sz="1100" baseline="30000">
                          <a:effectLst/>
                        </a:rPr>
                        <a:t>nd</a:t>
                      </a:r>
                      <a:r>
                        <a:rPr lang="en-US" sz="1100">
                          <a:effectLst/>
                        </a:rPr>
                        <a:t> round magnet measurements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MAP note; Q2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U. Miss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MAG-7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Make 2</a:t>
                      </a:r>
                      <a:r>
                        <a:rPr lang="en-US" sz="1100" baseline="30000">
                          <a:effectLst/>
                        </a:rPr>
                        <a:t>nd</a:t>
                      </a:r>
                      <a:r>
                        <a:rPr lang="en-US" sz="1100">
                          <a:effectLst/>
                        </a:rPr>
                        <a:t> rap. cycling dipole prototype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Inspection; Q4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U. Miss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13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Development </a:t>
            </a:r>
            <a:r>
              <a:rPr lang="en-US" dirty="0" err="1" smtClean="0">
                <a:solidFill>
                  <a:srgbClr val="FF0000"/>
                </a:solidFill>
              </a:rPr>
              <a:t>Targetry</a:t>
            </a:r>
            <a:r>
              <a:rPr lang="en-US" dirty="0" smtClean="0"/>
              <a:t> </a:t>
            </a:r>
            <a:r>
              <a:rPr lang="en-US" dirty="0"/>
              <a:t>Plans/Milestones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208454"/>
              </p:ext>
            </p:extLst>
          </p:nvPr>
        </p:nvGraphicFramePr>
        <p:xfrm>
          <a:off x="685800" y="2285999"/>
          <a:ext cx="7543800" cy="2971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300"/>
                <a:gridCol w="2544652"/>
                <a:gridCol w="1987476"/>
                <a:gridCol w="1754372"/>
              </a:tblGrid>
              <a:tr h="32130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TARGET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T-1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Design integrated coil/shielding config. for target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IPAC12 paper; Q3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BNL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T-2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Continue target area design studies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MAP note; Q3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Princeton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T-3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Contribute to IDS-NF target design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Report; Q4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Princeton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T-4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Develop Hg target system concepts for IDS-NF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IPAC paper; Q3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ORNL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22425" y="2943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342900" algn="l"/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619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RF program continues a multi-pronged attack on the technology</a:t>
            </a:r>
          </a:p>
          <a:p>
            <a:pPr lvl="1"/>
            <a:r>
              <a:rPr lang="en-US" dirty="0" smtClean="0"/>
              <a:t>The MTA is now a smoothly running facility that is unique in the world</a:t>
            </a:r>
          </a:p>
          <a:p>
            <a:pPr lvl="1"/>
            <a:r>
              <a:rPr lang="en-US" dirty="0"/>
              <a:t>Magnetic </a:t>
            </a:r>
            <a:r>
              <a:rPr lang="en-US" dirty="0" smtClean="0"/>
              <a:t>Insulation </a:t>
            </a:r>
            <a:r>
              <a:rPr lang="en-US" i="1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voted off the island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Materials studies</a:t>
            </a:r>
          </a:p>
          <a:p>
            <a:pPr lvl="2"/>
            <a:r>
              <a:rPr lang="en-US" dirty="0"/>
              <a:t>SCRF </a:t>
            </a:r>
            <a:r>
              <a:rPr lang="en-US" dirty="0" smtClean="0"/>
              <a:t>processing</a:t>
            </a:r>
            <a:endParaRPr lang="en-US" dirty="0"/>
          </a:p>
          <a:p>
            <a:pPr lvl="2"/>
            <a:r>
              <a:rPr lang="en-US" dirty="0"/>
              <a:t>Cavity materials (Be)</a:t>
            </a:r>
          </a:p>
          <a:p>
            <a:pPr lvl="1"/>
            <a:r>
              <a:rPr lang="en-US" dirty="0"/>
              <a:t>High-pressure H</a:t>
            </a:r>
            <a:r>
              <a:rPr lang="en-US" baseline="-25000" dirty="0"/>
              <a:t>2</a:t>
            </a:r>
            <a:r>
              <a:rPr lang="en-US" dirty="0"/>
              <a:t> filled RF exposed to p beam</a:t>
            </a:r>
          </a:p>
          <a:p>
            <a:pPr lvl="1"/>
            <a:r>
              <a:rPr lang="en-US" dirty="0"/>
              <a:t>Continuing 201 MHz </a:t>
            </a:r>
            <a:r>
              <a:rPr lang="en-US" dirty="0" smtClean="0"/>
              <a:t>program</a:t>
            </a:r>
          </a:p>
          <a:p>
            <a:pPr lvl="2"/>
            <a:r>
              <a:rPr lang="en-US" dirty="0" smtClean="0"/>
              <a:t>MICE production single-cavity test system</a:t>
            </a:r>
            <a:endParaRPr lang="en-US" dirty="0"/>
          </a:p>
          <a:p>
            <a:pPr lvl="2"/>
            <a:r>
              <a:rPr lang="en-US" dirty="0"/>
              <a:t>Future studies @ higher B field 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Magnet program is primarily addressing cooling issues</a:t>
            </a:r>
          </a:p>
          <a:p>
            <a:pPr lvl="1"/>
            <a:r>
              <a:rPr lang="en-US" dirty="0" smtClean="0"/>
              <a:t>Final cooling via very-high-field HTS solenoids</a:t>
            </a:r>
          </a:p>
          <a:p>
            <a:r>
              <a:rPr lang="en-US" dirty="0" smtClean="0"/>
              <a:t>But also addresses the other critical magnet issues for the MC complex </a:t>
            </a:r>
          </a:p>
          <a:p>
            <a:pPr lvl="1"/>
            <a:r>
              <a:rPr lang="en-US" dirty="0" smtClean="0"/>
              <a:t>Ring magnets</a:t>
            </a:r>
          </a:p>
          <a:p>
            <a:pPr lvl="2"/>
            <a:r>
              <a:rPr lang="en-US" dirty="0" smtClean="0"/>
              <a:t>Open-plane dipoles, quads, etc</a:t>
            </a:r>
          </a:p>
          <a:p>
            <a:pPr lvl="1"/>
            <a:r>
              <a:rPr lang="en-US" dirty="0" smtClean="0"/>
              <a:t>Acceleration</a:t>
            </a:r>
          </a:p>
          <a:p>
            <a:pPr lvl="2"/>
            <a:r>
              <a:rPr lang="en-US" dirty="0" smtClean="0"/>
              <a:t>Fast-ramping magnets</a:t>
            </a:r>
          </a:p>
          <a:p>
            <a:r>
              <a:rPr lang="en-US" dirty="0" err="1"/>
              <a:t>Targetry</a:t>
            </a:r>
            <a:r>
              <a:rPr lang="en-US" dirty="0"/>
              <a:t> has mostly been limited to paper studies due funding limitations.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2286000"/>
          </a:xfrm>
        </p:spPr>
        <p:txBody>
          <a:bodyPr/>
          <a:lstStyle/>
          <a:p>
            <a:pPr lvl="1"/>
            <a:r>
              <a:rPr lang="en-US" sz="9600" dirty="0" smtClean="0"/>
              <a:t>END</a:t>
            </a:r>
            <a:endParaRPr lang="en-US" sz="9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5EC52-1F2E-4189-9CEB-802052E9100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370832"/>
            <a:ext cx="7167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Brush Script MT" pitchFamily="66" charset="0"/>
              </a:rPr>
              <a:t>Now lets gone on to </a:t>
            </a:r>
            <a:r>
              <a:rPr lang="en-US" sz="5400" dirty="0" err="1" smtClean="0">
                <a:solidFill>
                  <a:srgbClr val="0000FF"/>
                </a:solidFill>
                <a:latin typeface="Brush Script MT" pitchFamily="66" charset="0"/>
              </a:rPr>
              <a:t>the“Meat</a:t>
            </a:r>
            <a:r>
              <a:rPr lang="en-US" sz="5400" dirty="0" smtClean="0">
                <a:solidFill>
                  <a:srgbClr val="0000FF"/>
                </a:solidFill>
                <a:latin typeface="Brush Script MT" pitchFamily="66" charset="0"/>
              </a:rPr>
              <a:t>”</a:t>
            </a:r>
            <a:endParaRPr lang="en-US" sz="5400" dirty="0">
              <a:solidFill>
                <a:srgbClr val="0000FF"/>
              </a:solidFill>
              <a:latin typeface="Brush Script M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181600"/>
            <a:ext cx="3932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Brush Script MT" pitchFamily="66" charset="0"/>
              </a:rPr>
              <a:t>Well, coffee first</a:t>
            </a:r>
            <a:endParaRPr lang="en-US" sz="5400" dirty="0">
              <a:solidFill>
                <a:srgbClr val="0000FF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 Development </a:t>
            </a:r>
            <a:br>
              <a:rPr lang="en-US" dirty="0" smtClean="0"/>
            </a:br>
            <a:r>
              <a:rPr lang="en-US" sz="3600" i="1" dirty="0" smtClean="0"/>
              <a:t>L2</a:t>
            </a:r>
            <a:r>
              <a:rPr lang="en-US" dirty="0" smtClean="0"/>
              <a:t> </a:t>
            </a:r>
            <a:r>
              <a:rPr lang="en-US" sz="3600" i="1" dirty="0" smtClean="0"/>
              <a:t> Organization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Normal Conducting RF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Derun Li, LBNL, RF scientist for the MuCool program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Superconducting RF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Don Hartill, Professor Cornell University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Magnets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John Tompkins, Deputy Head Fermilab (TD) Magnet Systems Department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Targets and Absorbers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Kirk McDonald, Princeton University &amp; co-spokesperson of the MERIT experiment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MuCool Test Area Coordinator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Yagmur Torun, Professor Illinois Institute of Technology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Establish the viability of the concepts and components that will be used in the design reports</a:t>
            </a:r>
          </a:p>
          <a:p>
            <a:pPr lvl="1"/>
            <a:r>
              <a:rPr lang="en-US" dirty="0" smtClean="0"/>
              <a:t>Neutrino Factory Reference Design Report (NF-RDR)</a:t>
            </a:r>
          </a:p>
          <a:p>
            <a:pPr lvl="1"/>
            <a:r>
              <a:rPr lang="en-US" dirty="0" smtClean="0"/>
              <a:t>Muon Collider Design Feasibility Study Report (MC-DFSR)</a:t>
            </a:r>
          </a:p>
          <a:p>
            <a:r>
              <a:rPr lang="en-US" dirty="0" smtClean="0"/>
              <a:t>Establish the engineering performance parameters to be assumed in the design studies</a:t>
            </a:r>
          </a:p>
          <a:p>
            <a:r>
              <a:rPr lang="en-US" dirty="0" smtClean="0"/>
              <a:t>Provide a good basis for cost estimates.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Significant degradation in maximum stable operating gradient with applied B field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SOLvgradien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743200"/>
            <a:ext cx="4419600" cy="3149928"/>
          </a:xfrm>
          <a:prstGeom prst="rect">
            <a:avLst/>
          </a:prstGeom>
        </p:spPr>
      </p:pic>
      <p:pic>
        <p:nvPicPr>
          <p:cNvPr id="9" name="Picture 8" descr="805_cur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114800"/>
            <a:ext cx="1600200" cy="2133600"/>
          </a:xfrm>
          <a:prstGeom prst="rect">
            <a:avLst/>
          </a:prstGeom>
          <a:noFill/>
        </p:spPr>
      </p:pic>
      <p:pic>
        <p:nvPicPr>
          <p:cNvPr id="10" name="Picture 5" descr="805_refur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34189"/>
            <a:ext cx="2514600" cy="188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05400" y="2362200"/>
            <a:ext cx="373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805 MHz RF Pillbox data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Curved Be windows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parallel B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current/arcs focused by 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Degradation also observed with 201 MHz cavity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Qualitatively, quite different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943600"/>
            <a:ext cx="410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Details will be presented in RF parallel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NCRF Program</a:t>
            </a:r>
            <a:br>
              <a:rPr lang="en-US" dirty="0" smtClean="0"/>
            </a:br>
            <a:r>
              <a:rPr lang="en-US" sz="3600" i="1" dirty="0" smtClean="0"/>
              <a:t>R&amp;D Strategy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 </a:t>
            </a:r>
            <a:r>
              <a:rPr lang="en-US" sz="2800" i="1" dirty="0" smtClean="0"/>
              <a:t>Technology Assessment (continuation of existing multi-pronged program)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Surface Processing </a:t>
            </a:r>
            <a:r>
              <a:rPr lang="en-US" dirty="0" smtClean="0"/>
              <a:t>	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Reduce (eliminate?) surface field enhancements, field emission</a:t>
            </a:r>
          </a:p>
          <a:p>
            <a:pPr lvl="3">
              <a:defRPr/>
            </a:pPr>
            <a:r>
              <a:rPr lang="en-US" sz="1800" dirty="0" smtClean="0"/>
              <a:t>SCRF processing techniques</a:t>
            </a:r>
          </a:p>
          <a:p>
            <a:pPr lvl="4">
              <a:defRPr/>
            </a:pPr>
            <a:r>
              <a:rPr lang="en-US" sz="1800" dirty="0" smtClean="0"/>
              <a:t>Electro-polishing  (smooth by removing) + HP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 rinse</a:t>
            </a:r>
          </a:p>
          <a:p>
            <a:pPr lvl="3">
              <a:defRPr/>
            </a:pPr>
            <a:r>
              <a:rPr lang="en-US" sz="1800" dirty="0" smtClean="0"/>
              <a:t>More advanced techniques (Atomic-Layer-Deposition (ALD))</a:t>
            </a:r>
          </a:p>
          <a:p>
            <a:pPr lvl="4">
              <a:defRPr/>
            </a:pPr>
            <a:r>
              <a:rPr lang="en-US" sz="1800" dirty="0" smtClean="0"/>
              <a:t>Smooth by adding to surface (conformal coating @ molecular level)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Materials studies</a:t>
            </a:r>
            <a:r>
              <a:rPr lang="en-US" sz="2400" dirty="0" smtClean="0"/>
              <a:t>: Use base materials that are more robust to the focusing effects of the magnetic field</a:t>
            </a:r>
            <a:endParaRPr lang="en-US" sz="2600" dirty="0" smtClean="0"/>
          </a:p>
          <a:p>
            <a:pPr lvl="2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Cavity bodies made from</a:t>
            </a:r>
            <a:r>
              <a:rPr lang="en-US" sz="2000" b="1" dirty="0" smtClean="0">
                <a:solidFill>
                  <a:srgbClr val="FF0000"/>
                </a:solidFill>
              </a:rPr>
              <a:t> Be </a:t>
            </a:r>
            <a:r>
              <a:rPr lang="en-US" sz="2000" dirty="0" smtClean="0">
                <a:solidFill>
                  <a:srgbClr val="FF0000"/>
                </a:solidFill>
              </a:rPr>
              <a:t>or possibly Mo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Magnetic Insulation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Inhibit  focusing due to applied B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High-Pressure Gas-filled (H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) cavities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2">
              <a:defRPr/>
            </a:pPr>
            <a:endParaRPr lang="en-US" sz="220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3464" y="1981200"/>
            <a:ext cx="8686800" cy="3733800"/>
          </a:xfrm>
          <a:prstGeom prst="rect">
            <a:avLst/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3124200"/>
            <a:ext cx="1013932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RF Program (2+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Complete tests on Magnetic Insulation</a:t>
            </a:r>
          </a:p>
          <a:p>
            <a:pPr lvl="1"/>
            <a:r>
              <a:rPr lang="en-US" dirty="0" smtClean="0"/>
              <a:t>Tests completed - concept dropped </a:t>
            </a:r>
            <a:r>
              <a:rPr lang="en-US" i="1" dirty="0" smtClean="0">
                <a:solidFill>
                  <a:srgbClr val="0000FF"/>
                </a:solidFill>
              </a:rPr>
              <a:t>(</a:t>
            </a:r>
            <a:r>
              <a:rPr lang="en-US" i="1" dirty="0" err="1" smtClean="0">
                <a:solidFill>
                  <a:srgbClr val="0000FF"/>
                </a:solidFill>
              </a:rPr>
              <a:t>DnS’d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Materials tests: Be</a:t>
            </a:r>
          </a:p>
          <a:p>
            <a:pPr lvl="1"/>
            <a:r>
              <a:rPr lang="en-US" dirty="0" smtClean="0"/>
              <a:t>Button cavity test </a:t>
            </a:r>
            <a:r>
              <a:rPr lang="en-US" dirty="0" smtClean="0"/>
              <a:t>(Y. Torun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 wall cavity (D. Li)</a:t>
            </a:r>
          </a:p>
          <a:p>
            <a:r>
              <a:rPr lang="en-US" dirty="0" smtClean="0"/>
              <a:t>Beam tests of HP H</a:t>
            </a:r>
            <a:r>
              <a:rPr lang="en-US" baseline="-25000" dirty="0" smtClean="0"/>
              <a:t>2</a:t>
            </a:r>
            <a:r>
              <a:rPr lang="en-US" dirty="0" smtClean="0"/>
              <a:t> filled cavity (Yonehara)</a:t>
            </a:r>
          </a:p>
          <a:p>
            <a:r>
              <a:rPr lang="en-US" dirty="0" smtClean="0"/>
              <a:t>All-Seasons Cavity tests (AB)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Future</a:t>
            </a:r>
          </a:p>
          <a:p>
            <a:r>
              <a:rPr lang="en-US" dirty="0" smtClean="0"/>
              <a:t>MICE 201 MHz production cavity test</a:t>
            </a:r>
          </a:p>
          <a:p>
            <a:r>
              <a:rPr lang="en-US" dirty="0" smtClean="0"/>
              <a:t>New 805 MHz pillbox (Z. Li)</a:t>
            </a:r>
          </a:p>
          <a:p>
            <a:r>
              <a:rPr lang="en-US" dirty="0" smtClean="0"/>
              <a:t>201 MHz tests in higher B field</a:t>
            </a:r>
          </a:p>
          <a:p>
            <a:pPr lvl="1"/>
            <a:r>
              <a:rPr lang="en-US" dirty="0" smtClean="0"/>
              <a:t>Need new SC magnet - FY2014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Test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191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MuCool Test Area</a:t>
            </a:r>
          </a:p>
          <a:p>
            <a:pPr lvl="1"/>
            <a:r>
              <a:rPr lang="en-US" dirty="0" smtClean="0"/>
              <a:t>RF Power </a:t>
            </a:r>
          </a:p>
          <a:p>
            <a:pPr lvl="2"/>
            <a:r>
              <a:rPr lang="en-US" dirty="0" smtClean="0"/>
              <a:t>201 MHz (5MW)</a:t>
            </a:r>
          </a:p>
          <a:p>
            <a:pPr lvl="2"/>
            <a:r>
              <a:rPr lang="en-US" dirty="0" smtClean="0"/>
              <a:t>805 MHz (12 MW)</a:t>
            </a:r>
          </a:p>
          <a:p>
            <a:pPr lvl="1"/>
            <a:r>
              <a:rPr lang="en-US" dirty="0" smtClean="0"/>
              <a:t>Class 100 clean room</a:t>
            </a:r>
          </a:p>
          <a:p>
            <a:pPr lvl="1"/>
            <a:r>
              <a:rPr lang="en-US" dirty="0" smtClean="0"/>
              <a:t>Instrumentation</a:t>
            </a:r>
          </a:p>
          <a:p>
            <a:pPr lvl="2"/>
            <a:r>
              <a:rPr lang="en-US" dirty="0" smtClean="0"/>
              <a:t>Ion counters, scintillation counters, optical signal, spectrophotometer</a:t>
            </a:r>
          </a:p>
          <a:p>
            <a:pPr lvl="1"/>
            <a:r>
              <a:rPr lang="en-US" dirty="0" smtClean="0"/>
              <a:t>4T SC Solenoid</a:t>
            </a:r>
          </a:p>
          <a:p>
            <a:pPr lvl="2"/>
            <a:r>
              <a:rPr lang="en-US" dirty="0" smtClean="0"/>
              <a:t>250W LHe </a:t>
            </a:r>
            <a:r>
              <a:rPr lang="en-US" dirty="0" err="1" smtClean="0"/>
              <a:t>cryo</a:t>
            </a:r>
            <a:r>
              <a:rPr lang="en-US" dirty="0" smtClean="0"/>
              <a:t>-plant</a:t>
            </a:r>
          </a:p>
          <a:p>
            <a:pPr lvl="1"/>
            <a:r>
              <a:rPr lang="en-US" dirty="0" smtClean="0"/>
              <a:t>400 MeV p beam 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 descr="M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2900" y="1981200"/>
            <a:ext cx="4838700" cy="32258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37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Button Tests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378925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MAP Winter Meeting, 3/4/2012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2749373"/>
            <a:ext cx="103105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Copper</a:t>
            </a:r>
          </a:p>
          <a:p>
            <a:pPr algn="ctr"/>
            <a:r>
              <a:rPr lang="en-US" b="1" dirty="0" smtClean="0"/>
              <a:t>buttons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3318302"/>
            <a:ext cx="86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v</a:t>
            </a:r>
            <a:r>
              <a:rPr lang="en-US" sz="4800" dirty="0" smtClean="0"/>
              <a:t>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5943600"/>
            <a:ext cx="161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Yagmur Torun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349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 Review Template-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 Review Template-R2</Template>
  <TotalTime>2455</TotalTime>
  <Words>1362</Words>
  <Application>Microsoft Office PowerPoint</Application>
  <PresentationFormat>On-screen Show (4:3)</PresentationFormat>
  <Paragraphs>350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MAP Review Template-R2</vt:lpstr>
      <vt:lpstr>Component Development</vt:lpstr>
      <vt:lpstr>PowerPoint Presentation</vt:lpstr>
      <vt:lpstr>Component Development  L2  Organization</vt:lpstr>
      <vt:lpstr>Primary Goals</vt:lpstr>
      <vt:lpstr>NCRF</vt:lpstr>
      <vt:lpstr>NCRF Program R&amp;D Strategy</vt:lpstr>
      <vt:lpstr>Phase I RF Program (2+ year)</vt:lpstr>
      <vt:lpstr>RF Test Facility</vt:lpstr>
      <vt:lpstr>Be Button Tests</vt:lpstr>
      <vt:lpstr>Be-Wall Cavity</vt:lpstr>
      <vt:lpstr>New 805 MHz Pillbox</vt:lpstr>
      <vt:lpstr>High-Pressure H2 filled Cavity</vt:lpstr>
      <vt:lpstr>All-Seasons Cavity</vt:lpstr>
      <vt:lpstr>MICE 201 MHz Production Cavity Test</vt:lpstr>
      <vt:lpstr>MICE RFCClite Test in MTA</vt:lpstr>
      <vt:lpstr>Magnet R&amp;D - Overview</vt:lpstr>
      <vt:lpstr>Magnet R&amp;D – HTS</vt:lpstr>
      <vt:lpstr>Magnet R&amp;D   mCollider Ring &amp; Acceleration</vt:lpstr>
      <vt:lpstr>400 Hz prototype</vt:lpstr>
      <vt:lpstr>Targetry</vt:lpstr>
      <vt:lpstr>Component Development RF Plans/Milestones</vt:lpstr>
      <vt:lpstr>Component Development Magnet Plans/Milestones</vt:lpstr>
      <vt:lpstr>Component Development Targetry Plans/Milestones</vt:lpstr>
      <vt:lpstr>Summary</vt:lpstr>
      <vt:lpstr>Summary II</vt:lpstr>
      <vt:lpstr>PowerPoint Presentation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Bross</dc:creator>
  <cp:lastModifiedBy>Alan D. Bross</cp:lastModifiedBy>
  <cp:revision>196</cp:revision>
  <dcterms:created xsi:type="dcterms:W3CDTF">2010-08-02T20:11:59Z</dcterms:created>
  <dcterms:modified xsi:type="dcterms:W3CDTF">2012-03-04T14:41:41Z</dcterms:modified>
</cp:coreProperties>
</file>