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67" r:id="rId3"/>
    <p:sldId id="268" r:id="rId4"/>
    <p:sldId id="291" r:id="rId5"/>
    <p:sldId id="289" r:id="rId6"/>
    <p:sldId id="290" r:id="rId7"/>
    <p:sldId id="286" r:id="rId8"/>
    <p:sldId id="287" r:id="rId9"/>
    <p:sldId id="266" r:id="rId10"/>
    <p:sldId id="285" r:id="rId11"/>
    <p:sldId id="271" r:id="rId12"/>
    <p:sldId id="272" r:id="rId13"/>
    <p:sldId id="273" r:id="rId14"/>
    <p:sldId id="274" r:id="rId15"/>
    <p:sldId id="288" r:id="rId16"/>
    <p:sldId id="275" r:id="rId17"/>
    <p:sldId id="276" r:id="rId18"/>
    <p:sldId id="281" r:id="rId19"/>
    <p:sldId id="283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A1614"/>
    <a:srgbClr val="0000FF"/>
    <a:srgbClr val="33CC3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157" autoAdjust="0"/>
  </p:normalViewPr>
  <p:slideViewPr>
    <p:cSldViewPr snapToGrid="0" snapToObjects="1">
      <p:cViewPr varScale="1">
        <p:scale>
          <a:sx n="98" d="100"/>
          <a:sy n="98" d="100"/>
        </p:scale>
        <p:origin x="-5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712AC-56E2-9745-8481-1451CBDBAC33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D8FC-7939-F447-833E-CF0E73A411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C10EF-4935-E743-B356-84D8CE5E43BE}" type="datetimeFigureOut">
              <a:rPr lang="en-US" smtClean="0"/>
              <a:pPr/>
              <a:t>3/4/12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EFD1-B849-D34E-BE8A-B7AF759FD6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D262-4921-48CC-AF29-4C6F06E10F7C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9E53B-ECEB-4824-81A8-BAE21E94AFA8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D789-355F-40CC-BCD7-C7BA946E1B3A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cxnSp>
        <p:nvCxnSpPr>
          <p:cNvPr id="6" name="Straight Connector 8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66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Alan Bross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352800" cy="3651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US HG Workshop      February 9-10,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36CF26B-2D57-4D69-8A36-791C8D1D5D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3" name="Picture 6" descr="FermilLogo_blue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380999"/>
            <a:ext cx="1295400" cy="23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EFAFC-C120-4EFB-9A5F-F37903FC38FA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E5AF7-735A-45B2-BB24-64CE27D37B54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B695-2246-436A-BF8A-200ECEB9FD08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0D75-3753-464F-A17A-5526A5B3A5F7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9BBE1-D1FB-4A8B-84C0-2063A6728669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A1E1-D9B9-4C9A-B1E7-575E60330C56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B733-15FA-4CAE-ADAB-49F78CE1CDAF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BF0C-8F98-45F7-8E0B-2F2617DCA29B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7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9676"/>
            <a:ext cx="8229600" cy="519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3CE7-BE3D-4C78-B925-D239AAB34C17}" type="datetime1">
              <a:rPr lang="en-US" smtClean="0"/>
              <a:pPr/>
              <a:t>3/4/12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1" y="6448008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Z. Li  et. al.   MAP Workshop, SLAC, March 4,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EBD9C-7377-E343-A0C7-D97FD6C6E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Alan Bross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US HG Workshop      February 9-10, 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7AD28568-77D4-46A8-8E89-7C9AA39554C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circle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video" Target="file://localhost/Users/zli/wk/Muon-Collider/805MHz-cavity/MP-windowbeam.mov" TargetMode="Externa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zli/wk/Muon-Collider/805MHz-cavity/old-exterior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63" y="1113183"/>
            <a:ext cx="8975537" cy="1750526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9A1614"/>
                </a:solidFill>
              </a:rPr>
              <a:t>Low Surface Field 805-MHz Pillbox Cavity </a:t>
            </a:r>
            <a:endParaRPr lang="en-US" sz="6000" dirty="0">
              <a:solidFill>
                <a:srgbClr val="9A161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772" y="3450866"/>
            <a:ext cx="7405510" cy="152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Zenghai Li, Lixin Ge, Chris Adolphsen, and David W. Martin, SLAC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Derun Li and Daniel L. Bowring, LBNL</a:t>
            </a:r>
          </a:p>
          <a:p>
            <a:endParaRPr lang="en-US" sz="2000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MAP Workshop, SLAC, March 4-8, 2012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7796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Multipacting</a:t>
            </a:r>
            <a:r>
              <a:rPr lang="en-US" sz="3200" dirty="0" smtClean="0"/>
              <a:t> Analysis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5564" y="3433915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5624" y="3433915"/>
            <a:ext cx="1297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Design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1180" y="1138816"/>
            <a:ext cx="4500437" cy="2066313"/>
          </a:xfrm>
        </p:spPr>
        <p:txBody>
          <a:bodyPr>
            <a:noAutofit/>
          </a:bodyPr>
          <a:lstStyle/>
          <a:p>
            <a:pPr marL="168275" indent="-168275"/>
            <a:r>
              <a:rPr lang="en-US" sz="2000" dirty="0" smtClean="0"/>
              <a:t>Field level scan: 0.1MV/m – 30MV/m, interval 0.1MV/m</a:t>
            </a:r>
          </a:p>
          <a:p>
            <a:pPr marL="168275" indent="-168275"/>
            <a:r>
              <a:rPr lang="en-US" sz="2000" dirty="0"/>
              <a:t>Initial Particles distributed on all exterior </a:t>
            </a:r>
            <a:r>
              <a:rPr lang="en-US" sz="2000" dirty="0" smtClean="0"/>
              <a:t>surface</a:t>
            </a:r>
          </a:p>
          <a:p>
            <a:pPr marL="168275" indent="-168275"/>
            <a:r>
              <a:rPr lang="en-US" sz="2000" dirty="0" smtClean="0"/>
              <a:t>Each field level ran 50 RF cycles</a:t>
            </a:r>
          </a:p>
          <a:p>
            <a:endParaRPr lang="en-US" sz="2000" dirty="0" smtClean="0"/>
          </a:p>
        </p:txBody>
      </p:sp>
      <p:pic>
        <p:nvPicPr>
          <p:cNvPr id="10" name="Picture 9" descr="Screen shot 2012-01-09 at 11.02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37" y="1036916"/>
            <a:ext cx="2925085" cy="189317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952861" y="2131272"/>
            <a:ext cx="936988" cy="132894"/>
          </a:xfrm>
          <a:prstGeom prst="straightConnector1">
            <a:avLst/>
          </a:prstGeom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165837">
            <a:off x="4971220" y="1619473"/>
            <a:ext cx="123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Tesla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2192" y="4289778"/>
            <a:ext cx="14745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Window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Disk rounding</a:t>
            </a:r>
          </a:p>
          <a:p>
            <a:r>
              <a:rPr lang="en-US" dirty="0" smtClean="0">
                <a:solidFill>
                  <a:srgbClr val="FF00FF"/>
                </a:solidFill>
              </a:rPr>
              <a:t>Coupling iris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15" descr="Screen shot 2012-02-28 at 2.23.4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4" y="3840289"/>
            <a:ext cx="3676078" cy="26077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493" y="3791304"/>
            <a:ext cx="3852192" cy="272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on Window 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5" name="Picture 4" descr="Screen shot 2012-01-12 at 4.03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453" y="4417581"/>
            <a:ext cx="1988695" cy="2058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802" y="768005"/>
            <a:ext cx="675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Design                                                                          New Design                                </a:t>
            </a:r>
            <a:endParaRPr lang="en-US" dirty="0"/>
          </a:p>
        </p:txBody>
      </p:sp>
      <p:pic>
        <p:nvPicPr>
          <p:cNvPr id="11" name="Picture 10" descr="Screen shot 2012-01-20 at 10.49.58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7337"/>
            <a:ext cx="4556912" cy="3202496"/>
          </a:xfrm>
          <a:prstGeom prst="rect">
            <a:avLst/>
          </a:prstGeom>
        </p:spPr>
      </p:pic>
      <p:pic>
        <p:nvPicPr>
          <p:cNvPr id="12" name="Picture 11" descr="Screen shot 2012-01-20 at 10.46.2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169" y="1137337"/>
            <a:ext cx="4530054" cy="3202496"/>
          </a:xfrm>
          <a:prstGeom prst="rect">
            <a:avLst/>
          </a:prstGeom>
        </p:spPr>
      </p:pic>
      <p:pic>
        <p:nvPicPr>
          <p:cNvPr id="9" name="MP-windowbeam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30994" y="4363835"/>
            <a:ext cx="3244240" cy="2086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on Disk Rounding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6" name="Picture 5" descr="Screen shot 2012-01-09 at 3.15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771" y="4261556"/>
            <a:ext cx="1750993" cy="2242896"/>
          </a:xfrm>
          <a:prstGeom prst="rect">
            <a:avLst/>
          </a:prstGeom>
        </p:spPr>
      </p:pic>
      <p:pic>
        <p:nvPicPr>
          <p:cNvPr id="7" name="Picture 6" descr="Screen shot 2012-01-13 at 11.44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5794"/>
            <a:ext cx="4466204" cy="3144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802" y="768005"/>
            <a:ext cx="675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Design                                                                          New Design                                </a:t>
            </a:r>
            <a:endParaRPr lang="en-US" dirty="0"/>
          </a:p>
        </p:txBody>
      </p:sp>
      <p:pic>
        <p:nvPicPr>
          <p:cNvPr id="9" name="Picture 8" descr="Screen shot 2012-02-28 at 1.34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269" y="1075794"/>
            <a:ext cx="4468407" cy="3144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on Coupling Iris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7" name="Picture 6" descr="Screen shot 2012-01-13 at 1.16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4329788"/>
            <a:ext cx="1497463" cy="2118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6802" y="768005"/>
            <a:ext cx="675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Design                                                                          New Design                                </a:t>
            </a:r>
            <a:endParaRPr lang="en-US" dirty="0"/>
          </a:p>
        </p:txBody>
      </p:sp>
      <p:pic>
        <p:nvPicPr>
          <p:cNvPr id="11" name="Picture 10" descr="Screen shot 2012-02-28 at 1.44.4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180" y="1137337"/>
            <a:ext cx="4435314" cy="3154001"/>
          </a:xfrm>
          <a:prstGeom prst="rect">
            <a:avLst/>
          </a:prstGeom>
        </p:spPr>
      </p:pic>
      <p:pic>
        <p:nvPicPr>
          <p:cNvPr id="12" name="Picture 11" descr="Screen shot 2012-02-28 at 1.48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698" y="4294490"/>
            <a:ext cx="2046839" cy="2156669"/>
          </a:xfrm>
          <a:prstGeom prst="rect">
            <a:avLst/>
          </a:prstGeom>
        </p:spPr>
      </p:pic>
      <p:pic>
        <p:nvPicPr>
          <p:cNvPr id="13" name="Picture 12" descr="Screen shot 2012-01-12 at 3.48.1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533" y="4332939"/>
            <a:ext cx="2606496" cy="205700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51114" y="4441371"/>
            <a:ext cx="1004207" cy="42454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95533" y="4465863"/>
            <a:ext cx="1004207" cy="42454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787977" y="4449535"/>
            <a:ext cx="386797" cy="386797"/>
            <a:chOff x="-67120" y="4177039"/>
            <a:chExt cx="386797" cy="386797"/>
          </a:xfrm>
        </p:grpSpPr>
        <p:sp>
          <p:nvSpPr>
            <p:cNvPr id="19" name="Rectangle 18"/>
            <p:cNvSpPr/>
            <p:nvPr/>
          </p:nvSpPr>
          <p:spPr>
            <a:xfrm>
              <a:off x="97971" y="4177039"/>
              <a:ext cx="45719" cy="38679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103419" y="4182487"/>
              <a:ext cx="45719" cy="38679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680" y="1137337"/>
            <a:ext cx="4451742" cy="315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195533" y="3031524"/>
            <a:ext cx="152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&amp; 2</a:t>
            </a:r>
            <a:r>
              <a:rPr lang="en-US" baseline="30000" dirty="0" smtClean="0"/>
              <a:t>nd</a:t>
            </a:r>
            <a:r>
              <a:rPr lang="en-US" dirty="0" smtClean="0"/>
              <a:t> 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80" y="103664"/>
            <a:ext cx="8660882" cy="1023678"/>
          </a:xfrm>
        </p:spPr>
        <p:txBody>
          <a:bodyPr wrap="none">
            <a:noAutofit/>
          </a:bodyPr>
          <a:lstStyle/>
          <a:p>
            <a:r>
              <a:rPr lang="en-US" sz="3600" dirty="0" smtClean="0"/>
              <a:t>Sample MP Trajectories</a:t>
            </a:r>
            <a:r>
              <a:rPr lang="en-US" sz="3600" dirty="0" smtClean="0"/>
              <a:t> Around Coupling Iris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smtClean="0"/>
              <a:t>Original Design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6" name="old-exterior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9008" y="1598286"/>
            <a:ext cx="4381852" cy="3680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53" y="1148749"/>
            <a:ext cx="4486032" cy="319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other exterior surface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6" name="Picture 5" descr="Screen shot 2012-01-12 at 3.48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239" y="4391000"/>
            <a:ext cx="2606496" cy="2057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802" y="768005"/>
            <a:ext cx="6753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Design                                                                          New Design                                </a:t>
            </a:r>
            <a:endParaRPr lang="en-US" dirty="0"/>
          </a:p>
        </p:txBody>
      </p:sp>
      <p:pic>
        <p:nvPicPr>
          <p:cNvPr id="10" name="Picture 9" descr="Screen shot 2012-02-28 at 10.26.1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32" y="1137337"/>
            <a:ext cx="4449704" cy="3170414"/>
          </a:xfrm>
          <a:prstGeom prst="rect">
            <a:avLst/>
          </a:prstGeom>
        </p:spPr>
      </p:pic>
      <p:pic>
        <p:nvPicPr>
          <p:cNvPr id="11" name="Picture 10" descr="Screen shot 2012-02-28 at 10.44.01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814" y="4391000"/>
            <a:ext cx="2286518" cy="20570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6834" y="1870074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4th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5261" y="3231490"/>
            <a:ext cx="61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31101" y="2965332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6333" y="2579524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Emission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086" y="1260879"/>
            <a:ext cx="7659713" cy="41587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Gradient: 25 MV/m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Beta = 150    (normally use 50 for copper)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Emitted all the surface based on Fowler-</a:t>
            </a:r>
            <a:r>
              <a:rPr lang="en-US" sz="2600" dirty="0" err="1" smtClean="0">
                <a:solidFill>
                  <a:srgbClr val="0000FF"/>
                </a:solidFill>
              </a:rPr>
              <a:t>Nordheim</a:t>
            </a:r>
            <a:r>
              <a:rPr lang="en-US" sz="2600" dirty="0" smtClean="0">
                <a:solidFill>
                  <a:srgbClr val="0000FF"/>
                </a:solidFill>
              </a:rPr>
              <a:t> field emission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No secondary</a:t>
            </a:r>
          </a:p>
          <a:p>
            <a:pPr>
              <a:spcBef>
                <a:spcPts val="0"/>
              </a:spcBef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0000FF"/>
                </a:solidFill>
              </a:rPr>
              <a:t>Quantity of interest (as function of </a:t>
            </a:r>
            <a:r>
              <a:rPr lang="en-US" sz="2600" dirty="0" err="1" smtClean="0">
                <a:solidFill>
                  <a:srgbClr val="0000FF"/>
                </a:solidFill>
              </a:rPr>
              <a:t>rf</a:t>
            </a:r>
            <a:r>
              <a:rPr lang="en-US" sz="2600" dirty="0" smtClean="0">
                <a:solidFill>
                  <a:srgbClr val="0000FF"/>
                </a:solidFill>
              </a:rPr>
              <a:t> phase)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Impact Energy of field emitted current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Current (relative quantity, depend on actual beta)</a:t>
            </a:r>
          </a:p>
          <a:p>
            <a:pPr lvl="1">
              <a:spcBef>
                <a:spcPts val="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Distribution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3" y="0"/>
            <a:ext cx="9132837" cy="6677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Dark Current Distribution – (original design)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5" name="Picture 4" descr="Screen shot 2012-01-19 at 2.21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" y="3284637"/>
            <a:ext cx="2838426" cy="2009606"/>
          </a:xfrm>
          <a:prstGeom prst="rect">
            <a:avLst/>
          </a:prstGeom>
        </p:spPr>
      </p:pic>
      <p:pic>
        <p:nvPicPr>
          <p:cNvPr id="6" name="Picture 5" descr="Screen shot 2012-01-19 at 2.08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76" y="818944"/>
            <a:ext cx="3024233" cy="2316563"/>
          </a:xfrm>
          <a:prstGeom prst="rect">
            <a:avLst/>
          </a:prstGeom>
        </p:spPr>
      </p:pic>
      <p:pic>
        <p:nvPicPr>
          <p:cNvPr id="7" name="Picture 6" descr="Screen shot 2012-01-19 at 2.15.4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7" y="1081494"/>
            <a:ext cx="2849589" cy="2024708"/>
          </a:xfrm>
          <a:prstGeom prst="rect">
            <a:avLst/>
          </a:prstGeom>
        </p:spPr>
      </p:pic>
      <p:pic>
        <p:nvPicPr>
          <p:cNvPr id="8" name="Picture 7" descr="Screen shot 2012-01-19 at 2.25.20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953" y="3416775"/>
            <a:ext cx="2947711" cy="20728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8097" y="1758743"/>
            <a:ext cx="2659336" cy="20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09488" y="1261992"/>
            <a:ext cx="97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33"/>
                </a:solidFill>
              </a:rPr>
              <a:t>Window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7856" y="1081494"/>
            <a:ext cx="155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surfaces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2202" y="3416775"/>
            <a:ext cx="14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Disk rounding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4582" y="34167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Coupling iris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3295" y="5649670"/>
            <a:ext cx="526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emission current corresponding to surface E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51" y="168454"/>
            <a:ext cx="8229600" cy="6677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Dark Current Energy and </a:t>
            </a:r>
            <a:r>
              <a:rPr lang="en-US" sz="3200" dirty="0" smtClean="0">
                <a:solidFill>
                  <a:srgbClr val="0000FF"/>
                </a:solidFill>
              </a:rPr>
              <a:t>Current (“</a:t>
            </a:r>
            <a:r>
              <a:rPr lang="en-US" sz="3200" dirty="0" err="1" smtClean="0">
                <a:solidFill>
                  <a:srgbClr val="0000FF"/>
                </a:solidFill>
              </a:rPr>
              <a:t>a.u</a:t>
            </a:r>
            <a:r>
              <a:rPr lang="en-US" sz="3200" dirty="0" smtClean="0">
                <a:solidFill>
                  <a:srgbClr val="0000FF"/>
                </a:solidFill>
              </a:rPr>
              <a:t>.”)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5" name="Picture 4" descr="Screen shot 2012-01-19 at 1.11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2" y="1065639"/>
            <a:ext cx="5201898" cy="2647697"/>
          </a:xfrm>
          <a:prstGeom prst="rect">
            <a:avLst/>
          </a:prstGeom>
        </p:spPr>
      </p:pic>
      <p:pic>
        <p:nvPicPr>
          <p:cNvPr id="6" name="Picture 5" descr="Screen shot 2012-01-19 at 1.54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08" y="3792167"/>
            <a:ext cx="5160751" cy="2393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8498" y="6214764"/>
            <a:ext cx="4314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(relative </a:t>
            </a:r>
            <a:r>
              <a:rPr lang="en-US" sz="1400" dirty="0" err="1" smtClean="0"/>
              <a:t>rf</a:t>
            </a:r>
            <a:r>
              <a:rPr lang="en-US" sz="1400" dirty="0" smtClean="0"/>
              <a:t> phase between original and new arbitrary)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5666" y="1198081"/>
            <a:ext cx="177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Energy </a:t>
            </a:r>
            <a:r>
              <a:rPr lang="en-US" dirty="0" err="1" smtClean="0">
                <a:solidFill>
                  <a:srgbClr val="C00000"/>
                </a:solidFill>
              </a:rPr>
              <a:t>v.s</a:t>
            </a:r>
            <a:r>
              <a:rPr lang="en-US" dirty="0" smtClean="0">
                <a:solidFill>
                  <a:srgbClr val="C00000"/>
                </a:solidFill>
              </a:rPr>
              <a:t>. Phase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8847" y="396664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Current </a:t>
            </a:r>
            <a:r>
              <a:rPr lang="en-US" dirty="0" err="1" smtClean="0">
                <a:solidFill>
                  <a:srgbClr val="C00000"/>
                </a:solidFill>
              </a:rPr>
              <a:t>v.s</a:t>
            </a:r>
            <a:r>
              <a:rPr lang="en-US" dirty="0" smtClean="0">
                <a:solidFill>
                  <a:srgbClr val="C00000"/>
                </a:solidFill>
              </a:rPr>
              <a:t>. Phase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1215" y="1198081"/>
            <a:ext cx="3123363" cy="21544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CC33"/>
                </a:solidFill>
              </a:rPr>
              <a:t>Window        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Disk rounding</a:t>
            </a:r>
          </a:p>
          <a:p>
            <a:r>
              <a:rPr lang="en-US" sz="2000" b="1" dirty="0" smtClean="0">
                <a:solidFill>
                  <a:srgbClr val="CC00CC"/>
                </a:solidFill>
              </a:rPr>
              <a:t>Coupling iris   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Other </a:t>
            </a:r>
            <a:r>
              <a:rPr lang="en-US" sz="2000" b="1" dirty="0" smtClean="0">
                <a:solidFill>
                  <a:srgbClr val="FF0000"/>
                </a:solidFill>
              </a:rPr>
              <a:t>surfaces</a:t>
            </a:r>
          </a:p>
          <a:p>
            <a:endParaRPr lang="en-US" sz="2000" dirty="0" smtClean="0"/>
          </a:p>
          <a:p>
            <a:r>
              <a:rPr lang="en-US" sz="1600" dirty="0" smtClean="0"/>
              <a:t>(New </a:t>
            </a:r>
            <a:r>
              <a:rPr lang="en-US" sz="1600" dirty="0" smtClean="0"/>
              <a:t>design only has field emission on window and disk </a:t>
            </a:r>
            <a:r>
              <a:rPr lang="en-US" sz="1600" dirty="0" smtClean="0"/>
              <a:t>rounding</a:t>
            </a:r>
            <a:r>
              <a:rPr lang="en-US" sz="1600" b="1" dirty="0" smtClean="0"/>
              <a:t>)</a:t>
            </a:r>
            <a:endParaRPr lang="en-US" sz="16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601215" y="3982035"/>
            <a:ext cx="3123363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High “E*I” may result in “significant damage”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9676"/>
          </a:xfrm>
        </p:spPr>
        <p:txBody>
          <a:bodyPr>
            <a:normAutofit/>
          </a:bodyPr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58" y="1149962"/>
            <a:ext cx="8579426" cy="5108731"/>
          </a:xfrm>
        </p:spPr>
        <p:txBody>
          <a:bodyPr>
            <a:normAutofit fontScale="85000" lnSpcReduction="20000"/>
          </a:bodyPr>
          <a:lstStyle/>
          <a:p>
            <a:pPr marL="282575" indent="-282575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New design significantly reduced field enhancement around the coupling slot. New high field region is on the window. </a:t>
            </a:r>
          </a:p>
          <a:p>
            <a:pPr marL="282575" indent="-282575">
              <a:spcAft>
                <a:spcPts val="1200"/>
              </a:spcAft>
            </a:pPr>
            <a:r>
              <a:rPr lang="en-US" dirty="0" err="1" smtClean="0">
                <a:solidFill>
                  <a:srgbClr val="0000FF"/>
                </a:solidFill>
              </a:rPr>
              <a:t>Multipacting</a:t>
            </a:r>
            <a:r>
              <a:rPr lang="en-US" dirty="0" smtClean="0">
                <a:solidFill>
                  <a:srgbClr val="0000FF"/>
                </a:solidFill>
              </a:rPr>
              <a:t> simulation indicated significant improvement in the coupling slot region.</a:t>
            </a:r>
          </a:p>
          <a:p>
            <a:pPr marL="282575" indent="-282575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Field emission DC reduced as a result of low surface field.</a:t>
            </a:r>
          </a:p>
          <a:p>
            <a:pPr marL="282575" indent="-282575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Engineering design in progress.</a:t>
            </a:r>
          </a:p>
          <a:p>
            <a:pPr marL="282575" indent="-282575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Will compare with measurement data to help understand high power processing of the 805-MHz cavity</a:t>
            </a:r>
          </a:p>
          <a:p>
            <a:pPr marL="282575" indent="-282575">
              <a:spcAft>
                <a:spcPts val="1200"/>
              </a:spcAft>
            </a:pPr>
            <a:r>
              <a:rPr lang="en-US" dirty="0" smtClean="0">
                <a:solidFill>
                  <a:srgbClr val="0000FF"/>
                </a:solidFill>
              </a:rPr>
              <a:t>Would like to contribute to other RF cavity/system studies 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4535"/>
            <a:ext cx="8229600" cy="3798600"/>
          </a:xfrm>
        </p:spPr>
        <p:txBody>
          <a:bodyPr/>
          <a:lstStyle/>
          <a:p>
            <a:r>
              <a:rPr lang="en-US" dirty="0" smtClean="0"/>
              <a:t>New low surface field 805-MHz cavity design</a:t>
            </a:r>
          </a:p>
          <a:p>
            <a:r>
              <a:rPr lang="en-US" dirty="0" err="1" smtClean="0"/>
              <a:t>Multipacting</a:t>
            </a:r>
            <a:r>
              <a:rPr lang="en-US" dirty="0" smtClean="0"/>
              <a:t> comparison</a:t>
            </a:r>
          </a:p>
          <a:p>
            <a:r>
              <a:rPr lang="en-US" dirty="0" smtClean="0"/>
              <a:t>Field emission dark current analysis</a:t>
            </a:r>
          </a:p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805-MHz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42" y="1309971"/>
            <a:ext cx="4220901" cy="760589"/>
          </a:xfrm>
        </p:spPr>
        <p:txBody>
          <a:bodyPr/>
          <a:lstStyle/>
          <a:p>
            <a:r>
              <a:rPr lang="en-US" dirty="0" smtClean="0"/>
              <a:t>Original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839" y="729068"/>
            <a:ext cx="4467370" cy="27018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839" y="3582528"/>
            <a:ext cx="4467370" cy="2794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1" y="667796"/>
            <a:ext cx="888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Derun</a:t>
            </a:r>
            <a:r>
              <a:rPr lang="en-US" sz="1200" dirty="0" smtClean="0"/>
              <a:t> Li)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59979" y="2163979"/>
            <a:ext cx="2073396" cy="1588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3375" y="1980901"/>
            <a:ext cx="77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field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“Our” </a:t>
            </a:r>
            <a:r>
              <a:rPr lang="en-US" dirty="0" smtClean="0"/>
              <a:t>RF </a:t>
            </a:r>
            <a:r>
              <a:rPr lang="en-US" i="1" dirty="0" smtClean="0">
                <a:solidFill>
                  <a:srgbClr val="FF0000"/>
                </a:solidFill>
              </a:rPr>
              <a:t>Challenge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smtClean="0"/>
              <a:t>Significant degradation in maximum stable operating gradient with applied B field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Alan Bross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US HG Workshop      February 9-10,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 descr="SOLvgradien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743200"/>
            <a:ext cx="4419600" cy="3149928"/>
          </a:xfrm>
          <a:prstGeom prst="rect">
            <a:avLst/>
          </a:prstGeom>
        </p:spPr>
      </p:pic>
      <p:pic>
        <p:nvPicPr>
          <p:cNvPr id="9" name="Picture 8" descr="805_cur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114800"/>
            <a:ext cx="1600200" cy="2133600"/>
          </a:xfrm>
          <a:prstGeom prst="rect">
            <a:avLst/>
          </a:prstGeom>
          <a:noFill/>
        </p:spPr>
      </p:pic>
      <p:pic>
        <p:nvPicPr>
          <p:cNvPr id="10" name="Picture 5" descr="805_refur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134189"/>
            <a:ext cx="2514600" cy="188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05400" y="2362200"/>
            <a:ext cx="373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805 MHz RF Pillbox data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Curved Be windows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E parallel B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solidFill>
                  <a:srgbClr val="00B050"/>
                </a:solidFill>
              </a:rPr>
              <a:t>Electron current/arcs focused by B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Degradation also observed with 201 MHz cavity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Qualitatively, quite different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805 Pillbox</a:t>
            </a:r>
            <a:br>
              <a:rPr lang="en-US" dirty="0" smtClean="0"/>
            </a:br>
            <a:r>
              <a:rPr lang="en-US" sz="2800" i="1" dirty="0" smtClean="0"/>
              <a:t>Post-Mortem</a:t>
            </a:r>
            <a:endParaRPr lang="en-US" dirty="0"/>
          </a:p>
        </p:txBody>
      </p:sp>
      <p:pic>
        <p:nvPicPr>
          <p:cNvPr id="7" name="Content Placeholder 6" descr="Pillbox_i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4191000"/>
            <a:ext cx="2819400" cy="1879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Alan Bross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US HG Workshop      February 9-10, 2011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CF26B-2D57-4D69-8A36-791C8D1D5DBF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Content Placeholder 6" descr="Pillbox_da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371600"/>
            <a:ext cx="3097005" cy="23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0" descr="Pillbox_BE_w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57600" y="3810000"/>
            <a:ext cx="3020805" cy="22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12" descr="Button_hold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14800" y="1676400"/>
            <a:ext cx="2286000" cy="17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1752600" y="2590800"/>
            <a:ext cx="3810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11" idx="4"/>
          </p:cNvCxnSpPr>
          <p:nvPr/>
        </p:nvCxnSpPr>
        <p:spPr>
          <a:xfrm rot="5400000">
            <a:off x="552450" y="3790950"/>
            <a:ext cx="2362200" cy="419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6477000" y="1524000"/>
            <a:ext cx="2590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Significant damage observed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00B050"/>
                </a:solidFill>
              </a:rPr>
              <a:t>Iris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00B050"/>
                </a:solidFill>
              </a:rPr>
              <a:t>RF coupler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00B050"/>
                </a:solidFill>
              </a:rPr>
              <a:t>Button holder</a:t>
            </a:r>
          </a:p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However</a:t>
            </a:r>
          </a:p>
          <a:p>
            <a:pPr marL="742950" lvl="1" indent="-285750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dirty="0" smtClean="0">
                <a:solidFill>
                  <a:srgbClr val="00B050"/>
                </a:solidFill>
              </a:rPr>
              <a:t>No damage to Be window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4724400"/>
            <a:ext cx="1447800" cy="11430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0" y="2209800"/>
            <a:ext cx="14478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5800" y="2209800"/>
            <a:ext cx="1447800" cy="10668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1000" y="3962400"/>
            <a:ext cx="1981200" cy="190500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4205" y="3695636"/>
            <a:ext cx="2389395" cy="236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652182" y="4724400"/>
            <a:ext cx="76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field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7796"/>
          </a:xfrm>
        </p:spPr>
        <p:txBody>
          <a:bodyPr>
            <a:noAutofit/>
          </a:bodyPr>
          <a:lstStyle/>
          <a:p>
            <a:r>
              <a:rPr lang="en-US" sz="4000" dirty="0" smtClean="0"/>
              <a:t>New Design with Improved Surface Field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70938" y="643976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Original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5722" y="643976"/>
            <a:ext cx="212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New low field design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35306" y="4974800"/>
            <a:ext cx="4378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Replaced cutoff </a:t>
            </a:r>
            <a:r>
              <a:rPr lang="en-US" dirty="0" err="1" smtClean="0">
                <a:solidFill>
                  <a:srgbClr val="0000FF"/>
                </a:solidFill>
              </a:rPr>
              <a:t>wg</a:t>
            </a:r>
            <a:r>
              <a:rPr lang="en-US" dirty="0" smtClean="0">
                <a:solidFill>
                  <a:srgbClr val="0000FF"/>
                </a:solidFill>
              </a:rPr>
              <a:t> with propagating </a:t>
            </a:r>
            <a:r>
              <a:rPr lang="en-US" dirty="0" err="1" smtClean="0">
                <a:solidFill>
                  <a:srgbClr val="0000FF"/>
                </a:solidFill>
              </a:rPr>
              <a:t>wg</a:t>
            </a:r>
            <a:endParaRPr lang="en-US" dirty="0" smtClean="0">
              <a:solidFill>
                <a:srgbClr val="0000FF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Coupling at cavity outer radius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Smaller opening – lower field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Significant surface field reduction – Max E field on window surface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552" y="2888256"/>
            <a:ext cx="1873956" cy="183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497" y="2888256"/>
            <a:ext cx="2438333" cy="171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1" y="2989612"/>
            <a:ext cx="2126719" cy="181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6022" y="985959"/>
            <a:ext cx="1565499" cy="198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552" y="999649"/>
            <a:ext cx="2190395" cy="18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4497" y="985959"/>
            <a:ext cx="2165539" cy="190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/>
          <p:nvPr/>
        </p:nvSpPr>
        <p:spPr>
          <a:xfrm>
            <a:off x="5557666" y="4471255"/>
            <a:ext cx="776111" cy="49475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2052773" y="4471255"/>
            <a:ext cx="776111" cy="49475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81464" y="4966008"/>
            <a:ext cx="3818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Larger rounding around coupling slot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Elliptical disk profile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40% surface field reduction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Coupler Design Comparison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150" y="1661807"/>
            <a:ext cx="3803138" cy="397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036" y="1661807"/>
            <a:ext cx="3864456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2181" y="1199517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3201" y="1199517"/>
            <a:ext cx="61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223693" y="918553"/>
            <a:ext cx="2913257" cy="3703148"/>
            <a:chOff x="5223693" y="851441"/>
            <a:chExt cx="2913257" cy="3703148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23693" y="851441"/>
              <a:ext cx="2913257" cy="3703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5751330" y="1225399"/>
              <a:ext cx="166622" cy="335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10610" y="1187904"/>
              <a:ext cx="6906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slot 1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34507" y="967142"/>
              <a:ext cx="75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lot 2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6146458" y="1187904"/>
              <a:ext cx="235201" cy="374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6112344" y="2647474"/>
              <a:ext cx="222163" cy="555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278965" y="2536392"/>
              <a:ext cx="864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nd </a:t>
              </a:r>
              <a:r>
                <a:rPr lang="en-US" dirty="0" err="1" smtClean="0"/>
                <a:t>bp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5834641" y="1814363"/>
              <a:ext cx="166622" cy="1110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23693" y="1869903"/>
              <a:ext cx="931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anose</a:t>
              </a:r>
              <a:endParaRPr lang="en-US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639" y="899663"/>
            <a:ext cx="1621404" cy="168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362" y="2905724"/>
            <a:ext cx="1583432" cy="172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0240" y="1013308"/>
            <a:ext cx="1690276" cy="166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4708" y="2703014"/>
            <a:ext cx="1666950" cy="16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Design With Low Surface Field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1979" y="1009087"/>
            <a:ext cx="1427660" cy="344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675472" y="151747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5472" y="304147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9924" y="1702143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77100" y="381659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70938" y="643976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Original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01263" y="597810"/>
            <a:ext cx="212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New low field design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750516" y="3563209"/>
            <a:ext cx="776111" cy="494753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141343"/>
            <a:ext cx="8448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Multipacting</a:t>
            </a:r>
            <a:r>
              <a:rPr lang="en-US" dirty="0" smtClean="0"/>
              <a:t> Simulation Using Track3P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4" y="874890"/>
            <a:ext cx="7642578" cy="311855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Part of ACE3P (Omega3P, S3P, T3P, Track3P, etc)</a:t>
            </a:r>
          </a:p>
          <a:p>
            <a:r>
              <a:rPr lang="en-US" dirty="0" smtClean="0"/>
              <a:t>3D parallel particle tracking in high-order finite-element mesh</a:t>
            </a:r>
          </a:p>
          <a:p>
            <a:r>
              <a:rPr lang="en-US" dirty="0" smtClean="0"/>
              <a:t>Analyze resonant trajectories</a:t>
            </a:r>
          </a:p>
          <a:p>
            <a:r>
              <a:rPr lang="en-US" dirty="0" smtClean="0"/>
              <a:t>Use impact energy and SEY to estimate MP strength</a:t>
            </a:r>
          </a:p>
          <a:p>
            <a:r>
              <a:rPr lang="en-US" dirty="0" smtClean="0"/>
              <a:t>Copper SEY peak around 800eV impact energy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Z. Li  et. al.   MAP Workshop, SLAC, March 4, 2012</a:t>
            </a:r>
            <a:endParaRPr lang="en-US"/>
          </a:p>
        </p:txBody>
      </p:sp>
      <p:pic>
        <p:nvPicPr>
          <p:cNvPr id="7" name="Picture 6" descr="Screen shot 2011-08-04 at 11.05.4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1" y="3937000"/>
            <a:ext cx="3321755" cy="2310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P Review Template-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883</Words>
  <Application>Microsoft Macintosh PowerPoint</Application>
  <PresentationFormat>On-screen Show (4:3)</PresentationFormat>
  <Paragraphs>142</Paragraphs>
  <Slides>19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MAP Review Template-R2</vt:lpstr>
      <vt:lpstr>Low Surface Field 805-MHz Pillbox Cavity </vt:lpstr>
      <vt:lpstr>Outline</vt:lpstr>
      <vt:lpstr>805-MHz Cavity</vt:lpstr>
      <vt:lpstr>“Our” RF Challenge</vt:lpstr>
      <vt:lpstr>805 Pillbox Post-Mortem</vt:lpstr>
      <vt:lpstr>New Design with Improved Surface Field</vt:lpstr>
      <vt:lpstr>Coupler Design Comparison</vt:lpstr>
      <vt:lpstr>New Design With Low Surface Field</vt:lpstr>
      <vt:lpstr>Multipacting Simulation Using Track3P</vt:lpstr>
      <vt:lpstr>Multipacting Analysis</vt:lpstr>
      <vt:lpstr>Multipacting on Window Surface</vt:lpstr>
      <vt:lpstr>Multipacting on Disk Rounding</vt:lpstr>
      <vt:lpstr>Multipacting on Coupling Iris</vt:lpstr>
      <vt:lpstr>Sample MP Trajectories Around Coupling Iris - Original Design</vt:lpstr>
      <vt:lpstr>Multipacting other exterior surface</vt:lpstr>
      <vt:lpstr>Field Emission Simulation</vt:lpstr>
      <vt:lpstr>Dark Current Distribution – (original design)</vt:lpstr>
      <vt:lpstr>Dark Current Energy and Current (“a.u.”)</vt:lpstr>
      <vt:lpstr>Summary and Outlook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 simulation on Muon cavity</dc:title>
  <dc:creator>Lixin Ge</dc:creator>
  <cp:lastModifiedBy>Zenghai Li</cp:lastModifiedBy>
  <cp:revision>89</cp:revision>
  <dcterms:created xsi:type="dcterms:W3CDTF">2012-03-04T19:35:47Z</dcterms:created>
  <dcterms:modified xsi:type="dcterms:W3CDTF">2012-03-04T20:11:06Z</dcterms:modified>
</cp:coreProperties>
</file>