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5.xml" ContentType="application/vnd.openxmlformats-officedocument.drawingml.diagramLayout+xml"/>
  <Override PartName="/ppt/notesSlides/notesSlide14.xml" ContentType="application/vnd.openxmlformats-officedocument.presentationml.notesSlide+xml"/>
  <Override PartName="/ppt/commentAuthors.xml" ContentType="application/vnd.openxmlformats-officedocument.presentationml.commentAuthors+xml"/>
  <Override PartName="/ppt/diagrams/layout3.xml" ContentType="application/vnd.openxmlformats-officedocument.drawingml.diagramLayout+xml"/>
  <Override PartName="/ppt/diagrams/data4.xml" ContentType="application/vnd.openxmlformats-officedocument.drawingml.diagramData+xml"/>
  <Override PartName="/ppt/notesSlides/notesSlide9.xml" ContentType="application/vnd.openxmlformats-officedocument.presentationml.notesSlide+xml"/>
  <Override PartName="/ppt/notesSlides/notesSlide12.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diagrams/colors4.xml" ContentType="application/vnd.openxmlformats-officedocument.drawingml.diagramColors+xml"/>
  <Override PartName="/ppt/diagrams/drawing5.xml" ContentType="application/vnd.ms-office.drawingml.diagramDrawing+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Override PartName="/ppt/diagrams/drawing3.xml" ContentType="application/vnd.ms-office.drawingml.diagramDrawing+xml"/>
  <Override PartName="/ppt/diagrams/quickStyle5.xml" ContentType="application/vnd.openxmlformats-officedocument.drawingml.diagramStyl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diagrams/drawing1.xml" ContentType="application/vnd.ms-office.drawingml.diagramDrawing+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diagrams/layout2.xml" ContentType="application/vnd.openxmlformats-officedocument.drawingml.diagramLayout+xml"/>
  <Default Extension="gif" ContentType="image/gif"/>
  <Override PartName="/ppt/notesSlides/notesSlide8.xml" ContentType="application/vnd.openxmlformats-officedocument.presentationml.notesSlide+xml"/>
  <Override PartName="/ppt/diagrams/data5.xml" ContentType="application/vnd.openxmlformats-officedocument.drawingml.diagramData+xml"/>
  <Override PartName="/ppt/notesSlides/notesSlide11.xml" ContentType="application/vnd.openxmlformats-officedocument.presentationml.notesSlide+xml"/>
  <Default Extension="vml" ContentType="application/vnd.openxmlformats-officedocument.vmlDrawing"/>
  <Override PartName="/ppt/notesSlides/notesSlide6.xml" ContentType="application/vnd.openxmlformats-officedocument.presentationml.notesSlide+xml"/>
  <Override PartName="/ppt/diagrams/data3.xml" ContentType="application/vnd.openxmlformats-officedocument.drawingml.diagramData+xml"/>
  <Override PartName="/ppt/diagrams/colors5.xml" ContentType="application/vnd.openxmlformats-officedocument.drawingml.diagramColors+xml"/>
  <Override PartName="/ppt/slides/slide8.xml" ContentType="application/vnd.openxmlformats-officedocument.presentationml.slide+xml"/>
  <Override PartName="/ppt/handoutMasters/handoutMaster1.xml" ContentType="application/vnd.openxmlformats-officedocument.presentationml.handoutMaster+xml"/>
  <Override PartName="/ppt/charts/chart2.xml" ContentType="application/vnd.openxmlformats-officedocument.drawingml.chart+xml"/>
  <Override PartName="/ppt/notesSlides/notesSlide4.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0" r:id="rId4"/>
  </p:sldMasterIdLst>
  <p:notesMasterIdLst>
    <p:notesMasterId r:id="rId43"/>
  </p:notesMasterIdLst>
  <p:handoutMasterIdLst>
    <p:handoutMasterId r:id="rId44"/>
  </p:handoutMasterIdLst>
  <p:sldIdLst>
    <p:sldId id="560" r:id="rId5"/>
    <p:sldId id="627" r:id="rId6"/>
    <p:sldId id="663" r:id="rId7"/>
    <p:sldId id="662" r:id="rId8"/>
    <p:sldId id="746" r:id="rId9"/>
    <p:sldId id="772" r:id="rId10"/>
    <p:sldId id="668" r:id="rId11"/>
    <p:sldId id="561" r:id="rId12"/>
    <p:sldId id="723" r:id="rId13"/>
    <p:sldId id="674" r:id="rId14"/>
    <p:sldId id="675" r:id="rId15"/>
    <p:sldId id="704" r:id="rId16"/>
    <p:sldId id="709" r:id="rId17"/>
    <p:sldId id="595" r:id="rId18"/>
    <p:sldId id="722" r:id="rId19"/>
    <p:sldId id="672" r:id="rId20"/>
    <p:sldId id="678" r:id="rId21"/>
    <p:sldId id="741" r:id="rId22"/>
    <p:sldId id="569" r:id="rId23"/>
    <p:sldId id="681" r:id="rId24"/>
    <p:sldId id="757" r:id="rId25"/>
    <p:sldId id="736" r:id="rId26"/>
    <p:sldId id="727" r:id="rId27"/>
    <p:sldId id="773" r:id="rId28"/>
    <p:sldId id="775" r:id="rId29"/>
    <p:sldId id="776" r:id="rId30"/>
    <p:sldId id="777" r:id="rId31"/>
    <p:sldId id="758" r:id="rId32"/>
    <p:sldId id="759" r:id="rId33"/>
    <p:sldId id="760" r:id="rId34"/>
    <p:sldId id="761" r:id="rId35"/>
    <p:sldId id="774" r:id="rId36"/>
    <p:sldId id="755" r:id="rId37"/>
    <p:sldId id="749" r:id="rId38"/>
    <p:sldId id="752" r:id="rId39"/>
    <p:sldId id="770" r:id="rId40"/>
    <p:sldId id="751" r:id="rId41"/>
    <p:sldId id="635" r:id="rId42"/>
  </p:sldIdLst>
  <p:sldSz cx="9144000" cy="6858000" type="screen4x3"/>
  <p:notesSz cx="6985000" cy="9283700"/>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erola" initials="" lastIdx="9" clrIdx="0"/>
  <p:cmAuthor id="1" name="SLAC" initials="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FFE7BD"/>
    <a:srgbClr val="FF0066"/>
    <a:srgbClr val="FF3300"/>
    <a:srgbClr val="FFCC66"/>
    <a:srgbClr val="FFCC99"/>
    <a:srgbClr val="DDDDDD"/>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82" autoAdjust="0"/>
    <p:restoredTop sz="98294" autoAdjust="0"/>
  </p:normalViewPr>
  <p:slideViewPr>
    <p:cSldViewPr>
      <p:cViewPr varScale="1">
        <p:scale>
          <a:sx n="90" d="100"/>
          <a:sy n="90" d="100"/>
        </p:scale>
        <p:origin x="-1098" y="-10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994"/>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1" Type="http://schemas.openxmlformats.org/officeDocument/2006/relationships/oleObject" Target="file:///C:\Documents%20and%20Settings\cchang\Local%20Settings\Temporary%20Internet%20Files\Content.Outlook\FDJR3DZP\FY10%20Costs%20by%20Lab%20for%20Lab%20Plan%20Pie%20Charts_Budget%20Office.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win.slac.stanford.edu\my%20storage\groups\bsd2\shares\Groups\Budgets\private\Budget%20Office%20Working%20Files\SLAC%20Long%20Range%20Plan\SLAC%2010-Year%20Funding%20Profile%20With%20Trend%20Chart%20-%2007081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plotArea>
      <c:layout/>
      <c:pieChart>
        <c:varyColors val="1"/>
        <c:ser>
          <c:idx val="0"/>
          <c:order val="0"/>
          <c:explosion val="1"/>
          <c:dLbls>
            <c:dLbl>
              <c:idx val="0"/>
              <c:layout>
                <c:manualLayout>
                  <c:x val="-2.6409546028969364E-3"/>
                  <c:y val="-3.7561242344707299E-2"/>
                </c:manualLayout>
              </c:layout>
              <c:showVal val="1"/>
              <c:showCatName val="1"/>
            </c:dLbl>
            <c:dLbl>
              <c:idx val="1"/>
              <c:layout>
                <c:manualLayout>
                  <c:x val="-5.3877952755905824E-3"/>
                  <c:y val="0.13434200933216744"/>
                </c:manualLayout>
              </c:layout>
              <c:showVal val="1"/>
              <c:showCatName val="1"/>
            </c:dLbl>
            <c:txPr>
              <a:bodyPr/>
              <a:lstStyle/>
              <a:p>
                <a:pPr>
                  <a:defRPr sz="1100"/>
                </a:pPr>
                <a:endParaRPr lang="en-US"/>
              </a:p>
            </c:txPr>
            <c:showVal val="1"/>
            <c:showCatName val="1"/>
            <c:showLeaderLines val="1"/>
          </c:dLbls>
          <c:cat>
            <c:strRef>
              <c:f>'Pie Chart_FY10'!$C$30:$C$37</c:f>
              <c:strCache>
                <c:ptCount val="8"/>
                <c:pt idx="0">
                  <c:v>BES</c:v>
                </c:pt>
                <c:pt idx="1">
                  <c:v>HEP</c:v>
                </c:pt>
                <c:pt idx="2">
                  <c:v>BER</c:v>
                </c:pt>
                <c:pt idx="3">
                  <c:v>SLI</c:v>
                </c:pt>
                <c:pt idx="4">
                  <c:v>EM</c:v>
                </c:pt>
                <c:pt idx="5">
                  <c:v>Fusion</c:v>
                </c:pt>
                <c:pt idx="6">
                  <c:v>WFO</c:v>
                </c:pt>
                <c:pt idx="7">
                  <c:v>Other  SC</c:v>
                </c:pt>
              </c:strCache>
            </c:strRef>
          </c:cat>
          <c:val>
            <c:numRef>
              <c:f>'Pie Chart_FY10'!$D$30:$D$37</c:f>
              <c:numCache>
                <c:formatCode>_("$"* #,##0_);_("$"* \(#,##0\);_("$"* "-"??_);_(@_)</c:formatCode>
                <c:ptCount val="8"/>
                <c:pt idx="0">
                  <c:v>219.42500000000001</c:v>
                </c:pt>
                <c:pt idx="1">
                  <c:v>99.293999999999997</c:v>
                </c:pt>
                <c:pt idx="2">
                  <c:v>4.7039999999999997</c:v>
                </c:pt>
                <c:pt idx="3">
                  <c:v>9.0090000000000003</c:v>
                </c:pt>
                <c:pt idx="4">
                  <c:v>2.5619999999999998</c:v>
                </c:pt>
                <c:pt idx="5">
                  <c:v>2.5539999999999998</c:v>
                </c:pt>
                <c:pt idx="6">
                  <c:v>9.8620000000000267</c:v>
                </c:pt>
                <c:pt idx="7">
                  <c:v>3.1999999999999997</c:v>
                </c:pt>
              </c:numCache>
            </c:numRef>
          </c:val>
        </c:ser>
        <c:firstSliceAng val="0"/>
      </c:pieChart>
    </c:plotArea>
    <c:plotVisOnly val="1"/>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manualLayout>
          <c:layoutTarget val="inner"/>
          <c:xMode val="edge"/>
          <c:yMode val="edge"/>
          <c:x val="0.12163267716535472"/>
          <c:y val="1.7975311679790107E-2"/>
          <c:w val="0.83418401133575193"/>
          <c:h val="0.87047720079375068"/>
        </c:manualLayout>
      </c:layout>
      <c:lineChart>
        <c:grouping val="standard"/>
        <c:ser>
          <c:idx val="0"/>
          <c:order val="0"/>
          <c:spPr>
            <a:ln w="28575">
              <a:solidFill>
                <a:schemeClr val="tx1"/>
              </a:solidFill>
            </a:ln>
          </c:spPr>
          <c:marker>
            <c:symbol val="none"/>
          </c:marker>
          <c:cat>
            <c:strRef>
              <c:f>'Exp Funding Summary'!$C$6:$O$6</c:f>
              <c:strCache>
                <c:ptCount val="13"/>
                <c:pt idx="0">
                  <c:v>FY2000</c:v>
                </c:pt>
                <c:pt idx="1">
                  <c:v>FY2001</c:v>
                </c:pt>
                <c:pt idx="2">
                  <c:v>FY2002</c:v>
                </c:pt>
                <c:pt idx="3">
                  <c:v>FY2003</c:v>
                </c:pt>
                <c:pt idx="4">
                  <c:v>FY2004</c:v>
                </c:pt>
                <c:pt idx="5">
                  <c:v>FY2005</c:v>
                </c:pt>
                <c:pt idx="6">
                  <c:v>FY2006</c:v>
                </c:pt>
                <c:pt idx="7">
                  <c:v>FY2007</c:v>
                </c:pt>
                <c:pt idx="8">
                  <c:v>FY2008</c:v>
                </c:pt>
                <c:pt idx="9">
                  <c:v>FY2009</c:v>
                </c:pt>
                <c:pt idx="10">
                  <c:v>FY2010</c:v>
                </c:pt>
                <c:pt idx="11">
                  <c:v>FY2011</c:v>
                </c:pt>
                <c:pt idx="12">
                  <c:v>FY2012</c:v>
                </c:pt>
              </c:strCache>
            </c:strRef>
          </c:cat>
          <c:val>
            <c:numRef>
              <c:f>'Exp Funding Summary'!$C$7:$O$7</c:f>
              <c:numCache>
                <c:formatCode>General</c:formatCode>
                <c:ptCount val="13"/>
                <c:pt idx="0">
                  <c:v>201</c:v>
                </c:pt>
                <c:pt idx="1">
                  <c:v>210</c:v>
                </c:pt>
                <c:pt idx="2">
                  <c:v>214</c:v>
                </c:pt>
                <c:pt idx="3" formatCode="_(* #,##0_);_(* \(#,##0\);_(* &quot;-&quot;??_);_(@_)">
                  <c:v>234.73782171999997</c:v>
                </c:pt>
                <c:pt idx="4" formatCode="_(* #,##0_);_(* \(#,##0\);_(* &quot;-&quot;??_);_(@_)">
                  <c:v>256.12538981</c:v>
                </c:pt>
                <c:pt idx="5" formatCode="_(* #,##0_);_(* \(#,##0\);_(* &quot;-&quot;??_);_(@_)">
                  <c:v>305.08030990999777</c:v>
                </c:pt>
                <c:pt idx="6" formatCode="_(* #,##0_);_(* \(#,##0\);_(* &quot;-&quot;??_);_(@_)">
                  <c:v>330.65527300000031</c:v>
                </c:pt>
                <c:pt idx="7" formatCode="_(* #,##0_);_(* \(#,##0\);_(* &quot;-&quot;??_);_(@_)">
                  <c:v>369.68493267999997</c:v>
                </c:pt>
                <c:pt idx="8" formatCode="_(* #,##0_);_(* \(#,##0\);_(* &quot;-&quot;??_);_(@_)">
                  <c:v>308.24766505999997</c:v>
                </c:pt>
                <c:pt idx="9" formatCode="_(* #,##0_);_(* \(#,##0\);_(* &quot;-&quot;??_);_(@_)">
                  <c:v>423.96321519999969</c:v>
                </c:pt>
                <c:pt idx="10" formatCode="_(* #,##0_);_(* \(#,##0\);_(* &quot;-&quot;??_);_(@_)">
                  <c:v>319.04007943000005</c:v>
                </c:pt>
                <c:pt idx="11" formatCode="_(* #,##0_);_(* \(#,##0\);_(* &quot;-&quot;??_);_(@_)">
                  <c:v>335.08307807999893</c:v>
                </c:pt>
                <c:pt idx="12" formatCode="_(* #,##0_);_(* \(#,##0\);_(* &quot;-&quot;??_);_(@_)">
                  <c:v>400.63339002016062</c:v>
                </c:pt>
              </c:numCache>
            </c:numRef>
          </c:val>
        </c:ser>
        <c:ser>
          <c:idx val="1"/>
          <c:order val="1"/>
          <c:spPr>
            <a:ln w="31750">
              <a:solidFill>
                <a:srgbClr val="002060"/>
              </a:solidFill>
            </a:ln>
          </c:spPr>
          <c:marker>
            <c:symbol val="none"/>
          </c:marker>
          <c:cat>
            <c:strRef>
              <c:f>'Exp Funding Summary'!$C$6:$O$6</c:f>
              <c:strCache>
                <c:ptCount val="13"/>
                <c:pt idx="0">
                  <c:v>FY2000</c:v>
                </c:pt>
                <c:pt idx="1">
                  <c:v>FY2001</c:v>
                </c:pt>
                <c:pt idx="2">
                  <c:v>FY2002</c:v>
                </c:pt>
                <c:pt idx="3">
                  <c:v>FY2003</c:v>
                </c:pt>
                <c:pt idx="4">
                  <c:v>FY2004</c:v>
                </c:pt>
                <c:pt idx="5">
                  <c:v>FY2005</c:v>
                </c:pt>
                <c:pt idx="6">
                  <c:v>FY2006</c:v>
                </c:pt>
                <c:pt idx="7">
                  <c:v>FY2007</c:v>
                </c:pt>
                <c:pt idx="8">
                  <c:v>FY2008</c:v>
                </c:pt>
                <c:pt idx="9">
                  <c:v>FY2009</c:v>
                </c:pt>
                <c:pt idx="10">
                  <c:v>FY2010</c:v>
                </c:pt>
                <c:pt idx="11">
                  <c:v>FY2011</c:v>
                </c:pt>
                <c:pt idx="12">
                  <c:v>FY2012</c:v>
                </c:pt>
              </c:strCache>
            </c:strRef>
          </c:cat>
          <c:val>
            <c:numRef>
              <c:f>'Exp Funding Summary'!$C$8:$O$8</c:f>
              <c:numCache>
                <c:formatCode>General</c:formatCode>
                <c:ptCount val="13"/>
                <c:pt idx="0">
                  <c:v>157</c:v>
                </c:pt>
                <c:pt idx="1">
                  <c:v>162</c:v>
                </c:pt>
                <c:pt idx="2">
                  <c:v>165</c:v>
                </c:pt>
                <c:pt idx="3" formatCode="_(* #,##0_);_(* \(#,##0\);_(* &quot;-&quot;??_);_(@_)">
                  <c:v>162.304</c:v>
                </c:pt>
                <c:pt idx="4" formatCode="_(* #,##0_);_(* \(#,##0\);_(* &quot;-&quot;??_);_(@_)">
                  <c:v>170.94859</c:v>
                </c:pt>
                <c:pt idx="5" formatCode="_(* #,##0_);_(* \(#,##0\);_(* &quot;-&quot;??_);_(@_)">
                  <c:v>172.01925499999908</c:v>
                </c:pt>
                <c:pt idx="6" formatCode="_(* #,##0_);_(* \(#,##0\);_(* &quot;-&quot;??_);_(@_)">
                  <c:v>146.94499999999999</c:v>
                </c:pt>
                <c:pt idx="7" formatCode="_(* #,##0_);_(* \(#,##0\);_(* &quot;-&quot;??_);_(@_)">
                  <c:v>146.57105000000001</c:v>
                </c:pt>
                <c:pt idx="8" formatCode="_(* #,##0_);_(* \(#,##0\);_(* &quot;-&quot;??_);_(@_)">
                  <c:v>104.68088199999956</c:v>
                </c:pt>
                <c:pt idx="9" formatCode="_(* #,##0_);_(* \(#,##0\);_(* &quot;-&quot;??_);_(@_)">
                  <c:v>91.580448999999959</c:v>
                </c:pt>
                <c:pt idx="10" formatCode="_(* #,##0_);_(* \(#,##0\);_(* &quot;-&quot;??_);_(@_)">
                  <c:v>94.634548680000023</c:v>
                </c:pt>
                <c:pt idx="11" formatCode="_(* #,##0_);_(* \(#,##0\);_(* &quot;-&quot;??_);_(@_)">
                  <c:v>91.580448999999959</c:v>
                </c:pt>
                <c:pt idx="12" formatCode="_(* #,##0_);_(* \(#,##0\);_(* &quot;-&quot;??_);_(@_)">
                  <c:v>94.634548680000023</c:v>
                </c:pt>
              </c:numCache>
            </c:numRef>
          </c:val>
        </c:ser>
        <c:ser>
          <c:idx val="2"/>
          <c:order val="2"/>
          <c:spPr>
            <a:ln w="31750">
              <a:solidFill>
                <a:srgbClr val="C00000"/>
              </a:solidFill>
            </a:ln>
          </c:spPr>
          <c:marker>
            <c:symbol val="none"/>
          </c:marker>
          <c:cat>
            <c:strRef>
              <c:f>'Exp Funding Summary'!$C$6:$O$6</c:f>
              <c:strCache>
                <c:ptCount val="13"/>
                <c:pt idx="0">
                  <c:v>FY2000</c:v>
                </c:pt>
                <c:pt idx="1">
                  <c:v>FY2001</c:v>
                </c:pt>
                <c:pt idx="2">
                  <c:v>FY2002</c:v>
                </c:pt>
                <c:pt idx="3">
                  <c:v>FY2003</c:v>
                </c:pt>
                <c:pt idx="4">
                  <c:v>FY2004</c:v>
                </c:pt>
                <c:pt idx="5">
                  <c:v>FY2005</c:v>
                </c:pt>
                <c:pt idx="6">
                  <c:v>FY2006</c:v>
                </c:pt>
                <c:pt idx="7">
                  <c:v>FY2007</c:v>
                </c:pt>
                <c:pt idx="8">
                  <c:v>FY2008</c:v>
                </c:pt>
                <c:pt idx="9">
                  <c:v>FY2009</c:v>
                </c:pt>
                <c:pt idx="10">
                  <c:v>FY2010</c:v>
                </c:pt>
                <c:pt idx="11">
                  <c:v>FY2011</c:v>
                </c:pt>
                <c:pt idx="12">
                  <c:v>FY2012</c:v>
                </c:pt>
              </c:strCache>
            </c:strRef>
          </c:cat>
          <c:val>
            <c:numRef>
              <c:f>'Exp Funding Summary'!$C$9:$O$9</c:f>
              <c:numCache>
                <c:formatCode>General</c:formatCode>
                <c:ptCount val="13"/>
                <c:pt idx="0">
                  <c:v>24</c:v>
                </c:pt>
                <c:pt idx="1">
                  <c:v>35</c:v>
                </c:pt>
                <c:pt idx="2">
                  <c:v>34</c:v>
                </c:pt>
                <c:pt idx="3" formatCode="_(* #,##0_);_(* \(#,##0\);_(* &quot;-&quot;??_);_(@_)">
                  <c:v>45.313234999999999</c:v>
                </c:pt>
                <c:pt idx="4" formatCode="_(* #,##0_);_(* \(#,##0\);_(* &quot;-&quot;??_);_(@_)">
                  <c:v>45.220750000000265</c:v>
                </c:pt>
                <c:pt idx="5" formatCode="_(* #,##0_);_(* \(#,##0\);_(* &quot;-&quot;??_);_(@_)">
                  <c:v>95.387049000000005</c:v>
                </c:pt>
                <c:pt idx="6" formatCode="_(* #,##0_);_(* \(#,##0\);_(* &quot;-&quot;??_);_(@_)">
                  <c:v>153.28605999999999</c:v>
                </c:pt>
                <c:pt idx="7" formatCode="_(* #,##0_);_(* \(#,##0\);_(* &quot;-&quot;??_);_(@_)">
                  <c:v>194.70304899999999</c:v>
                </c:pt>
                <c:pt idx="8" formatCode="_(* #,##0_);_(* \(#,##0\);_(* &quot;-&quot;??_);_(@_)">
                  <c:v>183.90132000000088</c:v>
                </c:pt>
                <c:pt idx="9" formatCode="_(* #,##0_);_(* \(#,##0\);_(* &quot;-&quot;??_);_(@_)">
                  <c:v>223.73649999999998</c:v>
                </c:pt>
                <c:pt idx="10" formatCode="_(* #,##0_);_(* \(#,##0\);_(* &quot;-&quot;??_);_(@_)">
                  <c:v>188.67007451999996</c:v>
                </c:pt>
                <c:pt idx="11" formatCode="_(* #,##0_);_(* \(#,##0\);_(* &quot;-&quot;??_);_(@_)">
                  <c:v>172.76649999999998</c:v>
                </c:pt>
                <c:pt idx="12" formatCode="_(* #,##0_);_(* \(#,##0\);_(* &quot;-&quot;??_);_(@_)">
                  <c:v>204.86960317015965</c:v>
                </c:pt>
              </c:numCache>
            </c:numRef>
          </c:val>
        </c:ser>
        <c:marker val="1"/>
        <c:axId val="92845184"/>
        <c:axId val="92846720"/>
      </c:lineChart>
      <c:catAx>
        <c:axId val="92845184"/>
        <c:scaling>
          <c:orientation val="minMax"/>
        </c:scaling>
        <c:axPos val="b"/>
        <c:majorGridlines/>
        <c:majorTickMark val="in"/>
        <c:tickLblPos val="nextTo"/>
        <c:txPr>
          <a:bodyPr rot="0" vert="horz"/>
          <a:lstStyle/>
          <a:p>
            <a:pPr>
              <a:defRPr sz="1000" b="1" i="0" baseline="0"/>
            </a:pPr>
            <a:endParaRPr lang="en-US"/>
          </a:p>
        </c:txPr>
        <c:crossAx val="92846720"/>
        <c:crosses val="autoZero"/>
        <c:auto val="1"/>
        <c:lblAlgn val="ctr"/>
        <c:lblOffset val="100"/>
      </c:catAx>
      <c:valAx>
        <c:axId val="92846720"/>
        <c:scaling>
          <c:orientation val="minMax"/>
        </c:scaling>
        <c:axPos val="l"/>
        <c:majorGridlines>
          <c:spPr>
            <a:ln>
              <a:solidFill>
                <a:schemeClr val="accent2">
                  <a:lumMod val="60000"/>
                  <a:lumOff val="40000"/>
                </a:schemeClr>
              </a:solidFill>
            </a:ln>
          </c:spPr>
        </c:majorGridlines>
        <c:title>
          <c:tx>
            <c:rich>
              <a:bodyPr/>
              <a:lstStyle/>
              <a:p>
                <a:pPr>
                  <a:defRPr sz="1600" b="0">
                    <a:latin typeface="+mn-lt"/>
                  </a:defRPr>
                </a:pPr>
                <a:r>
                  <a:rPr lang="en-US" sz="1600" b="0">
                    <a:latin typeface="+mn-lt"/>
                  </a:rPr>
                  <a:t>Millions</a:t>
                </a:r>
              </a:p>
            </c:rich>
          </c:tx>
          <c:layout>
            <c:manualLayout>
              <c:xMode val="edge"/>
              <c:yMode val="edge"/>
              <c:x val="6.9423176763570805E-3"/>
              <c:y val="0.39153836161694805"/>
            </c:manualLayout>
          </c:layout>
        </c:title>
        <c:numFmt formatCode="&quot;$&quot;#,##0" sourceLinked="0"/>
        <c:majorTickMark val="none"/>
        <c:tickLblPos val="nextTo"/>
        <c:txPr>
          <a:bodyPr/>
          <a:lstStyle/>
          <a:p>
            <a:pPr>
              <a:defRPr sz="1200" baseline="0"/>
            </a:pPr>
            <a:endParaRPr lang="en-US"/>
          </a:p>
        </c:txPr>
        <c:crossAx val="92845184"/>
        <c:crosses val="autoZero"/>
        <c:crossBetween val="midCat"/>
      </c:valAx>
      <c:spPr>
        <a:solidFill>
          <a:srgbClr val="FFFFCC"/>
        </a:solidFill>
        <a:ln w="28575" cap="rnd" cmpd="sng">
          <a:solidFill>
            <a:srgbClr val="4F81BD">
              <a:lumMod val="75000"/>
            </a:srgbClr>
          </a:solidFill>
        </a:ln>
        <a:effectLst/>
      </c:spPr>
    </c:plotArea>
    <c:plotVisOnly val="1"/>
  </c:chart>
  <c:spPr>
    <a:gradFill>
      <a:gsLst>
        <a:gs pos="97000">
          <a:srgbClr val="FFEFD1">
            <a:alpha val="49000"/>
          </a:srgbClr>
        </a:gs>
        <a:gs pos="64999">
          <a:srgbClr val="F0EBD5"/>
        </a:gs>
        <a:gs pos="100000">
          <a:srgbClr val="D1C39F"/>
        </a:gs>
      </a:gsLst>
      <a:lin ang="5400000" scaled="0"/>
    </a:gra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externalData r:id="rId1"/>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D9AF4F-18DB-4D79-95B9-07B4E19DB98E}"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02722917-76F6-41F3-9904-090BF554ED1D}">
      <dgm:prSet phldrT="[Text]"/>
      <dgm:spPr>
        <a:solidFill>
          <a:schemeClr val="accent6">
            <a:lumMod val="60000"/>
            <a:lumOff val="40000"/>
          </a:schemeClr>
        </a:solidFill>
      </dgm:spPr>
      <dgm:t>
        <a:bodyPr/>
        <a:lstStyle/>
        <a:p>
          <a:r>
            <a:rPr lang="en-US" dirty="0" smtClean="0"/>
            <a:t>Higher energy</a:t>
          </a:r>
          <a:endParaRPr lang="en-US" dirty="0"/>
        </a:p>
      </dgm:t>
    </dgm:pt>
    <dgm:pt modelId="{CE8E6190-C4CE-487D-B4E3-2DE9A79B28DE}" type="parTrans" cxnId="{41CA4F02-F129-41E8-B2B5-C767CA006C8E}">
      <dgm:prSet/>
      <dgm:spPr/>
      <dgm:t>
        <a:bodyPr/>
        <a:lstStyle/>
        <a:p>
          <a:endParaRPr lang="en-US"/>
        </a:p>
      </dgm:t>
    </dgm:pt>
    <dgm:pt modelId="{88C98013-4905-4712-AC01-0D9B303768CF}" type="sibTrans" cxnId="{41CA4F02-F129-41E8-B2B5-C767CA006C8E}">
      <dgm:prSet/>
      <dgm:spPr>
        <a:ln w="28575"/>
      </dgm:spPr>
      <dgm:t>
        <a:bodyPr/>
        <a:lstStyle/>
        <a:p>
          <a:endParaRPr lang="en-US"/>
        </a:p>
      </dgm:t>
    </dgm:pt>
    <dgm:pt modelId="{114F02B7-A2F3-458B-99B2-7EEC3C0B5FC2}">
      <dgm:prSet phldrT="[Text]"/>
      <dgm:spPr>
        <a:solidFill>
          <a:schemeClr val="accent6">
            <a:lumMod val="60000"/>
            <a:lumOff val="40000"/>
          </a:schemeClr>
        </a:solidFill>
      </dgm:spPr>
      <dgm:t>
        <a:bodyPr/>
        <a:lstStyle/>
        <a:p>
          <a:r>
            <a:rPr lang="en-US" dirty="0" smtClean="0"/>
            <a:t>Higher gradients</a:t>
          </a:r>
          <a:endParaRPr lang="en-US" dirty="0"/>
        </a:p>
      </dgm:t>
    </dgm:pt>
    <dgm:pt modelId="{E8DF2495-FCCC-400E-9058-C23D8A0ACCAD}" type="parTrans" cxnId="{BEE054E1-D0E5-4B94-970F-060E51808F8E}">
      <dgm:prSet/>
      <dgm:spPr/>
      <dgm:t>
        <a:bodyPr/>
        <a:lstStyle/>
        <a:p>
          <a:endParaRPr lang="en-US"/>
        </a:p>
      </dgm:t>
    </dgm:pt>
    <dgm:pt modelId="{434D1A9F-E10D-4CCA-996D-0B9092729CB3}" type="sibTrans" cxnId="{BEE054E1-D0E5-4B94-970F-060E51808F8E}">
      <dgm:prSet/>
      <dgm:spPr>
        <a:ln w="28575"/>
      </dgm:spPr>
      <dgm:t>
        <a:bodyPr/>
        <a:lstStyle/>
        <a:p>
          <a:endParaRPr lang="en-US"/>
        </a:p>
      </dgm:t>
    </dgm:pt>
    <dgm:pt modelId="{291E2957-14D3-4243-A7F0-D8916984989D}">
      <dgm:prSet phldrT="[Text]"/>
      <dgm:spPr>
        <a:solidFill>
          <a:schemeClr val="accent6">
            <a:lumMod val="60000"/>
            <a:lumOff val="40000"/>
          </a:schemeClr>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dirty="0" smtClean="0"/>
            <a:t>Higher luminosity</a:t>
          </a:r>
        </a:p>
      </dgm:t>
    </dgm:pt>
    <dgm:pt modelId="{BF73D6E8-CE95-49E7-988B-BD6F13718EE9}" type="parTrans" cxnId="{07B8531D-55DE-45C5-A02A-2D8078CBEC34}">
      <dgm:prSet/>
      <dgm:spPr/>
      <dgm:t>
        <a:bodyPr/>
        <a:lstStyle/>
        <a:p>
          <a:endParaRPr lang="en-US"/>
        </a:p>
      </dgm:t>
    </dgm:pt>
    <dgm:pt modelId="{C94F24B9-2123-40AA-8BD1-1E547A8F5658}" type="sibTrans" cxnId="{07B8531D-55DE-45C5-A02A-2D8078CBEC34}">
      <dgm:prSet/>
      <dgm:spPr>
        <a:ln w="28575"/>
      </dgm:spPr>
      <dgm:t>
        <a:bodyPr/>
        <a:lstStyle/>
        <a:p>
          <a:endParaRPr lang="en-US"/>
        </a:p>
      </dgm:t>
    </dgm:pt>
    <dgm:pt modelId="{6CB37257-955B-4E22-86BD-324E744472C6}">
      <dgm:prSet phldrT="[Text]"/>
      <dgm:spPr>
        <a:solidFill>
          <a:schemeClr val="accent6">
            <a:lumMod val="60000"/>
            <a:lumOff val="40000"/>
          </a:schemeClr>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dirty="0" smtClean="0"/>
            <a:t>Smaller </a:t>
          </a:r>
          <a:r>
            <a:rPr lang="en-US" dirty="0" err="1" smtClean="0"/>
            <a:t>emittance</a:t>
          </a:r>
          <a:endParaRPr lang="en-US" dirty="0" smtClean="0"/>
        </a:p>
      </dgm:t>
    </dgm:pt>
    <dgm:pt modelId="{54572B45-81C6-441F-8E71-79F31AEBA45A}" type="parTrans" cxnId="{A2A0F382-5F9F-4742-BCAE-9B9FB069EE3B}">
      <dgm:prSet/>
      <dgm:spPr/>
      <dgm:t>
        <a:bodyPr/>
        <a:lstStyle/>
        <a:p>
          <a:endParaRPr lang="en-US"/>
        </a:p>
      </dgm:t>
    </dgm:pt>
    <dgm:pt modelId="{2025F5A6-085E-42BA-A3D9-1DC10BFEF440}" type="sibTrans" cxnId="{A2A0F382-5F9F-4742-BCAE-9B9FB069EE3B}">
      <dgm:prSet/>
      <dgm:spPr>
        <a:ln w="28575"/>
      </dgm:spPr>
      <dgm:t>
        <a:bodyPr/>
        <a:lstStyle/>
        <a:p>
          <a:endParaRPr lang="en-US"/>
        </a:p>
      </dgm:t>
    </dgm:pt>
    <dgm:pt modelId="{B5BA3FBA-2D0C-4B01-892E-3A83AE2361CA}">
      <dgm:prSet phldrT="[Text]"/>
      <dgm:spPr>
        <a:solidFill>
          <a:schemeClr val="accent6">
            <a:lumMod val="60000"/>
            <a:lumOff val="40000"/>
          </a:schemeClr>
        </a:solidFill>
      </dgm:spPr>
      <dgm:t>
        <a:bodyPr/>
        <a:lstStyle/>
        <a:p>
          <a:r>
            <a:rPr lang="en-US" dirty="0" smtClean="0"/>
            <a:t>More beam control</a:t>
          </a:r>
          <a:endParaRPr lang="en-US" dirty="0"/>
        </a:p>
      </dgm:t>
    </dgm:pt>
    <dgm:pt modelId="{DA0042CC-2B10-417D-8C78-32D1C67CBAB9}" type="parTrans" cxnId="{FA848EDE-5FE1-4EF7-A18F-7AA655AB1976}">
      <dgm:prSet/>
      <dgm:spPr/>
      <dgm:t>
        <a:bodyPr/>
        <a:lstStyle/>
        <a:p>
          <a:endParaRPr lang="en-US"/>
        </a:p>
      </dgm:t>
    </dgm:pt>
    <dgm:pt modelId="{E91C9962-0B94-4A2C-8ED6-D41A6FC91E88}" type="sibTrans" cxnId="{FA848EDE-5FE1-4EF7-A18F-7AA655AB1976}">
      <dgm:prSet/>
      <dgm:spPr>
        <a:ln w="28575"/>
      </dgm:spPr>
      <dgm:t>
        <a:bodyPr/>
        <a:lstStyle/>
        <a:p>
          <a:endParaRPr lang="en-US"/>
        </a:p>
      </dgm:t>
    </dgm:pt>
    <dgm:pt modelId="{FCF4BA6A-2695-48B7-8187-2FEF557F4433}" type="pres">
      <dgm:prSet presAssocID="{D4D9AF4F-18DB-4D79-95B9-07B4E19DB98E}" presName="cycle" presStyleCnt="0">
        <dgm:presLayoutVars>
          <dgm:dir/>
          <dgm:resizeHandles val="exact"/>
        </dgm:presLayoutVars>
      </dgm:prSet>
      <dgm:spPr/>
      <dgm:t>
        <a:bodyPr/>
        <a:lstStyle/>
        <a:p>
          <a:endParaRPr lang="en-US"/>
        </a:p>
      </dgm:t>
    </dgm:pt>
    <dgm:pt modelId="{E0289A09-1C3D-4093-B990-F14109349954}" type="pres">
      <dgm:prSet presAssocID="{02722917-76F6-41F3-9904-090BF554ED1D}" presName="node" presStyleLbl="node1" presStyleIdx="0" presStyleCnt="5">
        <dgm:presLayoutVars>
          <dgm:bulletEnabled val="1"/>
        </dgm:presLayoutVars>
      </dgm:prSet>
      <dgm:spPr/>
      <dgm:t>
        <a:bodyPr/>
        <a:lstStyle/>
        <a:p>
          <a:endParaRPr lang="en-US"/>
        </a:p>
      </dgm:t>
    </dgm:pt>
    <dgm:pt modelId="{59BADB3B-75A6-43DD-84AA-C1F0B45B9CF2}" type="pres">
      <dgm:prSet presAssocID="{02722917-76F6-41F3-9904-090BF554ED1D}" presName="spNode" presStyleCnt="0"/>
      <dgm:spPr/>
    </dgm:pt>
    <dgm:pt modelId="{618653B5-6B8E-4756-B089-CE4733E4B503}" type="pres">
      <dgm:prSet presAssocID="{88C98013-4905-4712-AC01-0D9B303768CF}" presName="sibTrans" presStyleLbl="sibTrans1D1" presStyleIdx="0" presStyleCnt="5"/>
      <dgm:spPr/>
      <dgm:t>
        <a:bodyPr/>
        <a:lstStyle/>
        <a:p>
          <a:endParaRPr lang="en-US"/>
        </a:p>
      </dgm:t>
    </dgm:pt>
    <dgm:pt modelId="{EE6D547E-4103-4C91-8330-13B914FEA150}" type="pres">
      <dgm:prSet presAssocID="{114F02B7-A2F3-458B-99B2-7EEC3C0B5FC2}" presName="node" presStyleLbl="node1" presStyleIdx="1" presStyleCnt="5">
        <dgm:presLayoutVars>
          <dgm:bulletEnabled val="1"/>
        </dgm:presLayoutVars>
      </dgm:prSet>
      <dgm:spPr/>
      <dgm:t>
        <a:bodyPr/>
        <a:lstStyle/>
        <a:p>
          <a:endParaRPr lang="en-US"/>
        </a:p>
      </dgm:t>
    </dgm:pt>
    <dgm:pt modelId="{36BB5D22-9DAF-4AF0-A845-8F50A327D48C}" type="pres">
      <dgm:prSet presAssocID="{114F02B7-A2F3-458B-99B2-7EEC3C0B5FC2}" presName="spNode" presStyleCnt="0"/>
      <dgm:spPr/>
    </dgm:pt>
    <dgm:pt modelId="{DA07CBDC-E5F6-468B-B51B-335F34B03E74}" type="pres">
      <dgm:prSet presAssocID="{434D1A9F-E10D-4CCA-996D-0B9092729CB3}" presName="sibTrans" presStyleLbl="sibTrans1D1" presStyleIdx="1" presStyleCnt="5"/>
      <dgm:spPr/>
      <dgm:t>
        <a:bodyPr/>
        <a:lstStyle/>
        <a:p>
          <a:endParaRPr lang="en-US"/>
        </a:p>
      </dgm:t>
    </dgm:pt>
    <dgm:pt modelId="{4664078B-9B40-4DCC-BFBE-F09025E7A6BD}" type="pres">
      <dgm:prSet presAssocID="{291E2957-14D3-4243-A7F0-D8916984989D}" presName="node" presStyleLbl="node1" presStyleIdx="2" presStyleCnt="5">
        <dgm:presLayoutVars>
          <dgm:bulletEnabled val="1"/>
        </dgm:presLayoutVars>
      </dgm:prSet>
      <dgm:spPr/>
      <dgm:t>
        <a:bodyPr/>
        <a:lstStyle/>
        <a:p>
          <a:endParaRPr lang="en-US"/>
        </a:p>
      </dgm:t>
    </dgm:pt>
    <dgm:pt modelId="{A9DB844D-75A5-4A34-B31F-87A0A798D6A1}" type="pres">
      <dgm:prSet presAssocID="{291E2957-14D3-4243-A7F0-D8916984989D}" presName="spNode" presStyleCnt="0"/>
      <dgm:spPr/>
    </dgm:pt>
    <dgm:pt modelId="{3B15F4B0-3AAE-4B7B-B4DE-C433EA3D3C4D}" type="pres">
      <dgm:prSet presAssocID="{C94F24B9-2123-40AA-8BD1-1E547A8F5658}" presName="sibTrans" presStyleLbl="sibTrans1D1" presStyleIdx="2" presStyleCnt="5"/>
      <dgm:spPr/>
      <dgm:t>
        <a:bodyPr/>
        <a:lstStyle/>
        <a:p>
          <a:endParaRPr lang="en-US"/>
        </a:p>
      </dgm:t>
    </dgm:pt>
    <dgm:pt modelId="{525F4BDF-6B3A-4215-99C5-B39D812EA8A5}" type="pres">
      <dgm:prSet presAssocID="{6CB37257-955B-4E22-86BD-324E744472C6}" presName="node" presStyleLbl="node1" presStyleIdx="3" presStyleCnt="5">
        <dgm:presLayoutVars>
          <dgm:bulletEnabled val="1"/>
        </dgm:presLayoutVars>
      </dgm:prSet>
      <dgm:spPr/>
      <dgm:t>
        <a:bodyPr/>
        <a:lstStyle/>
        <a:p>
          <a:endParaRPr lang="en-US"/>
        </a:p>
      </dgm:t>
    </dgm:pt>
    <dgm:pt modelId="{551407E5-A8EB-4395-AF0C-044E7DF1E544}" type="pres">
      <dgm:prSet presAssocID="{6CB37257-955B-4E22-86BD-324E744472C6}" presName="spNode" presStyleCnt="0"/>
      <dgm:spPr/>
    </dgm:pt>
    <dgm:pt modelId="{6359292A-4C7D-4C25-A35E-15A156CE3D01}" type="pres">
      <dgm:prSet presAssocID="{2025F5A6-085E-42BA-A3D9-1DC10BFEF440}" presName="sibTrans" presStyleLbl="sibTrans1D1" presStyleIdx="3" presStyleCnt="5"/>
      <dgm:spPr/>
      <dgm:t>
        <a:bodyPr/>
        <a:lstStyle/>
        <a:p>
          <a:endParaRPr lang="en-US"/>
        </a:p>
      </dgm:t>
    </dgm:pt>
    <dgm:pt modelId="{23EACFA9-AECD-4FDC-9C9E-7D5EE3B181BB}" type="pres">
      <dgm:prSet presAssocID="{B5BA3FBA-2D0C-4B01-892E-3A83AE2361CA}" presName="node" presStyleLbl="node1" presStyleIdx="4" presStyleCnt="5">
        <dgm:presLayoutVars>
          <dgm:bulletEnabled val="1"/>
        </dgm:presLayoutVars>
      </dgm:prSet>
      <dgm:spPr/>
      <dgm:t>
        <a:bodyPr/>
        <a:lstStyle/>
        <a:p>
          <a:endParaRPr lang="en-US"/>
        </a:p>
      </dgm:t>
    </dgm:pt>
    <dgm:pt modelId="{E10EEBAC-C5E1-4021-8C04-9F2D1790A81F}" type="pres">
      <dgm:prSet presAssocID="{B5BA3FBA-2D0C-4B01-892E-3A83AE2361CA}" presName="spNode" presStyleCnt="0"/>
      <dgm:spPr/>
    </dgm:pt>
    <dgm:pt modelId="{9C23C2B1-535B-4214-87E2-AD62F010764E}" type="pres">
      <dgm:prSet presAssocID="{E91C9962-0B94-4A2C-8ED6-D41A6FC91E88}" presName="sibTrans" presStyleLbl="sibTrans1D1" presStyleIdx="4" presStyleCnt="5"/>
      <dgm:spPr/>
      <dgm:t>
        <a:bodyPr/>
        <a:lstStyle/>
        <a:p>
          <a:endParaRPr lang="en-US"/>
        </a:p>
      </dgm:t>
    </dgm:pt>
  </dgm:ptLst>
  <dgm:cxnLst>
    <dgm:cxn modelId="{66B2B407-3580-476D-8DA2-FF647550805D}" type="presOf" srcId="{C94F24B9-2123-40AA-8BD1-1E547A8F5658}" destId="{3B15F4B0-3AAE-4B7B-B4DE-C433EA3D3C4D}" srcOrd="0" destOrd="0" presId="urn:microsoft.com/office/officeart/2005/8/layout/cycle6"/>
    <dgm:cxn modelId="{AF4953E6-23ED-4813-B7C9-BF2F35CE2ED2}" type="presOf" srcId="{88C98013-4905-4712-AC01-0D9B303768CF}" destId="{618653B5-6B8E-4756-B089-CE4733E4B503}" srcOrd="0" destOrd="0" presId="urn:microsoft.com/office/officeart/2005/8/layout/cycle6"/>
    <dgm:cxn modelId="{B598D576-7F3E-4CF6-AE84-18BF9616A609}" type="presOf" srcId="{291E2957-14D3-4243-A7F0-D8916984989D}" destId="{4664078B-9B40-4DCC-BFBE-F09025E7A6BD}" srcOrd="0" destOrd="0" presId="urn:microsoft.com/office/officeart/2005/8/layout/cycle6"/>
    <dgm:cxn modelId="{41CA4F02-F129-41E8-B2B5-C767CA006C8E}" srcId="{D4D9AF4F-18DB-4D79-95B9-07B4E19DB98E}" destId="{02722917-76F6-41F3-9904-090BF554ED1D}" srcOrd="0" destOrd="0" parTransId="{CE8E6190-C4CE-487D-B4E3-2DE9A79B28DE}" sibTransId="{88C98013-4905-4712-AC01-0D9B303768CF}"/>
    <dgm:cxn modelId="{167982CE-8CFF-46D9-A47B-95878FAD170A}" type="presOf" srcId="{E91C9962-0B94-4A2C-8ED6-D41A6FC91E88}" destId="{9C23C2B1-535B-4214-87E2-AD62F010764E}" srcOrd="0" destOrd="0" presId="urn:microsoft.com/office/officeart/2005/8/layout/cycle6"/>
    <dgm:cxn modelId="{07B8531D-55DE-45C5-A02A-2D8078CBEC34}" srcId="{D4D9AF4F-18DB-4D79-95B9-07B4E19DB98E}" destId="{291E2957-14D3-4243-A7F0-D8916984989D}" srcOrd="2" destOrd="0" parTransId="{BF73D6E8-CE95-49E7-988B-BD6F13718EE9}" sibTransId="{C94F24B9-2123-40AA-8BD1-1E547A8F5658}"/>
    <dgm:cxn modelId="{BEE054E1-D0E5-4B94-970F-060E51808F8E}" srcId="{D4D9AF4F-18DB-4D79-95B9-07B4E19DB98E}" destId="{114F02B7-A2F3-458B-99B2-7EEC3C0B5FC2}" srcOrd="1" destOrd="0" parTransId="{E8DF2495-FCCC-400E-9058-C23D8A0ACCAD}" sibTransId="{434D1A9F-E10D-4CCA-996D-0B9092729CB3}"/>
    <dgm:cxn modelId="{5B52F5D6-4563-4210-B786-6743C6C38687}" type="presOf" srcId="{02722917-76F6-41F3-9904-090BF554ED1D}" destId="{E0289A09-1C3D-4093-B990-F14109349954}" srcOrd="0" destOrd="0" presId="urn:microsoft.com/office/officeart/2005/8/layout/cycle6"/>
    <dgm:cxn modelId="{1DA58937-333D-4B1A-9D69-5973CF6FED8B}" type="presOf" srcId="{2025F5A6-085E-42BA-A3D9-1DC10BFEF440}" destId="{6359292A-4C7D-4C25-A35E-15A156CE3D01}" srcOrd="0" destOrd="0" presId="urn:microsoft.com/office/officeart/2005/8/layout/cycle6"/>
    <dgm:cxn modelId="{FA848EDE-5FE1-4EF7-A18F-7AA655AB1976}" srcId="{D4D9AF4F-18DB-4D79-95B9-07B4E19DB98E}" destId="{B5BA3FBA-2D0C-4B01-892E-3A83AE2361CA}" srcOrd="4" destOrd="0" parTransId="{DA0042CC-2B10-417D-8C78-32D1C67CBAB9}" sibTransId="{E91C9962-0B94-4A2C-8ED6-D41A6FC91E88}"/>
    <dgm:cxn modelId="{55A0D090-72A4-44A2-9BAE-82EF80140296}" type="presOf" srcId="{6CB37257-955B-4E22-86BD-324E744472C6}" destId="{525F4BDF-6B3A-4215-99C5-B39D812EA8A5}" srcOrd="0" destOrd="0" presId="urn:microsoft.com/office/officeart/2005/8/layout/cycle6"/>
    <dgm:cxn modelId="{4CD4C3DD-EA50-4A4E-8B39-F178C99FC5D1}" type="presOf" srcId="{D4D9AF4F-18DB-4D79-95B9-07B4E19DB98E}" destId="{FCF4BA6A-2695-48B7-8187-2FEF557F4433}" srcOrd="0" destOrd="0" presId="urn:microsoft.com/office/officeart/2005/8/layout/cycle6"/>
    <dgm:cxn modelId="{C189AE72-43DB-41A6-B75F-6FB6D37A47E9}" type="presOf" srcId="{114F02B7-A2F3-458B-99B2-7EEC3C0B5FC2}" destId="{EE6D547E-4103-4C91-8330-13B914FEA150}" srcOrd="0" destOrd="0" presId="urn:microsoft.com/office/officeart/2005/8/layout/cycle6"/>
    <dgm:cxn modelId="{52B18F80-8E3D-4F23-B21C-47776D692EBE}" type="presOf" srcId="{B5BA3FBA-2D0C-4B01-892E-3A83AE2361CA}" destId="{23EACFA9-AECD-4FDC-9C9E-7D5EE3B181BB}" srcOrd="0" destOrd="0" presId="urn:microsoft.com/office/officeart/2005/8/layout/cycle6"/>
    <dgm:cxn modelId="{A2A0F382-5F9F-4742-BCAE-9B9FB069EE3B}" srcId="{D4D9AF4F-18DB-4D79-95B9-07B4E19DB98E}" destId="{6CB37257-955B-4E22-86BD-324E744472C6}" srcOrd="3" destOrd="0" parTransId="{54572B45-81C6-441F-8E71-79F31AEBA45A}" sibTransId="{2025F5A6-085E-42BA-A3D9-1DC10BFEF440}"/>
    <dgm:cxn modelId="{12E63E4A-4AE9-4BC4-9D1E-A2CE9DFE12EF}" type="presOf" srcId="{434D1A9F-E10D-4CCA-996D-0B9092729CB3}" destId="{DA07CBDC-E5F6-468B-B51B-335F34B03E74}" srcOrd="0" destOrd="0" presId="urn:microsoft.com/office/officeart/2005/8/layout/cycle6"/>
    <dgm:cxn modelId="{024CED2F-8935-4F79-BFC0-26D00B63FD35}" type="presParOf" srcId="{FCF4BA6A-2695-48B7-8187-2FEF557F4433}" destId="{E0289A09-1C3D-4093-B990-F14109349954}" srcOrd="0" destOrd="0" presId="urn:microsoft.com/office/officeart/2005/8/layout/cycle6"/>
    <dgm:cxn modelId="{9BD10072-DA7C-4F05-81F0-17822E1C0A64}" type="presParOf" srcId="{FCF4BA6A-2695-48B7-8187-2FEF557F4433}" destId="{59BADB3B-75A6-43DD-84AA-C1F0B45B9CF2}" srcOrd="1" destOrd="0" presId="urn:microsoft.com/office/officeart/2005/8/layout/cycle6"/>
    <dgm:cxn modelId="{267A60F1-B9DC-47E6-BC2D-3E0FD773BAD2}" type="presParOf" srcId="{FCF4BA6A-2695-48B7-8187-2FEF557F4433}" destId="{618653B5-6B8E-4756-B089-CE4733E4B503}" srcOrd="2" destOrd="0" presId="urn:microsoft.com/office/officeart/2005/8/layout/cycle6"/>
    <dgm:cxn modelId="{4E9B9089-0FAF-4374-BB0C-CEBEC1E4B058}" type="presParOf" srcId="{FCF4BA6A-2695-48B7-8187-2FEF557F4433}" destId="{EE6D547E-4103-4C91-8330-13B914FEA150}" srcOrd="3" destOrd="0" presId="urn:microsoft.com/office/officeart/2005/8/layout/cycle6"/>
    <dgm:cxn modelId="{7C3DB085-D438-47A6-A924-1342BCE3E361}" type="presParOf" srcId="{FCF4BA6A-2695-48B7-8187-2FEF557F4433}" destId="{36BB5D22-9DAF-4AF0-A845-8F50A327D48C}" srcOrd="4" destOrd="0" presId="urn:microsoft.com/office/officeart/2005/8/layout/cycle6"/>
    <dgm:cxn modelId="{8BB6CA23-C0F4-43A0-AAA6-E7909CBFE894}" type="presParOf" srcId="{FCF4BA6A-2695-48B7-8187-2FEF557F4433}" destId="{DA07CBDC-E5F6-468B-B51B-335F34B03E74}" srcOrd="5" destOrd="0" presId="urn:microsoft.com/office/officeart/2005/8/layout/cycle6"/>
    <dgm:cxn modelId="{283B5796-B700-4B7B-B55E-45BBB4D50BD0}" type="presParOf" srcId="{FCF4BA6A-2695-48B7-8187-2FEF557F4433}" destId="{4664078B-9B40-4DCC-BFBE-F09025E7A6BD}" srcOrd="6" destOrd="0" presId="urn:microsoft.com/office/officeart/2005/8/layout/cycle6"/>
    <dgm:cxn modelId="{E813D94D-8B6E-47AB-97EA-D1D1AACE0D79}" type="presParOf" srcId="{FCF4BA6A-2695-48B7-8187-2FEF557F4433}" destId="{A9DB844D-75A5-4A34-B31F-87A0A798D6A1}" srcOrd="7" destOrd="0" presId="urn:microsoft.com/office/officeart/2005/8/layout/cycle6"/>
    <dgm:cxn modelId="{FAFA6DDE-51AC-4DEE-9235-2DC3FC15E518}" type="presParOf" srcId="{FCF4BA6A-2695-48B7-8187-2FEF557F4433}" destId="{3B15F4B0-3AAE-4B7B-B4DE-C433EA3D3C4D}" srcOrd="8" destOrd="0" presId="urn:microsoft.com/office/officeart/2005/8/layout/cycle6"/>
    <dgm:cxn modelId="{8305B3DD-E6B5-47ED-8346-2F0217009E07}" type="presParOf" srcId="{FCF4BA6A-2695-48B7-8187-2FEF557F4433}" destId="{525F4BDF-6B3A-4215-99C5-B39D812EA8A5}" srcOrd="9" destOrd="0" presId="urn:microsoft.com/office/officeart/2005/8/layout/cycle6"/>
    <dgm:cxn modelId="{AE08E0DC-024E-4D87-A61E-8B79E94BE9B8}" type="presParOf" srcId="{FCF4BA6A-2695-48B7-8187-2FEF557F4433}" destId="{551407E5-A8EB-4395-AF0C-044E7DF1E544}" srcOrd="10" destOrd="0" presId="urn:microsoft.com/office/officeart/2005/8/layout/cycle6"/>
    <dgm:cxn modelId="{D9C54315-161B-42B8-8830-E3816C41652C}" type="presParOf" srcId="{FCF4BA6A-2695-48B7-8187-2FEF557F4433}" destId="{6359292A-4C7D-4C25-A35E-15A156CE3D01}" srcOrd="11" destOrd="0" presId="urn:microsoft.com/office/officeart/2005/8/layout/cycle6"/>
    <dgm:cxn modelId="{334D31E3-579F-4130-A9B6-7F536B5EA410}" type="presParOf" srcId="{FCF4BA6A-2695-48B7-8187-2FEF557F4433}" destId="{23EACFA9-AECD-4FDC-9C9E-7D5EE3B181BB}" srcOrd="12" destOrd="0" presId="urn:microsoft.com/office/officeart/2005/8/layout/cycle6"/>
    <dgm:cxn modelId="{E8206225-1046-47F3-B623-346BD5F0C793}" type="presParOf" srcId="{FCF4BA6A-2695-48B7-8187-2FEF557F4433}" destId="{E10EEBAC-C5E1-4021-8C04-9F2D1790A81F}" srcOrd="13" destOrd="0" presId="urn:microsoft.com/office/officeart/2005/8/layout/cycle6"/>
    <dgm:cxn modelId="{E8A7D524-BC1D-4C4C-9591-1C9D899EC1CA}" type="presParOf" srcId="{FCF4BA6A-2695-48B7-8187-2FEF557F4433}" destId="{9C23C2B1-535B-4214-87E2-AD62F010764E}" srcOrd="14" destOrd="0" presId="urn:microsoft.com/office/officeart/2005/8/layout/cycle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B144B9-3763-43F2-A632-CF79167B70E1}"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941FE961-D900-4C9E-A651-2C2E6CED0719}">
      <dgm:prSet phldrT="[Text]" custT="1"/>
      <dgm:spPr>
        <a:solidFill>
          <a:schemeClr val="bg1">
            <a:lumMod val="50000"/>
          </a:schemeClr>
        </a:solidFill>
      </dgm:spPr>
      <dgm:t>
        <a:bodyPr/>
        <a:lstStyle/>
        <a:p>
          <a:r>
            <a:rPr lang="en-US" sz="1400" dirty="0" smtClean="0"/>
            <a:t>New acceleration mechanisms</a:t>
          </a:r>
          <a:endParaRPr lang="en-US" sz="1400" dirty="0"/>
        </a:p>
      </dgm:t>
    </dgm:pt>
    <dgm:pt modelId="{27E485A4-9453-4899-B98B-9EB6AFF6E0C8}" type="parTrans" cxnId="{4862D49A-74FF-4FD7-ADE4-93B9BA0D7606}">
      <dgm:prSet/>
      <dgm:spPr/>
      <dgm:t>
        <a:bodyPr/>
        <a:lstStyle/>
        <a:p>
          <a:endParaRPr lang="en-US"/>
        </a:p>
      </dgm:t>
    </dgm:pt>
    <dgm:pt modelId="{263230C5-AD53-42B0-A745-AF81F0599070}" type="sibTrans" cxnId="{4862D49A-74FF-4FD7-ADE4-93B9BA0D7606}">
      <dgm:prSet/>
      <dgm:spPr/>
      <dgm:t>
        <a:bodyPr/>
        <a:lstStyle/>
        <a:p>
          <a:endParaRPr lang="en-US"/>
        </a:p>
      </dgm:t>
    </dgm:pt>
    <dgm:pt modelId="{17049293-3941-43EA-9B5C-D733BFB02FF8}">
      <dgm:prSet phldrT="[Text]" custT="1"/>
      <dgm:spPr>
        <a:solidFill>
          <a:schemeClr val="bg1">
            <a:lumMod val="50000"/>
          </a:schemeClr>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1400" dirty="0" smtClean="0"/>
            <a:t>New power sources</a:t>
          </a:r>
          <a:endParaRPr lang="en-US" sz="1400" dirty="0"/>
        </a:p>
      </dgm:t>
    </dgm:pt>
    <dgm:pt modelId="{438C0CF2-F3FA-4DA1-B504-E98426B3292A}" type="parTrans" cxnId="{4C4A4759-E3DF-4C34-AFDA-E3C9B82C99F5}">
      <dgm:prSet/>
      <dgm:spPr/>
      <dgm:t>
        <a:bodyPr/>
        <a:lstStyle/>
        <a:p>
          <a:endParaRPr lang="en-US"/>
        </a:p>
      </dgm:t>
    </dgm:pt>
    <dgm:pt modelId="{818A085F-2B54-45B2-8404-3DDA6C3FB980}" type="sibTrans" cxnId="{4C4A4759-E3DF-4C34-AFDA-E3C9B82C99F5}">
      <dgm:prSet/>
      <dgm:spPr/>
      <dgm:t>
        <a:bodyPr/>
        <a:lstStyle/>
        <a:p>
          <a:endParaRPr lang="en-US"/>
        </a:p>
      </dgm:t>
    </dgm:pt>
    <dgm:pt modelId="{31A6DBC1-AE35-42AC-BDFF-F0C395B335D0}">
      <dgm:prSet phldrT="[Text]" custT="1"/>
      <dgm:spPr>
        <a:solidFill>
          <a:schemeClr val="bg1">
            <a:lumMod val="50000"/>
          </a:schemeClr>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1400" dirty="0" smtClean="0"/>
            <a:t>New particle sources</a:t>
          </a:r>
        </a:p>
      </dgm:t>
    </dgm:pt>
    <dgm:pt modelId="{9F917E26-F50B-42DE-9C12-C5C5E8BA7304}" type="parTrans" cxnId="{F7A7D3C7-98AF-4E52-961C-662D381F409F}">
      <dgm:prSet/>
      <dgm:spPr/>
      <dgm:t>
        <a:bodyPr/>
        <a:lstStyle/>
        <a:p>
          <a:endParaRPr lang="en-US"/>
        </a:p>
      </dgm:t>
    </dgm:pt>
    <dgm:pt modelId="{7D4AEE36-1FF5-486F-831B-1F1F9A98F309}" type="sibTrans" cxnId="{F7A7D3C7-98AF-4E52-961C-662D381F409F}">
      <dgm:prSet/>
      <dgm:spPr/>
      <dgm:t>
        <a:bodyPr/>
        <a:lstStyle/>
        <a:p>
          <a:endParaRPr lang="en-US"/>
        </a:p>
      </dgm:t>
    </dgm:pt>
    <dgm:pt modelId="{8C842834-5652-47CB-BEEF-B088CC0134A2}">
      <dgm:prSet phldrT="[Text]" custT="1"/>
      <dgm:spPr>
        <a:solidFill>
          <a:schemeClr val="bg1">
            <a:lumMod val="50000"/>
          </a:schemeClr>
        </a:solidFill>
      </dgm:spPr>
      <dgm:t>
        <a:bodyPr/>
        <a:lstStyle/>
        <a:p>
          <a:pPr marL="0" marR="0" indent="0" defTabSz="488950" eaLnBrk="1" fontAlgn="auto" latinLnBrk="0" hangingPunct="1">
            <a:lnSpc>
              <a:spcPct val="90000"/>
            </a:lnSpc>
            <a:spcBef>
              <a:spcPct val="0"/>
            </a:spcBef>
            <a:spcAft>
              <a:spcPct val="35000"/>
            </a:spcAft>
            <a:buClrTx/>
            <a:buSzTx/>
            <a:buFontTx/>
            <a:buNone/>
            <a:tabLst/>
            <a:defRPr/>
          </a:pPr>
          <a:r>
            <a:rPr lang="en-US" sz="1400" dirty="0" smtClean="0"/>
            <a:t>Ring Design, Beam dynamics, feedback systems</a:t>
          </a:r>
        </a:p>
      </dgm:t>
    </dgm:pt>
    <dgm:pt modelId="{E6DC004E-FAAA-46FF-9687-1CA68859B0C0}" type="parTrans" cxnId="{9FD157C2-155C-4960-B22C-4B2C866FC4A7}">
      <dgm:prSet/>
      <dgm:spPr/>
      <dgm:t>
        <a:bodyPr/>
        <a:lstStyle/>
        <a:p>
          <a:endParaRPr lang="en-US"/>
        </a:p>
      </dgm:t>
    </dgm:pt>
    <dgm:pt modelId="{577C614C-7531-4694-B212-4BBBE1B1C100}" type="sibTrans" cxnId="{9FD157C2-155C-4960-B22C-4B2C866FC4A7}">
      <dgm:prSet/>
      <dgm:spPr/>
      <dgm:t>
        <a:bodyPr/>
        <a:lstStyle/>
        <a:p>
          <a:endParaRPr lang="en-US"/>
        </a:p>
      </dgm:t>
    </dgm:pt>
    <dgm:pt modelId="{95C88794-E2B3-4E6C-A896-1D55F7F62CF3}">
      <dgm:prSet phldrT="[Text]"/>
      <dgm:spPr>
        <a:solidFill>
          <a:schemeClr val="bg1">
            <a:lumMod val="50000"/>
          </a:schemeClr>
        </a:solidFill>
      </dgm:spPr>
      <dgm:t>
        <a:bodyPr/>
        <a:lstStyle/>
        <a:p>
          <a:r>
            <a:rPr lang="en-US" dirty="0" smtClean="0"/>
            <a:t> Controlling nanometer beams</a:t>
          </a:r>
          <a:endParaRPr lang="en-US" dirty="0"/>
        </a:p>
      </dgm:t>
    </dgm:pt>
    <dgm:pt modelId="{A5BE07C0-1B51-4DEA-AAF7-E121A51C4681}" type="parTrans" cxnId="{4040B0EF-AC74-4BE7-B3A6-E9CC8002F466}">
      <dgm:prSet/>
      <dgm:spPr/>
      <dgm:t>
        <a:bodyPr/>
        <a:lstStyle/>
        <a:p>
          <a:endParaRPr lang="en-US"/>
        </a:p>
      </dgm:t>
    </dgm:pt>
    <dgm:pt modelId="{CED86969-FC6E-47C6-B973-7A0E6B0A9AC3}" type="sibTrans" cxnId="{4040B0EF-AC74-4BE7-B3A6-E9CC8002F466}">
      <dgm:prSet/>
      <dgm:spPr/>
      <dgm:t>
        <a:bodyPr/>
        <a:lstStyle/>
        <a:p>
          <a:endParaRPr lang="en-US"/>
        </a:p>
      </dgm:t>
    </dgm:pt>
    <dgm:pt modelId="{A709671B-6DD2-4D39-9571-0EEB5199760D}">
      <dgm:prSet phldrT="[Text]"/>
      <dgm:spPr>
        <a:solidFill>
          <a:schemeClr val="bg1">
            <a:lumMod val="50000"/>
          </a:schemeClr>
        </a:solidFill>
      </dgm:spPr>
      <dgm:t>
        <a:bodyPr/>
        <a:lstStyle/>
        <a:p>
          <a:pPr marL="0" marR="0" indent="0" defTabSz="444500" eaLnBrk="1" fontAlgn="auto" latinLnBrk="0" hangingPunct="1">
            <a:lnSpc>
              <a:spcPct val="90000"/>
            </a:lnSpc>
            <a:spcBef>
              <a:spcPct val="0"/>
            </a:spcBef>
            <a:spcAft>
              <a:spcPct val="35000"/>
            </a:spcAft>
            <a:buClrTx/>
            <a:buSzTx/>
            <a:buFontTx/>
            <a:buNone/>
            <a:tabLst/>
            <a:defRPr/>
          </a:pPr>
          <a:r>
            <a:rPr lang="en-US" dirty="0" smtClean="0"/>
            <a:t>Controlling beam trains &amp; feedback</a:t>
          </a:r>
        </a:p>
      </dgm:t>
    </dgm:pt>
    <dgm:pt modelId="{3912A15F-C605-437C-9DD3-8CC69B053DC3}" type="parTrans" cxnId="{7C495A16-9630-410E-98CD-4C41EF7D914F}">
      <dgm:prSet/>
      <dgm:spPr/>
      <dgm:t>
        <a:bodyPr/>
        <a:lstStyle/>
        <a:p>
          <a:endParaRPr lang="en-US"/>
        </a:p>
      </dgm:t>
    </dgm:pt>
    <dgm:pt modelId="{DEA13517-CF40-44FE-B44A-D5441E5AEEE7}" type="sibTrans" cxnId="{7C495A16-9630-410E-98CD-4C41EF7D914F}">
      <dgm:prSet/>
      <dgm:spPr/>
      <dgm:t>
        <a:bodyPr/>
        <a:lstStyle/>
        <a:p>
          <a:endParaRPr lang="en-US"/>
        </a:p>
      </dgm:t>
    </dgm:pt>
    <dgm:pt modelId="{87F7C756-E475-49BF-B93A-4ECCD4D54FA3}" type="pres">
      <dgm:prSet presAssocID="{D2B144B9-3763-43F2-A632-CF79167B70E1}" presName="cycle" presStyleCnt="0">
        <dgm:presLayoutVars>
          <dgm:dir/>
          <dgm:resizeHandles val="exact"/>
        </dgm:presLayoutVars>
      </dgm:prSet>
      <dgm:spPr/>
      <dgm:t>
        <a:bodyPr/>
        <a:lstStyle/>
        <a:p>
          <a:endParaRPr lang="en-US"/>
        </a:p>
      </dgm:t>
    </dgm:pt>
    <dgm:pt modelId="{61BD9EED-D236-4010-AF0A-5A8C1B5D270E}" type="pres">
      <dgm:prSet presAssocID="{941FE961-D900-4C9E-A651-2C2E6CED0719}" presName="node" presStyleLbl="node1" presStyleIdx="0" presStyleCnt="6" custAng="0" custScaleX="117782" custScaleY="111756">
        <dgm:presLayoutVars>
          <dgm:bulletEnabled val="1"/>
        </dgm:presLayoutVars>
      </dgm:prSet>
      <dgm:spPr/>
      <dgm:t>
        <a:bodyPr/>
        <a:lstStyle/>
        <a:p>
          <a:endParaRPr lang="en-US"/>
        </a:p>
      </dgm:t>
    </dgm:pt>
    <dgm:pt modelId="{AE9328DE-5441-409E-83C6-F99AD2839941}" type="pres">
      <dgm:prSet presAssocID="{263230C5-AD53-42B0-A745-AF81F0599070}" presName="sibTrans" presStyleLbl="sibTrans2D1" presStyleIdx="0" presStyleCnt="6" custAng="0"/>
      <dgm:spPr/>
      <dgm:t>
        <a:bodyPr/>
        <a:lstStyle/>
        <a:p>
          <a:endParaRPr lang="en-US"/>
        </a:p>
      </dgm:t>
    </dgm:pt>
    <dgm:pt modelId="{99B9983F-08D2-48B5-9602-869CAEE98A9E}" type="pres">
      <dgm:prSet presAssocID="{263230C5-AD53-42B0-A745-AF81F0599070}" presName="connectorText" presStyleLbl="sibTrans2D1" presStyleIdx="0" presStyleCnt="6"/>
      <dgm:spPr/>
      <dgm:t>
        <a:bodyPr/>
        <a:lstStyle/>
        <a:p>
          <a:endParaRPr lang="en-US"/>
        </a:p>
      </dgm:t>
    </dgm:pt>
    <dgm:pt modelId="{C0F45058-8EE5-4D29-AFED-4248E0292ADC}" type="pres">
      <dgm:prSet presAssocID="{17049293-3941-43EA-9B5C-D733BFB02FF8}" presName="node" presStyleLbl="node1" presStyleIdx="1" presStyleCnt="6" custAng="0">
        <dgm:presLayoutVars>
          <dgm:bulletEnabled val="1"/>
        </dgm:presLayoutVars>
      </dgm:prSet>
      <dgm:spPr/>
      <dgm:t>
        <a:bodyPr/>
        <a:lstStyle/>
        <a:p>
          <a:endParaRPr lang="en-US"/>
        </a:p>
      </dgm:t>
    </dgm:pt>
    <dgm:pt modelId="{10195B45-1C56-402C-B337-591EB3D76161}" type="pres">
      <dgm:prSet presAssocID="{818A085F-2B54-45B2-8404-3DDA6C3FB980}" presName="sibTrans" presStyleLbl="sibTrans2D1" presStyleIdx="1" presStyleCnt="6" custAng="0"/>
      <dgm:spPr/>
      <dgm:t>
        <a:bodyPr/>
        <a:lstStyle/>
        <a:p>
          <a:endParaRPr lang="en-US"/>
        </a:p>
      </dgm:t>
    </dgm:pt>
    <dgm:pt modelId="{373AA5F2-60A5-4C1B-85A8-572126EE6FED}" type="pres">
      <dgm:prSet presAssocID="{818A085F-2B54-45B2-8404-3DDA6C3FB980}" presName="connectorText" presStyleLbl="sibTrans2D1" presStyleIdx="1" presStyleCnt="6"/>
      <dgm:spPr/>
      <dgm:t>
        <a:bodyPr/>
        <a:lstStyle/>
        <a:p>
          <a:endParaRPr lang="en-US"/>
        </a:p>
      </dgm:t>
    </dgm:pt>
    <dgm:pt modelId="{4BD2EA31-328F-452B-8151-D8992BC81C42}" type="pres">
      <dgm:prSet presAssocID="{31A6DBC1-AE35-42AC-BDFF-F0C395B335D0}" presName="node" presStyleLbl="node1" presStyleIdx="2" presStyleCnt="6" custAng="0">
        <dgm:presLayoutVars>
          <dgm:bulletEnabled val="1"/>
        </dgm:presLayoutVars>
      </dgm:prSet>
      <dgm:spPr/>
      <dgm:t>
        <a:bodyPr/>
        <a:lstStyle/>
        <a:p>
          <a:endParaRPr lang="en-US"/>
        </a:p>
      </dgm:t>
    </dgm:pt>
    <dgm:pt modelId="{01F1C275-DA62-4492-B2FF-7B8F664104F1}" type="pres">
      <dgm:prSet presAssocID="{7D4AEE36-1FF5-486F-831B-1F1F9A98F309}" presName="sibTrans" presStyleLbl="sibTrans2D1" presStyleIdx="2" presStyleCnt="6" custAng="0"/>
      <dgm:spPr/>
      <dgm:t>
        <a:bodyPr/>
        <a:lstStyle/>
        <a:p>
          <a:endParaRPr lang="en-US"/>
        </a:p>
      </dgm:t>
    </dgm:pt>
    <dgm:pt modelId="{B3F54BDD-4DC4-4322-8D29-989AB785D3FC}" type="pres">
      <dgm:prSet presAssocID="{7D4AEE36-1FF5-486F-831B-1F1F9A98F309}" presName="connectorText" presStyleLbl="sibTrans2D1" presStyleIdx="2" presStyleCnt="6"/>
      <dgm:spPr/>
      <dgm:t>
        <a:bodyPr/>
        <a:lstStyle/>
        <a:p>
          <a:endParaRPr lang="en-US"/>
        </a:p>
      </dgm:t>
    </dgm:pt>
    <dgm:pt modelId="{A0293DC3-7317-40B2-A71C-7C110847A990}" type="pres">
      <dgm:prSet presAssocID="{8C842834-5652-47CB-BEEF-B088CC0134A2}" presName="node" presStyleLbl="node1" presStyleIdx="3" presStyleCnt="6" custAng="0">
        <dgm:presLayoutVars>
          <dgm:bulletEnabled val="1"/>
        </dgm:presLayoutVars>
      </dgm:prSet>
      <dgm:spPr/>
      <dgm:t>
        <a:bodyPr/>
        <a:lstStyle/>
        <a:p>
          <a:endParaRPr lang="en-US"/>
        </a:p>
      </dgm:t>
    </dgm:pt>
    <dgm:pt modelId="{5C5E456D-F726-495E-B1E1-EE9C29A8A9B2}" type="pres">
      <dgm:prSet presAssocID="{577C614C-7531-4694-B212-4BBBE1B1C100}" presName="sibTrans" presStyleLbl="sibTrans2D1" presStyleIdx="3" presStyleCnt="6" custAng="207844" custLinFactNeighborX="-11734" custLinFactNeighborY="29224"/>
      <dgm:spPr/>
      <dgm:t>
        <a:bodyPr/>
        <a:lstStyle/>
        <a:p>
          <a:endParaRPr lang="en-US"/>
        </a:p>
      </dgm:t>
    </dgm:pt>
    <dgm:pt modelId="{8390AA12-5BCD-43D1-9E36-C05440CF4BF9}" type="pres">
      <dgm:prSet presAssocID="{577C614C-7531-4694-B212-4BBBE1B1C100}" presName="connectorText" presStyleLbl="sibTrans2D1" presStyleIdx="3" presStyleCnt="6"/>
      <dgm:spPr/>
      <dgm:t>
        <a:bodyPr/>
        <a:lstStyle/>
        <a:p>
          <a:endParaRPr lang="en-US"/>
        </a:p>
      </dgm:t>
    </dgm:pt>
    <dgm:pt modelId="{E0AF568D-C1D6-4C5F-8207-A404571B34F1}" type="pres">
      <dgm:prSet presAssocID="{95C88794-E2B3-4E6C-A896-1D55F7F62CF3}" presName="node" presStyleLbl="node1" presStyleIdx="4" presStyleCnt="6" custAng="0">
        <dgm:presLayoutVars>
          <dgm:bulletEnabled val="1"/>
        </dgm:presLayoutVars>
      </dgm:prSet>
      <dgm:spPr/>
      <dgm:t>
        <a:bodyPr/>
        <a:lstStyle/>
        <a:p>
          <a:endParaRPr lang="en-US"/>
        </a:p>
      </dgm:t>
    </dgm:pt>
    <dgm:pt modelId="{A4D499D4-4E45-48B8-A080-C9BE1B598197}" type="pres">
      <dgm:prSet presAssocID="{CED86969-FC6E-47C6-B973-7A0E6B0A9AC3}" presName="sibTrans" presStyleLbl="sibTrans2D1" presStyleIdx="4" presStyleCnt="6" custAng="0"/>
      <dgm:spPr/>
      <dgm:t>
        <a:bodyPr/>
        <a:lstStyle/>
        <a:p>
          <a:endParaRPr lang="en-US"/>
        </a:p>
      </dgm:t>
    </dgm:pt>
    <dgm:pt modelId="{6F289E74-52C0-4E00-8707-4524ED520B3E}" type="pres">
      <dgm:prSet presAssocID="{CED86969-FC6E-47C6-B973-7A0E6B0A9AC3}" presName="connectorText" presStyleLbl="sibTrans2D1" presStyleIdx="4" presStyleCnt="6"/>
      <dgm:spPr/>
      <dgm:t>
        <a:bodyPr/>
        <a:lstStyle/>
        <a:p>
          <a:endParaRPr lang="en-US"/>
        </a:p>
      </dgm:t>
    </dgm:pt>
    <dgm:pt modelId="{612B4841-66E3-4A69-97D4-6FE57F29DAA2}" type="pres">
      <dgm:prSet presAssocID="{A709671B-6DD2-4D39-9571-0EEB5199760D}" presName="node" presStyleLbl="node1" presStyleIdx="5" presStyleCnt="6" custAng="0">
        <dgm:presLayoutVars>
          <dgm:bulletEnabled val="1"/>
        </dgm:presLayoutVars>
      </dgm:prSet>
      <dgm:spPr/>
      <dgm:t>
        <a:bodyPr/>
        <a:lstStyle/>
        <a:p>
          <a:endParaRPr lang="en-US"/>
        </a:p>
      </dgm:t>
    </dgm:pt>
    <dgm:pt modelId="{4D8C4D66-BB74-453D-B95D-E473F9CCDBC2}" type="pres">
      <dgm:prSet presAssocID="{DEA13517-CF40-44FE-B44A-D5441E5AEEE7}" presName="sibTrans" presStyleLbl="sibTrans2D1" presStyleIdx="5" presStyleCnt="6" custAng="21066412" custLinFactNeighborX="-40891" custLinFactNeighborY="-23776" custRadScaleRad="97150"/>
      <dgm:spPr/>
      <dgm:t>
        <a:bodyPr/>
        <a:lstStyle/>
        <a:p>
          <a:endParaRPr lang="en-US"/>
        </a:p>
      </dgm:t>
    </dgm:pt>
    <dgm:pt modelId="{0EF8940D-3FD6-451F-9BE1-4207C34D7231}" type="pres">
      <dgm:prSet presAssocID="{DEA13517-CF40-44FE-B44A-D5441E5AEEE7}" presName="connectorText" presStyleLbl="sibTrans2D1" presStyleIdx="5" presStyleCnt="6"/>
      <dgm:spPr/>
      <dgm:t>
        <a:bodyPr/>
        <a:lstStyle/>
        <a:p>
          <a:endParaRPr lang="en-US"/>
        </a:p>
      </dgm:t>
    </dgm:pt>
  </dgm:ptLst>
  <dgm:cxnLst>
    <dgm:cxn modelId="{6E36A951-D412-46AA-8D99-4A06894B72B1}" type="presOf" srcId="{577C614C-7531-4694-B212-4BBBE1B1C100}" destId="{8390AA12-5BCD-43D1-9E36-C05440CF4BF9}" srcOrd="1" destOrd="0" presId="urn:microsoft.com/office/officeart/2005/8/layout/cycle2"/>
    <dgm:cxn modelId="{B70F224A-7603-4E22-AFDF-6A1DCB8A774C}" type="presOf" srcId="{31A6DBC1-AE35-42AC-BDFF-F0C395B335D0}" destId="{4BD2EA31-328F-452B-8151-D8992BC81C42}" srcOrd="0" destOrd="0" presId="urn:microsoft.com/office/officeart/2005/8/layout/cycle2"/>
    <dgm:cxn modelId="{9FD157C2-155C-4960-B22C-4B2C866FC4A7}" srcId="{D2B144B9-3763-43F2-A632-CF79167B70E1}" destId="{8C842834-5652-47CB-BEEF-B088CC0134A2}" srcOrd="3" destOrd="0" parTransId="{E6DC004E-FAAA-46FF-9687-1CA68859B0C0}" sibTransId="{577C614C-7531-4694-B212-4BBBE1B1C100}"/>
    <dgm:cxn modelId="{F69FB18B-3CB3-415D-B785-D018A6227105}" type="presOf" srcId="{A709671B-6DD2-4D39-9571-0EEB5199760D}" destId="{612B4841-66E3-4A69-97D4-6FE57F29DAA2}" srcOrd="0" destOrd="0" presId="urn:microsoft.com/office/officeart/2005/8/layout/cycle2"/>
    <dgm:cxn modelId="{7F118985-C7B7-4F3E-A643-BDF8DB6B8D94}" type="presOf" srcId="{7D4AEE36-1FF5-486F-831B-1F1F9A98F309}" destId="{B3F54BDD-4DC4-4322-8D29-989AB785D3FC}" srcOrd="1" destOrd="0" presId="urn:microsoft.com/office/officeart/2005/8/layout/cycle2"/>
    <dgm:cxn modelId="{8B5AE067-301A-47F9-A510-29011406EE8C}" type="presOf" srcId="{CED86969-FC6E-47C6-B973-7A0E6B0A9AC3}" destId="{6F289E74-52C0-4E00-8707-4524ED520B3E}" srcOrd="1" destOrd="0" presId="urn:microsoft.com/office/officeart/2005/8/layout/cycle2"/>
    <dgm:cxn modelId="{FDBE7A2C-6AC2-4826-85A9-35660EE2262F}" type="presOf" srcId="{CED86969-FC6E-47C6-B973-7A0E6B0A9AC3}" destId="{A4D499D4-4E45-48B8-A080-C9BE1B598197}" srcOrd="0" destOrd="0" presId="urn:microsoft.com/office/officeart/2005/8/layout/cycle2"/>
    <dgm:cxn modelId="{51297050-7818-410A-870D-74B3569A101D}" type="presOf" srcId="{577C614C-7531-4694-B212-4BBBE1B1C100}" destId="{5C5E456D-F726-495E-B1E1-EE9C29A8A9B2}" srcOrd="0" destOrd="0" presId="urn:microsoft.com/office/officeart/2005/8/layout/cycle2"/>
    <dgm:cxn modelId="{4C4A4759-E3DF-4C34-AFDA-E3C9B82C99F5}" srcId="{D2B144B9-3763-43F2-A632-CF79167B70E1}" destId="{17049293-3941-43EA-9B5C-D733BFB02FF8}" srcOrd="1" destOrd="0" parTransId="{438C0CF2-F3FA-4DA1-B504-E98426B3292A}" sibTransId="{818A085F-2B54-45B2-8404-3DDA6C3FB980}"/>
    <dgm:cxn modelId="{7C495A16-9630-410E-98CD-4C41EF7D914F}" srcId="{D2B144B9-3763-43F2-A632-CF79167B70E1}" destId="{A709671B-6DD2-4D39-9571-0EEB5199760D}" srcOrd="5" destOrd="0" parTransId="{3912A15F-C605-437C-9DD3-8CC69B053DC3}" sibTransId="{DEA13517-CF40-44FE-B44A-D5441E5AEEE7}"/>
    <dgm:cxn modelId="{FC4D233E-016A-4021-AD22-2D8EE85860AD}" type="presOf" srcId="{DEA13517-CF40-44FE-B44A-D5441E5AEEE7}" destId="{0EF8940D-3FD6-451F-9BE1-4207C34D7231}" srcOrd="1" destOrd="0" presId="urn:microsoft.com/office/officeart/2005/8/layout/cycle2"/>
    <dgm:cxn modelId="{0A15695C-1000-466D-A4B3-9756FE98E49E}" type="presOf" srcId="{818A085F-2B54-45B2-8404-3DDA6C3FB980}" destId="{10195B45-1C56-402C-B337-591EB3D76161}" srcOrd="0" destOrd="0" presId="urn:microsoft.com/office/officeart/2005/8/layout/cycle2"/>
    <dgm:cxn modelId="{2F19EB54-4E70-452E-8DAF-795182210E77}" type="presOf" srcId="{95C88794-E2B3-4E6C-A896-1D55F7F62CF3}" destId="{E0AF568D-C1D6-4C5F-8207-A404571B34F1}" srcOrd="0" destOrd="0" presId="urn:microsoft.com/office/officeart/2005/8/layout/cycle2"/>
    <dgm:cxn modelId="{5F1EECA2-C4F5-49D4-BB0E-EA85B400F0B0}" type="presOf" srcId="{818A085F-2B54-45B2-8404-3DDA6C3FB980}" destId="{373AA5F2-60A5-4C1B-85A8-572126EE6FED}" srcOrd="1" destOrd="0" presId="urn:microsoft.com/office/officeart/2005/8/layout/cycle2"/>
    <dgm:cxn modelId="{58692EE4-E638-4FE7-8E86-3CE5BC237EFD}" type="presOf" srcId="{263230C5-AD53-42B0-A745-AF81F0599070}" destId="{AE9328DE-5441-409E-83C6-F99AD2839941}" srcOrd="0" destOrd="0" presId="urn:microsoft.com/office/officeart/2005/8/layout/cycle2"/>
    <dgm:cxn modelId="{7053CC85-7A83-4BD9-9CA5-A8A65410A5DA}" type="presOf" srcId="{941FE961-D900-4C9E-A651-2C2E6CED0719}" destId="{61BD9EED-D236-4010-AF0A-5A8C1B5D270E}" srcOrd="0" destOrd="0" presId="urn:microsoft.com/office/officeart/2005/8/layout/cycle2"/>
    <dgm:cxn modelId="{CD1F386A-51C9-4508-AFF3-CC3A876C10C2}" type="presOf" srcId="{8C842834-5652-47CB-BEEF-B088CC0134A2}" destId="{A0293DC3-7317-40B2-A71C-7C110847A990}" srcOrd="0" destOrd="0" presId="urn:microsoft.com/office/officeart/2005/8/layout/cycle2"/>
    <dgm:cxn modelId="{4040B0EF-AC74-4BE7-B3A6-E9CC8002F466}" srcId="{D2B144B9-3763-43F2-A632-CF79167B70E1}" destId="{95C88794-E2B3-4E6C-A896-1D55F7F62CF3}" srcOrd="4" destOrd="0" parTransId="{A5BE07C0-1B51-4DEA-AAF7-E121A51C4681}" sibTransId="{CED86969-FC6E-47C6-B973-7A0E6B0A9AC3}"/>
    <dgm:cxn modelId="{4862D49A-74FF-4FD7-ADE4-93B9BA0D7606}" srcId="{D2B144B9-3763-43F2-A632-CF79167B70E1}" destId="{941FE961-D900-4C9E-A651-2C2E6CED0719}" srcOrd="0" destOrd="0" parTransId="{27E485A4-9453-4899-B98B-9EB6AFF6E0C8}" sibTransId="{263230C5-AD53-42B0-A745-AF81F0599070}"/>
    <dgm:cxn modelId="{F7A7D3C7-98AF-4E52-961C-662D381F409F}" srcId="{D2B144B9-3763-43F2-A632-CF79167B70E1}" destId="{31A6DBC1-AE35-42AC-BDFF-F0C395B335D0}" srcOrd="2" destOrd="0" parTransId="{9F917E26-F50B-42DE-9C12-C5C5E8BA7304}" sibTransId="{7D4AEE36-1FF5-486F-831B-1F1F9A98F309}"/>
    <dgm:cxn modelId="{6CA11EE4-1116-486F-9541-8A28862E3920}" type="presOf" srcId="{17049293-3941-43EA-9B5C-D733BFB02FF8}" destId="{C0F45058-8EE5-4D29-AFED-4248E0292ADC}" srcOrd="0" destOrd="0" presId="urn:microsoft.com/office/officeart/2005/8/layout/cycle2"/>
    <dgm:cxn modelId="{F0124E6B-F9B6-464A-8391-A0C3C3B9B29C}" type="presOf" srcId="{263230C5-AD53-42B0-A745-AF81F0599070}" destId="{99B9983F-08D2-48B5-9602-869CAEE98A9E}" srcOrd="1" destOrd="0" presId="urn:microsoft.com/office/officeart/2005/8/layout/cycle2"/>
    <dgm:cxn modelId="{32DDC4FB-8361-4C73-846C-B9067927F1A7}" type="presOf" srcId="{DEA13517-CF40-44FE-B44A-D5441E5AEEE7}" destId="{4D8C4D66-BB74-453D-B95D-E473F9CCDBC2}" srcOrd="0" destOrd="0" presId="urn:microsoft.com/office/officeart/2005/8/layout/cycle2"/>
    <dgm:cxn modelId="{1FBBF3BE-FF8B-4A2E-B25F-30B885961986}" type="presOf" srcId="{7D4AEE36-1FF5-486F-831B-1F1F9A98F309}" destId="{01F1C275-DA62-4492-B2FF-7B8F664104F1}" srcOrd="0" destOrd="0" presId="urn:microsoft.com/office/officeart/2005/8/layout/cycle2"/>
    <dgm:cxn modelId="{81A4A6FA-650F-4E80-B06B-23A643A781D9}" type="presOf" srcId="{D2B144B9-3763-43F2-A632-CF79167B70E1}" destId="{87F7C756-E475-49BF-B93A-4ECCD4D54FA3}" srcOrd="0" destOrd="0" presId="urn:microsoft.com/office/officeart/2005/8/layout/cycle2"/>
    <dgm:cxn modelId="{CFA996B8-16D5-46C6-98F9-60BBBDE9F974}" type="presParOf" srcId="{87F7C756-E475-49BF-B93A-4ECCD4D54FA3}" destId="{61BD9EED-D236-4010-AF0A-5A8C1B5D270E}" srcOrd="0" destOrd="0" presId="urn:microsoft.com/office/officeart/2005/8/layout/cycle2"/>
    <dgm:cxn modelId="{18738B6F-094A-4CD4-8F2D-44C897052E9C}" type="presParOf" srcId="{87F7C756-E475-49BF-B93A-4ECCD4D54FA3}" destId="{AE9328DE-5441-409E-83C6-F99AD2839941}" srcOrd="1" destOrd="0" presId="urn:microsoft.com/office/officeart/2005/8/layout/cycle2"/>
    <dgm:cxn modelId="{1FCA1543-221C-4995-B44F-1ACCFF5CEB97}" type="presParOf" srcId="{AE9328DE-5441-409E-83C6-F99AD2839941}" destId="{99B9983F-08D2-48B5-9602-869CAEE98A9E}" srcOrd="0" destOrd="0" presId="urn:microsoft.com/office/officeart/2005/8/layout/cycle2"/>
    <dgm:cxn modelId="{5ED3C92F-7C17-46D2-9D11-3324BEF311E2}" type="presParOf" srcId="{87F7C756-E475-49BF-B93A-4ECCD4D54FA3}" destId="{C0F45058-8EE5-4D29-AFED-4248E0292ADC}" srcOrd="2" destOrd="0" presId="urn:microsoft.com/office/officeart/2005/8/layout/cycle2"/>
    <dgm:cxn modelId="{6158CE27-9446-4287-B1C0-F097413D65F2}" type="presParOf" srcId="{87F7C756-E475-49BF-B93A-4ECCD4D54FA3}" destId="{10195B45-1C56-402C-B337-591EB3D76161}" srcOrd="3" destOrd="0" presId="urn:microsoft.com/office/officeart/2005/8/layout/cycle2"/>
    <dgm:cxn modelId="{B5C9D0C0-2109-4539-9FD8-A1FC74CA2D9E}" type="presParOf" srcId="{10195B45-1C56-402C-B337-591EB3D76161}" destId="{373AA5F2-60A5-4C1B-85A8-572126EE6FED}" srcOrd="0" destOrd="0" presId="urn:microsoft.com/office/officeart/2005/8/layout/cycle2"/>
    <dgm:cxn modelId="{83FE2754-CEE1-46DA-BDE1-03F202084E92}" type="presParOf" srcId="{87F7C756-E475-49BF-B93A-4ECCD4D54FA3}" destId="{4BD2EA31-328F-452B-8151-D8992BC81C42}" srcOrd="4" destOrd="0" presId="urn:microsoft.com/office/officeart/2005/8/layout/cycle2"/>
    <dgm:cxn modelId="{10956EF9-1DFD-4ADD-B7E2-1220AC998D54}" type="presParOf" srcId="{87F7C756-E475-49BF-B93A-4ECCD4D54FA3}" destId="{01F1C275-DA62-4492-B2FF-7B8F664104F1}" srcOrd="5" destOrd="0" presId="urn:microsoft.com/office/officeart/2005/8/layout/cycle2"/>
    <dgm:cxn modelId="{E87B73DB-2769-423A-ACCA-75B1A7DBF4F5}" type="presParOf" srcId="{01F1C275-DA62-4492-B2FF-7B8F664104F1}" destId="{B3F54BDD-4DC4-4322-8D29-989AB785D3FC}" srcOrd="0" destOrd="0" presId="urn:microsoft.com/office/officeart/2005/8/layout/cycle2"/>
    <dgm:cxn modelId="{37E72875-69FF-44C5-9654-A94B4B7DE81F}" type="presParOf" srcId="{87F7C756-E475-49BF-B93A-4ECCD4D54FA3}" destId="{A0293DC3-7317-40B2-A71C-7C110847A990}" srcOrd="6" destOrd="0" presId="urn:microsoft.com/office/officeart/2005/8/layout/cycle2"/>
    <dgm:cxn modelId="{79510658-784C-459B-9AD7-13F0B44719D6}" type="presParOf" srcId="{87F7C756-E475-49BF-B93A-4ECCD4D54FA3}" destId="{5C5E456D-F726-495E-B1E1-EE9C29A8A9B2}" srcOrd="7" destOrd="0" presId="urn:microsoft.com/office/officeart/2005/8/layout/cycle2"/>
    <dgm:cxn modelId="{3D9C6BD1-CA0A-4A22-9295-696F64847212}" type="presParOf" srcId="{5C5E456D-F726-495E-B1E1-EE9C29A8A9B2}" destId="{8390AA12-5BCD-43D1-9E36-C05440CF4BF9}" srcOrd="0" destOrd="0" presId="urn:microsoft.com/office/officeart/2005/8/layout/cycle2"/>
    <dgm:cxn modelId="{A1A1F2D1-2668-4AE2-9F16-891E248B7398}" type="presParOf" srcId="{87F7C756-E475-49BF-B93A-4ECCD4D54FA3}" destId="{E0AF568D-C1D6-4C5F-8207-A404571B34F1}" srcOrd="8" destOrd="0" presId="urn:microsoft.com/office/officeart/2005/8/layout/cycle2"/>
    <dgm:cxn modelId="{5BE87AB0-7472-420D-A47C-216D18BCD6AE}" type="presParOf" srcId="{87F7C756-E475-49BF-B93A-4ECCD4D54FA3}" destId="{A4D499D4-4E45-48B8-A080-C9BE1B598197}" srcOrd="9" destOrd="0" presId="urn:microsoft.com/office/officeart/2005/8/layout/cycle2"/>
    <dgm:cxn modelId="{8AFDD192-CD38-4898-8D8B-96C669946B3C}" type="presParOf" srcId="{A4D499D4-4E45-48B8-A080-C9BE1B598197}" destId="{6F289E74-52C0-4E00-8707-4524ED520B3E}" srcOrd="0" destOrd="0" presId="urn:microsoft.com/office/officeart/2005/8/layout/cycle2"/>
    <dgm:cxn modelId="{215F28D9-8ED5-42CD-BEC0-56510F532CA3}" type="presParOf" srcId="{87F7C756-E475-49BF-B93A-4ECCD4D54FA3}" destId="{612B4841-66E3-4A69-97D4-6FE57F29DAA2}" srcOrd="10" destOrd="0" presId="urn:microsoft.com/office/officeart/2005/8/layout/cycle2"/>
    <dgm:cxn modelId="{62C8057C-42A8-4002-B688-8829B1592A99}" type="presParOf" srcId="{87F7C756-E475-49BF-B93A-4ECCD4D54FA3}" destId="{4D8C4D66-BB74-453D-B95D-E473F9CCDBC2}" srcOrd="11" destOrd="0" presId="urn:microsoft.com/office/officeart/2005/8/layout/cycle2"/>
    <dgm:cxn modelId="{CD27500E-F3B4-4B43-B9F7-F8AEA8DA49DA}" type="presParOf" srcId="{4D8C4D66-BB74-453D-B95D-E473F9CCDBC2}" destId="{0EF8940D-3FD6-451F-9BE1-4207C34D7231}" srcOrd="0" destOrd="0" presId="urn:microsoft.com/office/officeart/2005/8/layout/cycle2"/>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4D9AF4F-18DB-4D79-95B9-07B4E19DB98E}"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02722917-76F6-41F3-9904-090BF554ED1D}">
      <dgm:prSet phldrT="[Text]"/>
      <dgm:spPr>
        <a:solidFill>
          <a:schemeClr val="accent6">
            <a:lumMod val="60000"/>
            <a:lumOff val="40000"/>
          </a:schemeClr>
        </a:solidFill>
      </dgm:spPr>
      <dgm:t>
        <a:bodyPr/>
        <a:lstStyle/>
        <a:p>
          <a:r>
            <a:rPr lang="en-US" dirty="0" smtClean="0"/>
            <a:t>More photons in &lt;5fsec</a:t>
          </a:r>
          <a:endParaRPr lang="en-US" dirty="0"/>
        </a:p>
      </dgm:t>
    </dgm:pt>
    <dgm:pt modelId="{CE8E6190-C4CE-487D-B4E3-2DE9A79B28DE}" type="parTrans" cxnId="{41CA4F02-F129-41E8-B2B5-C767CA006C8E}">
      <dgm:prSet/>
      <dgm:spPr/>
      <dgm:t>
        <a:bodyPr/>
        <a:lstStyle/>
        <a:p>
          <a:endParaRPr lang="en-US"/>
        </a:p>
      </dgm:t>
    </dgm:pt>
    <dgm:pt modelId="{88C98013-4905-4712-AC01-0D9B303768CF}" type="sibTrans" cxnId="{41CA4F02-F129-41E8-B2B5-C767CA006C8E}">
      <dgm:prSet/>
      <dgm:spPr>
        <a:ln w="28575"/>
      </dgm:spPr>
      <dgm:t>
        <a:bodyPr/>
        <a:lstStyle/>
        <a:p>
          <a:endParaRPr lang="en-US"/>
        </a:p>
      </dgm:t>
    </dgm:pt>
    <dgm:pt modelId="{114F02B7-A2F3-458B-99B2-7EEC3C0B5FC2}">
      <dgm:prSet phldrT="[Text]"/>
      <dgm:spPr>
        <a:solidFill>
          <a:schemeClr val="accent6">
            <a:lumMod val="60000"/>
            <a:lumOff val="40000"/>
          </a:schemeClr>
        </a:solidFill>
      </dgm:spPr>
      <dgm:t>
        <a:bodyPr/>
        <a:lstStyle/>
        <a:p>
          <a:r>
            <a:rPr lang="en-US" dirty="0" smtClean="0"/>
            <a:t>More photons per phase space </a:t>
          </a:r>
          <a:endParaRPr lang="en-US" dirty="0"/>
        </a:p>
      </dgm:t>
    </dgm:pt>
    <dgm:pt modelId="{E8DF2495-FCCC-400E-9058-C23D8A0ACCAD}" type="parTrans" cxnId="{BEE054E1-D0E5-4B94-970F-060E51808F8E}">
      <dgm:prSet/>
      <dgm:spPr/>
      <dgm:t>
        <a:bodyPr/>
        <a:lstStyle/>
        <a:p>
          <a:endParaRPr lang="en-US"/>
        </a:p>
      </dgm:t>
    </dgm:pt>
    <dgm:pt modelId="{434D1A9F-E10D-4CCA-996D-0B9092729CB3}" type="sibTrans" cxnId="{BEE054E1-D0E5-4B94-970F-060E51808F8E}">
      <dgm:prSet/>
      <dgm:spPr>
        <a:ln w="28575"/>
      </dgm:spPr>
      <dgm:t>
        <a:bodyPr/>
        <a:lstStyle/>
        <a:p>
          <a:endParaRPr lang="en-US"/>
        </a:p>
      </dgm:t>
    </dgm:pt>
    <dgm:pt modelId="{291E2957-14D3-4243-A7F0-D8916984989D}">
      <dgm:prSet phldrT="[Text]"/>
      <dgm:spPr>
        <a:solidFill>
          <a:schemeClr val="accent6">
            <a:lumMod val="60000"/>
            <a:lumOff val="40000"/>
          </a:schemeClr>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dirty="0" smtClean="0"/>
            <a:t>More photons per </a:t>
          </a:r>
          <a:r>
            <a:rPr lang="en-US" dirty="0" smtClean="0">
              <a:latin typeface="Symbol" pitchFamily="18" charset="2"/>
            </a:rPr>
            <a:t>D</a:t>
          </a:r>
          <a:r>
            <a:rPr lang="en-US" dirty="0" smtClean="0"/>
            <a:t>E/E</a:t>
          </a:r>
        </a:p>
      </dgm:t>
    </dgm:pt>
    <dgm:pt modelId="{BF73D6E8-CE95-49E7-988B-BD6F13718EE9}" type="parTrans" cxnId="{07B8531D-55DE-45C5-A02A-2D8078CBEC34}">
      <dgm:prSet/>
      <dgm:spPr/>
      <dgm:t>
        <a:bodyPr/>
        <a:lstStyle/>
        <a:p>
          <a:endParaRPr lang="en-US"/>
        </a:p>
      </dgm:t>
    </dgm:pt>
    <dgm:pt modelId="{C94F24B9-2123-40AA-8BD1-1E547A8F5658}" type="sibTrans" cxnId="{07B8531D-55DE-45C5-A02A-2D8078CBEC34}">
      <dgm:prSet/>
      <dgm:spPr>
        <a:ln w="28575"/>
      </dgm:spPr>
      <dgm:t>
        <a:bodyPr/>
        <a:lstStyle/>
        <a:p>
          <a:endParaRPr lang="en-US"/>
        </a:p>
      </dgm:t>
    </dgm:pt>
    <dgm:pt modelId="{6CB37257-955B-4E22-86BD-324E744472C6}">
      <dgm:prSet phldrT="[Text]"/>
      <dgm:spPr>
        <a:solidFill>
          <a:schemeClr val="accent6">
            <a:lumMod val="60000"/>
            <a:lumOff val="40000"/>
          </a:schemeClr>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dirty="0" smtClean="0"/>
            <a:t>More photons per pulse</a:t>
          </a:r>
        </a:p>
      </dgm:t>
    </dgm:pt>
    <dgm:pt modelId="{54572B45-81C6-441F-8E71-79F31AEBA45A}" type="parTrans" cxnId="{A2A0F382-5F9F-4742-BCAE-9B9FB069EE3B}">
      <dgm:prSet/>
      <dgm:spPr/>
      <dgm:t>
        <a:bodyPr/>
        <a:lstStyle/>
        <a:p>
          <a:endParaRPr lang="en-US"/>
        </a:p>
      </dgm:t>
    </dgm:pt>
    <dgm:pt modelId="{2025F5A6-085E-42BA-A3D9-1DC10BFEF440}" type="sibTrans" cxnId="{A2A0F382-5F9F-4742-BCAE-9B9FB069EE3B}">
      <dgm:prSet/>
      <dgm:spPr>
        <a:ln w="28575"/>
      </dgm:spPr>
      <dgm:t>
        <a:bodyPr/>
        <a:lstStyle/>
        <a:p>
          <a:endParaRPr lang="en-US"/>
        </a:p>
      </dgm:t>
    </dgm:pt>
    <dgm:pt modelId="{B5BA3FBA-2D0C-4B01-892E-3A83AE2361CA}">
      <dgm:prSet phldrT="[Text]"/>
      <dgm:spPr>
        <a:solidFill>
          <a:schemeClr val="accent6">
            <a:lumMod val="60000"/>
            <a:lumOff val="40000"/>
          </a:schemeClr>
        </a:solidFill>
      </dgm:spPr>
      <dgm:t>
        <a:bodyPr/>
        <a:lstStyle/>
        <a:p>
          <a:r>
            <a:rPr lang="en-US" dirty="0" smtClean="0"/>
            <a:t>More photon control </a:t>
          </a:r>
          <a:endParaRPr lang="en-US" dirty="0"/>
        </a:p>
      </dgm:t>
    </dgm:pt>
    <dgm:pt modelId="{DA0042CC-2B10-417D-8C78-32D1C67CBAB9}" type="parTrans" cxnId="{FA848EDE-5FE1-4EF7-A18F-7AA655AB1976}">
      <dgm:prSet/>
      <dgm:spPr/>
      <dgm:t>
        <a:bodyPr/>
        <a:lstStyle/>
        <a:p>
          <a:endParaRPr lang="en-US"/>
        </a:p>
      </dgm:t>
    </dgm:pt>
    <dgm:pt modelId="{E91C9962-0B94-4A2C-8ED6-D41A6FC91E88}" type="sibTrans" cxnId="{FA848EDE-5FE1-4EF7-A18F-7AA655AB1976}">
      <dgm:prSet/>
      <dgm:spPr>
        <a:ln w="28575"/>
      </dgm:spPr>
      <dgm:t>
        <a:bodyPr/>
        <a:lstStyle/>
        <a:p>
          <a:endParaRPr lang="en-US"/>
        </a:p>
      </dgm:t>
    </dgm:pt>
    <dgm:pt modelId="{FCF4BA6A-2695-48B7-8187-2FEF557F4433}" type="pres">
      <dgm:prSet presAssocID="{D4D9AF4F-18DB-4D79-95B9-07B4E19DB98E}" presName="cycle" presStyleCnt="0">
        <dgm:presLayoutVars>
          <dgm:dir/>
          <dgm:resizeHandles val="exact"/>
        </dgm:presLayoutVars>
      </dgm:prSet>
      <dgm:spPr/>
      <dgm:t>
        <a:bodyPr/>
        <a:lstStyle/>
        <a:p>
          <a:endParaRPr lang="en-US"/>
        </a:p>
      </dgm:t>
    </dgm:pt>
    <dgm:pt modelId="{E0289A09-1C3D-4093-B990-F14109349954}" type="pres">
      <dgm:prSet presAssocID="{02722917-76F6-41F3-9904-090BF554ED1D}" presName="node" presStyleLbl="node1" presStyleIdx="0" presStyleCnt="5">
        <dgm:presLayoutVars>
          <dgm:bulletEnabled val="1"/>
        </dgm:presLayoutVars>
      </dgm:prSet>
      <dgm:spPr/>
      <dgm:t>
        <a:bodyPr/>
        <a:lstStyle/>
        <a:p>
          <a:endParaRPr lang="en-US"/>
        </a:p>
      </dgm:t>
    </dgm:pt>
    <dgm:pt modelId="{59BADB3B-75A6-43DD-84AA-C1F0B45B9CF2}" type="pres">
      <dgm:prSet presAssocID="{02722917-76F6-41F3-9904-090BF554ED1D}" presName="spNode" presStyleCnt="0"/>
      <dgm:spPr/>
    </dgm:pt>
    <dgm:pt modelId="{618653B5-6B8E-4756-B089-CE4733E4B503}" type="pres">
      <dgm:prSet presAssocID="{88C98013-4905-4712-AC01-0D9B303768CF}" presName="sibTrans" presStyleLbl="sibTrans1D1" presStyleIdx="0" presStyleCnt="5"/>
      <dgm:spPr/>
      <dgm:t>
        <a:bodyPr/>
        <a:lstStyle/>
        <a:p>
          <a:endParaRPr lang="en-US"/>
        </a:p>
      </dgm:t>
    </dgm:pt>
    <dgm:pt modelId="{EE6D547E-4103-4C91-8330-13B914FEA150}" type="pres">
      <dgm:prSet presAssocID="{114F02B7-A2F3-458B-99B2-7EEC3C0B5FC2}" presName="node" presStyleLbl="node1" presStyleIdx="1" presStyleCnt="5">
        <dgm:presLayoutVars>
          <dgm:bulletEnabled val="1"/>
        </dgm:presLayoutVars>
      </dgm:prSet>
      <dgm:spPr/>
      <dgm:t>
        <a:bodyPr/>
        <a:lstStyle/>
        <a:p>
          <a:endParaRPr lang="en-US"/>
        </a:p>
      </dgm:t>
    </dgm:pt>
    <dgm:pt modelId="{36BB5D22-9DAF-4AF0-A845-8F50A327D48C}" type="pres">
      <dgm:prSet presAssocID="{114F02B7-A2F3-458B-99B2-7EEC3C0B5FC2}" presName="spNode" presStyleCnt="0"/>
      <dgm:spPr/>
    </dgm:pt>
    <dgm:pt modelId="{DA07CBDC-E5F6-468B-B51B-335F34B03E74}" type="pres">
      <dgm:prSet presAssocID="{434D1A9F-E10D-4CCA-996D-0B9092729CB3}" presName="sibTrans" presStyleLbl="sibTrans1D1" presStyleIdx="1" presStyleCnt="5"/>
      <dgm:spPr/>
      <dgm:t>
        <a:bodyPr/>
        <a:lstStyle/>
        <a:p>
          <a:endParaRPr lang="en-US"/>
        </a:p>
      </dgm:t>
    </dgm:pt>
    <dgm:pt modelId="{4664078B-9B40-4DCC-BFBE-F09025E7A6BD}" type="pres">
      <dgm:prSet presAssocID="{291E2957-14D3-4243-A7F0-D8916984989D}" presName="node" presStyleLbl="node1" presStyleIdx="2" presStyleCnt="5">
        <dgm:presLayoutVars>
          <dgm:bulletEnabled val="1"/>
        </dgm:presLayoutVars>
      </dgm:prSet>
      <dgm:spPr/>
      <dgm:t>
        <a:bodyPr/>
        <a:lstStyle/>
        <a:p>
          <a:endParaRPr lang="en-US"/>
        </a:p>
      </dgm:t>
    </dgm:pt>
    <dgm:pt modelId="{A9DB844D-75A5-4A34-B31F-87A0A798D6A1}" type="pres">
      <dgm:prSet presAssocID="{291E2957-14D3-4243-A7F0-D8916984989D}" presName="spNode" presStyleCnt="0"/>
      <dgm:spPr/>
    </dgm:pt>
    <dgm:pt modelId="{3B15F4B0-3AAE-4B7B-B4DE-C433EA3D3C4D}" type="pres">
      <dgm:prSet presAssocID="{C94F24B9-2123-40AA-8BD1-1E547A8F5658}" presName="sibTrans" presStyleLbl="sibTrans1D1" presStyleIdx="2" presStyleCnt="5"/>
      <dgm:spPr/>
      <dgm:t>
        <a:bodyPr/>
        <a:lstStyle/>
        <a:p>
          <a:endParaRPr lang="en-US"/>
        </a:p>
      </dgm:t>
    </dgm:pt>
    <dgm:pt modelId="{525F4BDF-6B3A-4215-99C5-B39D812EA8A5}" type="pres">
      <dgm:prSet presAssocID="{6CB37257-955B-4E22-86BD-324E744472C6}" presName="node" presStyleLbl="node1" presStyleIdx="3" presStyleCnt="5">
        <dgm:presLayoutVars>
          <dgm:bulletEnabled val="1"/>
        </dgm:presLayoutVars>
      </dgm:prSet>
      <dgm:spPr/>
      <dgm:t>
        <a:bodyPr/>
        <a:lstStyle/>
        <a:p>
          <a:endParaRPr lang="en-US"/>
        </a:p>
      </dgm:t>
    </dgm:pt>
    <dgm:pt modelId="{551407E5-A8EB-4395-AF0C-044E7DF1E544}" type="pres">
      <dgm:prSet presAssocID="{6CB37257-955B-4E22-86BD-324E744472C6}" presName="spNode" presStyleCnt="0"/>
      <dgm:spPr/>
    </dgm:pt>
    <dgm:pt modelId="{6359292A-4C7D-4C25-A35E-15A156CE3D01}" type="pres">
      <dgm:prSet presAssocID="{2025F5A6-085E-42BA-A3D9-1DC10BFEF440}" presName="sibTrans" presStyleLbl="sibTrans1D1" presStyleIdx="3" presStyleCnt="5"/>
      <dgm:spPr/>
      <dgm:t>
        <a:bodyPr/>
        <a:lstStyle/>
        <a:p>
          <a:endParaRPr lang="en-US"/>
        </a:p>
      </dgm:t>
    </dgm:pt>
    <dgm:pt modelId="{23EACFA9-AECD-4FDC-9C9E-7D5EE3B181BB}" type="pres">
      <dgm:prSet presAssocID="{B5BA3FBA-2D0C-4B01-892E-3A83AE2361CA}" presName="node" presStyleLbl="node1" presStyleIdx="4" presStyleCnt="5">
        <dgm:presLayoutVars>
          <dgm:bulletEnabled val="1"/>
        </dgm:presLayoutVars>
      </dgm:prSet>
      <dgm:spPr/>
      <dgm:t>
        <a:bodyPr/>
        <a:lstStyle/>
        <a:p>
          <a:endParaRPr lang="en-US"/>
        </a:p>
      </dgm:t>
    </dgm:pt>
    <dgm:pt modelId="{E10EEBAC-C5E1-4021-8C04-9F2D1790A81F}" type="pres">
      <dgm:prSet presAssocID="{B5BA3FBA-2D0C-4B01-892E-3A83AE2361CA}" presName="spNode" presStyleCnt="0"/>
      <dgm:spPr/>
    </dgm:pt>
    <dgm:pt modelId="{9C23C2B1-535B-4214-87E2-AD62F010764E}" type="pres">
      <dgm:prSet presAssocID="{E91C9962-0B94-4A2C-8ED6-D41A6FC91E88}" presName="sibTrans" presStyleLbl="sibTrans1D1" presStyleIdx="4" presStyleCnt="5"/>
      <dgm:spPr/>
      <dgm:t>
        <a:bodyPr/>
        <a:lstStyle/>
        <a:p>
          <a:endParaRPr lang="en-US"/>
        </a:p>
      </dgm:t>
    </dgm:pt>
  </dgm:ptLst>
  <dgm:cxnLst>
    <dgm:cxn modelId="{CB31C71E-EF23-4943-B2BE-9ABA6124E07C}" type="presOf" srcId="{E91C9962-0B94-4A2C-8ED6-D41A6FC91E88}" destId="{9C23C2B1-535B-4214-87E2-AD62F010764E}" srcOrd="0" destOrd="0" presId="urn:microsoft.com/office/officeart/2005/8/layout/cycle6"/>
    <dgm:cxn modelId="{4071EE65-269C-4A2D-AC1C-4EAAD3BA829E}" type="presOf" srcId="{6CB37257-955B-4E22-86BD-324E744472C6}" destId="{525F4BDF-6B3A-4215-99C5-B39D812EA8A5}" srcOrd="0" destOrd="0" presId="urn:microsoft.com/office/officeart/2005/8/layout/cycle6"/>
    <dgm:cxn modelId="{426C8F2E-8B27-40B2-8A98-426148B4408B}" type="presOf" srcId="{291E2957-14D3-4243-A7F0-D8916984989D}" destId="{4664078B-9B40-4DCC-BFBE-F09025E7A6BD}" srcOrd="0" destOrd="0" presId="urn:microsoft.com/office/officeart/2005/8/layout/cycle6"/>
    <dgm:cxn modelId="{40E8D20A-3911-4562-AF6A-AC28AE312323}" type="presOf" srcId="{C94F24B9-2123-40AA-8BD1-1E547A8F5658}" destId="{3B15F4B0-3AAE-4B7B-B4DE-C433EA3D3C4D}" srcOrd="0" destOrd="0" presId="urn:microsoft.com/office/officeart/2005/8/layout/cycle6"/>
    <dgm:cxn modelId="{41CA4F02-F129-41E8-B2B5-C767CA006C8E}" srcId="{D4D9AF4F-18DB-4D79-95B9-07B4E19DB98E}" destId="{02722917-76F6-41F3-9904-090BF554ED1D}" srcOrd="0" destOrd="0" parTransId="{CE8E6190-C4CE-487D-B4E3-2DE9A79B28DE}" sibTransId="{88C98013-4905-4712-AC01-0D9B303768CF}"/>
    <dgm:cxn modelId="{E9C8BD92-CFEF-406B-9FAE-88E65916D1D8}" type="presOf" srcId="{114F02B7-A2F3-458B-99B2-7EEC3C0B5FC2}" destId="{EE6D547E-4103-4C91-8330-13B914FEA150}" srcOrd="0" destOrd="0" presId="urn:microsoft.com/office/officeart/2005/8/layout/cycle6"/>
    <dgm:cxn modelId="{954CABAC-3E1C-4964-9B80-D006C4A96A77}" type="presOf" srcId="{D4D9AF4F-18DB-4D79-95B9-07B4E19DB98E}" destId="{FCF4BA6A-2695-48B7-8187-2FEF557F4433}" srcOrd="0" destOrd="0" presId="urn:microsoft.com/office/officeart/2005/8/layout/cycle6"/>
    <dgm:cxn modelId="{C3904BC5-0864-4257-B505-B660171BC2E7}" type="presOf" srcId="{02722917-76F6-41F3-9904-090BF554ED1D}" destId="{E0289A09-1C3D-4093-B990-F14109349954}" srcOrd="0" destOrd="0" presId="urn:microsoft.com/office/officeart/2005/8/layout/cycle6"/>
    <dgm:cxn modelId="{07B8531D-55DE-45C5-A02A-2D8078CBEC34}" srcId="{D4D9AF4F-18DB-4D79-95B9-07B4E19DB98E}" destId="{291E2957-14D3-4243-A7F0-D8916984989D}" srcOrd="2" destOrd="0" parTransId="{BF73D6E8-CE95-49E7-988B-BD6F13718EE9}" sibTransId="{C94F24B9-2123-40AA-8BD1-1E547A8F5658}"/>
    <dgm:cxn modelId="{BEE054E1-D0E5-4B94-970F-060E51808F8E}" srcId="{D4D9AF4F-18DB-4D79-95B9-07B4E19DB98E}" destId="{114F02B7-A2F3-458B-99B2-7EEC3C0B5FC2}" srcOrd="1" destOrd="0" parTransId="{E8DF2495-FCCC-400E-9058-C23D8A0ACCAD}" sibTransId="{434D1A9F-E10D-4CCA-996D-0B9092729CB3}"/>
    <dgm:cxn modelId="{525AE71A-8824-40EB-A495-F87F8FD6F813}" type="presOf" srcId="{B5BA3FBA-2D0C-4B01-892E-3A83AE2361CA}" destId="{23EACFA9-AECD-4FDC-9C9E-7D5EE3B181BB}" srcOrd="0" destOrd="0" presId="urn:microsoft.com/office/officeart/2005/8/layout/cycle6"/>
    <dgm:cxn modelId="{FA848EDE-5FE1-4EF7-A18F-7AA655AB1976}" srcId="{D4D9AF4F-18DB-4D79-95B9-07B4E19DB98E}" destId="{B5BA3FBA-2D0C-4B01-892E-3A83AE2361CA}" srcOrd="4" destOrd="0" parTransId="{DA0042CC-2B10-417D-8C78-32D1C67CBAB9}" sibTransId="{E91C9962-0B94-4A2C-8ED6-D41A6FC91E88}"/>
    <dgm:cxn modelId="{A2A0F382-5F9F-4742-BCAE-9B9FB069EE3B}" srcId="{D4D9AF4F-18DB-4D79-95B9-07B4E19DB98E}" destId="{6CB37257-955B-4E22-86BD-324E744472C6}" srcOrd="3" destOrd="0" parTransId="{54572B45-81C6-441F-8E71-79F31AEBA45A}" sibTransId="{2025F5A6-085E-42BA-A3D9-1DC10BFEF440}"/>
    <dgm:cxn modelId="{5C8ACE07-C672-4248-86D5-37598FF232AB}" type="presOf" srcId="{2025F5A6-085E-42BA-A3D9-1DC10BFEF440}" destId="{6359292A-4C7D-4C25-A35E-15A156CE3D01}" srcOrd="0" destOrd="0" presId="urn:microsoft.com/office/officeart/2005/8/layout/cycle6"/>
    <dgm:cxn modelId="{48C821A2-9546-4961-B141-2D23AD52A6FD}" type="presOf" srcId="{434D1A9F-E10D-4CCA-996D-0B9092729CB3}" destId="{DA07CBDC-E5F6-468B-B51B-335F34B03E74}" srcOrd="0" destOrd="0" presId="urn:microsoft.com/office/officeart/2005/8/layout/cycle6"/>
    <dgm:cxn modelId="{23355535-FAD3-4E47-9A47-E3135D0C033C}" type="presOf" srcId="{88C98013-4905-4712-AC01-0D9B303768CF}" destId="{618653B5-6B8E-4756-B089-CE4733E4B503}" srcOrd="0" destOrd="0" presId="urn:microsoft.com/office/officeart/2005/8/layout/cycle6"/>
    <dgm:cxn modelId="{FB8B82B4-4C74-4C33-95B1-9C0732F8F309}" type="presParOf" srcId="{FCF4BA6A-2695-48B7-8187-2FEF557F4433}" destId="{E0289A09-1C3D-4093-B990-F14109349954}" srcOrd="0" destOrd="0" presId="urn:microsoft.com/office/officeart/2005/8/layout/cycle6"/>
    <dgm:cxn modelId="{78BE288D-A57B-437B-AD0E-2DCDC6BC7D0F}" type="presParOf" srcId="{FCF4BA6A-2695-48B7-8187-2FEF557F4433}" destId="{59BADB3B-75A6-43DD-84AA-C1F0B45B9CF2}" srcOrd="1" destOrd="0" presId="urn:microsoft.com/office/officeart/2005/8/layout/cycle6"/>
    <dgm:cxn modelId="{3338860C-9146-4F23-B76A-D257439DF278}" type="presParOf" srcId="{FCF4BA6A-2695-48B7-8187-2FEF557F4433}" destId="{618653B5-6B8E-4756-B089-CE4733E4B503}" srcOrd="2" destOrd="0" presId="urn:microsoft.com/office/officeart/2005/8/layout/cycle6"/>
    <dgm:cxn modelId="{6C031061-7C69-4BE0-800C-7F45798EFB71}" type="presParOf" srcId="{FCF4BA6A-2695-48B7-8187-2FEF557F4433}" destId="{EE6D547E-4103-4C91-8330-13B914FEA150}" srcOrd="3" destOrd="0" presId="urn:microsoft.com/office/officeart/2005/8/layout/cycle6"/>
    <dgm:cxn modelId="{AA34E5C2-9543-4961-B379-EE172C7EE970}" type="presParOf" srcId="{FCF4BA6A-2695-48B7-8187-2FEF557F4433}" destId="{36BB5D22-9DAF-4AF0-A845-8F50A327D48C}" srcOrd="4" destOrd="0" presId="urn:microsoft.com/office/officeart/2005/8/layout/cycle6"/>
    <dgm:cxn modelId="{DB20E251-8D79-4C00-8DA6-A88D7DE94C18}" type="presParOf" srcId="{FCF4BA6A-2695-48B7-8187-2FEF557F4433}" destId="{DA07CBDC-E5F6-468B-B51B-335F34B03E74}" srcOrd="5" destOrd="0" presId="urn:microsoft.com/office/officeart/2005/8/layout/cycle6"/>
    <dgm:cxn modelId="{E90112DA-9BE2-40CA-B03E-2DC8F16D05A0}" type="presParOf" srcId="{FCF4BA6A-2695-48B7-8187-2FEF557F4433}" destId="{4664078B-9B40-4DCC-BFBE-F09025E7A6BD}" srcOrd="6" destOrd="0" presId="urn:microsoft.com/office/officeart/2005/8/layout/cycle6"/>
    <dgm:cxn modelId="{55A09B06-C6ED-4D32-AD3B-C199671AF1D4}" type="presParOf" srcId="{FCF4BA6A-2695-48B7-8187-2FEF557F4433}" destId="{A9DB844D-75A5-4A34-B31F-87A0A798D6A1}" srcOrd="7" destOrd="0" presId="urn:microsoft.com/office/officeart/2005/8/layout/cycle6"/>
    <dgm:cxn modelId="{1F5C9474-44CC-4730-BB2E-AE17859D92C1}" type="presParOf" srcId="{FCF4BA6A-2695-48B7-8187-2FEF557F4433}" destId="{3B15F4B0-3AAE-4B7B-B4DE-C433EA3D3C4D}" srcOrd="8" destOrd="0" presId="urn:microsoft.com/office/officeart/2005/8/layout/cycle6"/>
    <dgm:cxn modelId="{E6D58CBA-80F7-4777-8AC6-371FE0D4FFB8}" type="presParOf" srcId="{FCF4BA6A-2695-48B7-8187-2FEF557F4433}" destId="{525F4BDF-6B3A-4215-99C5-B39D812EA8A5}" srcOrd="9" destOrd="0" presId="urn:microsoft.com/office/officeart/2005/8/layout/cycle6"/>
    <dgm:cxn modelId="{39CC189F-FFE6-48E5-89CD-DAA84E139A78}" type="presParOf" srcId="{FCF4BA6A-2695-48B7-8187-2FEF557F4433}" destId="{551407E5-A8EB-4395-AF0C-044E7DF1E544}" srcOrd="10" destOrd="0" presId="urn:microsoft.com/office/officeart/2005/8/layout/cycle6"/>
    <dgm:cxn modelId="{8BBF3FC4-1F84-4F8A-B36B-4F65D5C9FBC9}" type="presParOf" srcId="{FCF4BA6A-2695-48B7-8187-2FEF557F4433}" destId="{6359292A-4C7D-4C25-A35E-15A156CE3D01}" srcOrd="11" destOrd="0" presId="urn:microsoft.com/office/officeart/2005/8/layout/cycle6"/>
    <dgm:cxn modelId="{D2DB5ABB-A466-4345-B601-C8C9B69745A6}" type="presParOf" srcId="{FCF4BA6A-2695-48B7-8187-2FEF557F4433}" destId="{23EACFA9-AECD-4FDC-9C9E-7D5EE3B181BB}" srcOrd="12" destOrd="0" presId="urn:microsoft.com/office/officeart/2005/8/layout/cycle6"/>
    <dgm:cxn modelId="{BD6AD250-0902-42A0-AC65-199265252F7E}" type="presParOf" srcId="{FCF4BA6A-2695-48B7-8187-2FEF557F4433}" destId="{E10EEBAC-C5E1-4021-8C04-9F2D1790A81F}" srcOrd="13" destOrd="0" presId="urn:microsoft.com/office/officeart/2005/8/layout/cycle6"/>
    <dgm:cxn modelId="{86F97771-E87C-4990-A28A-AE26DF0DFDDF}" type="presParOf" srcId="{FCF4BA6A-2695-48B7-8187-2FEF557F4433}" destId="{9C23C2B1-535B-4214-87E2-AD62F010764E}" srcOrd="14" destOrd="0" presId="urn:microsoft.com/office/officeart/2005/8/layout/cycle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2B144B9-3763-43F2-A632-CF79167B70E1}"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941FE961-D900-4C9E-A651-2C2E6CED0719}">
      <dgm:prSet phldrT="[Text]" custT="1"/>
      <dgm:spPr>
        <a:solidFill>
          <a:schemeClr val="bg1">
            <a:lumMod val="50000"/>
          </a:schemeClr>
        </a:solidFill>
      </dgm:spPr>
      <dgm:t>
        <a:bodyPr/>
        <a:lstStyle/>
        <a:p>
          <a:r>
            <a:rPr lang="en-US" sz="1400" dirty="0" smtClean="0"/>
            <a:t>Brighter e- beams</a:t>
          </a:r>
          <a:endParaRPr lang="en-US" sz="1400" dirty="0"/>
        </a:p>
      </dgm:t>
    </dgm:pt>
    <dgm:pt modelId="{27E485A4-9453-4899-B98B-9EB6AFF6E0C8}" type="parTrans" cxnId="{4862D49A-74FF-4FD7-ADE4-93B9BA0D7606}">
      <dgm:prSet/>
      <dgm:spPr/>
      <dgm:t>
        <a:bodyPr/>
        <a:lstStyle/>
        <a:p>
          <a:endParaRPr lang="en-US"/>
        </a:p>
      </dgm:t>
    </dgm:pt>
    <dgm:pt modelId="{263230C5-AD53-42B0-A745-AF81F0599070}" type="sibTrans" cxnId="{4862D49A-74FF-4FD7-ADE4-93B9BA0D7606}">
      <dgm:prSet/>
      <dgm:spPr/>
      <dgm:t>
        <a:bodyPr/>
        <a:lstStyle/>
        <a:p>
          <a:endParaRPr lang="en-US"/>
        </a:p>
      </dgm:t>
    </dgm:pt>
    <dgm:pt modelId="{17049293-3941-43EA-9B5C-D733BFB02FF8}">
      <dgm:prSet phldrT="[Text]" custT="1"/>
      <dgm:spPr>
        <a:solidFill>
          <a:schemeClr val="bg1">
            <a:lumMod val="50000"/>
          </a:schemeClr>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1400" dirty="0" err="1" smtClean="0"/>
            <a:t>fsec</a:t>
          </a:r>
          <a:r>
            <a:rPr lang="en-US" sz="1400" dirty="0" smtClean="0"/>
            <a:t> diagnostics</a:t>
          </a:r>
        </a:p>
      </dgm:t>
    </dgm:pt>
    <dgm:pt modelId="{438C0CF2-F3FA-4DA1-B504-E98426B3292A}" type="parTrans" cxnId="{4C4A4759-E3DF-4C34-AFDA-E3C9B82C99F5}">
      <dgm:prSet/>
      <dgm:spPr/>
      <dgm:t>
        <a:bodyPr/>
        <a:lstStyle/>
        <a:p>
          <a:endParaRPr lang="en-US"/>
        </a:p>
      </dgm:t>
    </dgm:pt>
    <dgm:pt modelId="{818A085F-2B54-45B2-8404-3DDA6C3FB980}" type="sibTrans" cxnId="{4C4A4759-E3DF-4C34-AFDA-E3C9B82C99F5}">
      <dgm:prSet/>
      <dgm:spPr/>
      <dgm:t>
        <a:bodyPr/>
        <a:lstStyle/>
        <a:p>
          <a:endParaRPr lang="en-US"/>
        </a:p>
      </dgm:t>
    </dgm:pt>
    <dgm:pt modelId="{31A6DBC1-AE35-42AC-BDFF-F0C395B335D0}">
      <dgm:prSet phldrT="[Text]" custT="1"/>
      <dgm:spPr>
        <a:solidFill>
          <a:schemeClr val="bg1">
            <a:lumMod val="50000"/>
          </a:schemeClr>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1400" dirty="0" smtClean="0"/>
            <a:t>Seeding</a:t>
          </a:r>
        </a:p>
      </dgm:t>
    </dgm:pt>
    <dgm:pt modelId="{9F917E26-F50B-42DE-9C12-C5C5E8BA7304}" type="parTrans" cxnId="{F7A7D3C7-98AF-4E52-961C-662D381F409F}">
      <dgm:prSet/>
      <dgm:spPr/>
      <dgm:t>
        <a:bodyPr/>
        <a:lstStyle/>
        <a:p>
          <a:endParaRPr lang="en-US"/>
        </a:p>
      </dgm:t>
    </dgm:pt>
    <dgm:pt modelId="{7D4AEE36-1FF5-486F-831B-1F1F9A98F309}" type="sibTrans" cxnId="{F7A7D3C7-98AF-4E52-961C-662D381F409F}">
      <dgm:prSet/>
      <dgm:spPr/>
      <dgm:t>
        <a:bodyPr/>
        <a:lstStyle/>
        <a:p>
          <a:endParaRPr lang="en-US"/>
        </a:p>
      </dgm:t>
    </dgm:pt>
    <dgm:pt modelId="{8C842834-5652-47CB-BEEF-B088CC0134A2}">
      <dgm:prSet phldrT="[Text]" custT="1"/>
      <dgm:spPr>
        <a:solidFill>
          <a:schemeClr val="bg1">
            <a:lumMod val="50000"/>
          </a:schemeClr>
        </a:solidFill>
      </dgm:spPr>
      <dgm:t>
        <a:bodyPr/>
        <a:lstStyle/>
        <a:p>
          <a:pPr marL="0" marR="0" indent="0" defTabSz="488950" eaLnBrk="1" fontAlgn="auto" latinLnBrk="0" hangingPunct="1">
            <a:lnSpc>
              <a:spcPct val="90000"/>
            </a:lnSpc>
            <a:spcBef>
              <a:spcPct val="0"/>
            </a:spcBef>
            <a:spcAft>
              <a:spcPct val="35000"/>
            </a:spcAft>
            <a:buClrTx/>
            <a:buSzTx/>
            <a:buFontTx/>
            <a:buNone/>
            <a:tabLst/>
            <a:defRPr/>
          </a:pPr>
          <a:r>
            <a:rPr lang="en-US" sz="1400" dirty="0" smtClean="0"/>
            <a:t>Multi bunches</a:t>
          </a:r>
        </a:p>
      </dgm:t>
    </dgm:pt>
    <dgm:pt modelId="{E6DC004E-FAAA-46FF-9687-1CA68859B0C0}" type="parTrans" cxnId="{9FD157C2-155C-4960-B22C-4B2C866FC4A7}">
      <dgm:prSet/>
      <dgm:spPr/>
      <dgm:t>
        <a:bodyPr/>
        <a:lstStyle/>
        <a:p>
          <a:endParaRPr lang="en-US"/>
        </a:p>
      </dgm:t>
    </dgm:pt>
    <dgm:pt modelId="{577C614C-7531-4694-B212-4BBBE1B1C100}" type="sibTrans" cxnId="{9FD157C2-155C-4960-B22C-4B2C866FC4A7}">
      <dgm:prSet/>
      <dgm:spPr/>
      <dgm:t>
        <a:bodyPr/>
        <a:lstStyle/>
        <a:p>
          <a:endParaRPr lang="en-US"/>
        </a:p>
      </dgm:t>
    </dgm:pt>
    <dgm:pt modelId="{95C88794-E2B3-4E6C-A896-1D55F7F62CF3}">
      <dgm:prSet phldrT="[Text]" custT="1"/>
      <dgm:spPr>
        <a:solidFill>
          <a:schemeClr val="bg1">
            <a:lumMod val="50000"/>
          </a:schemeClr>
        </a:solidFill>
      </dgm:spPr>
      <dgm:t>
        <a:bodyPr/>
        <a:lstStyle/>
        <a:p>
          <a:r>
            <a:rPr lang="en-US" sz="1400" dirty="0" smtClean="0"/>
            <a:t>Polarization control</a:t>
          </a:r>
          <a:endParaRPr lang="en-US" sz="1400" dirty="0"/>
        </a:p>
      </dgm:t>
    </dgm:pt>
    <dgm:pt modelId="{A5BE07C0-1B51-4DEA-AAF7-E121A51C4681}" type="parTrans" cxnId="{4040B0EF-AC74-4BE7-B3A6-E9CC8002F466}">
      <dgm:prSet/>
      <dgm:spPr/>
      <dgm:t>
        <a:bodyPr/>
        <a:lstStyle/>
        <a:p>
          <a:endParaRPr lang="en-US"/>
        </a:p>
      </dgm:t>
    </dgm:pt>
    <dgm:pt modelId="{CED86969-FC6E-47C6-B973-7A0E6B0A9AC3}" type="sibTrans" cxnId="{4040B0EF-AC74-4BE7-B3A6-E9CC8002F466}">
      <dgm:prSet/>
      <dgm:spPr/>
      <dgm:t>
        <a:bodyPr/>
        <a:lstStyle/>
        <a:p>
          <a:endParaRPr lang="en-US"/>
        </a:p>
      </dgm:t>
    </dgm:pt>
    <dgm:pt modelId="{A709671B-6DD2-4D39-9571-0EEB5199760D}">
      <dgm:prSet phldrT="[Text]" custT="1"/>
      <dgm:spPr>
        <a:solidFill>
          <a:schemeClr val="bg1">
            <a:lumMod val="50000"/>
          </a:schemeClr>
        </a:solidFill>
      </dgm:spPr>
      <dgm:t>
        <a:bodyPr/>
        <a:lstStyle/>
        <a:p>
          <a:pPr marL="0" marR="0" indent="0" defTabSz="444500" eaLnBrk="1" fontAlgn="auto" latinLnBrk="0" hangingPunct="1">
            <a:lnSpc>
              <a:spcPct val="90000"/>
            </a:lnSpc>
            <a:spcBef>
              <a:spcPct val="0"/>
            </a:spcBef>
            <a:spcAft>
              <a:spcPct val="35000"/>
            </a:spcAft>
            <a:buClrTx/>
            <a:buSzTx/>
            <a:buFontTx/>
            <a:buNone/>
            <a:tabLst/>
            <a:defRPr/>
          </a:pPr>
          <a:r>
            <a:rPr lang="en-US" sz="1400" dirty="0" smtClean="0"/>
            <a:t>Fast x-ray switching</a:t>
          </a:r>
        </a:p>
      </dgm:t>
    </dgm:pt>
    <dgm:pt modelId="{3912A15F-C605-437C-9DD3-8CC69B053DC3}" type="parTrans" cxnId="{7C495A16-9630-410E-98CD-4C41EF7D914F}">
      <dgm:prSet/>
      <dgm:spPr/>
      <dgm:t>
        <a:bodyPr/>
        <a:lstStyle/>
        <a:p>
          <a:endParaRPr lang="en-US"/>
        </a:p>
      </dgm:t>
    </dgm:pt>
    <dgm:pt modelId="{DEA13517-CF40-44FE-B44A-D5441E5AEEE7}" type="sibTrans" cxnId="{7C495A16-9630-410E-98CD-4C41EF7D914F}">
      <dgm:prSet/>
      <dgm:spPr/>
      <dgm:t>
        <a:bodyPr/>
        <a:lstStyle/>
        <a:p>
          <a:endParaRPr lang="en-US"/>
        </a:p>
      </dgm:t>
    </dgm:pt>
    <dgm:pt modelId="{87F7C756-E475-49BF-B93A-4ECCD4D54FA3}" type="pres">
      <dgm:prSet presAssocID="{D2B144B9-3763-43F2-A632-CF79167B70E1}" presName="cycle" presStyleCnt="0">
        <dgm:presLayoutVars>
          <dgm:dir/>
          <dgm:resizeHandles val="exact"/>
        </dgm:presLayoutVars>
      </dgm:prSet>
      <dgm:spPr/>
      <dgm:t>
        <a:bodyPr/>
        <a:lstStyle/>
        <a:p>
          <a:endParaRPr lang="en-US"/>
        </a:p>
      </dgm:t>
    </dgm:pt>
    <dgm:pt modelId="{61BD9EED-D236-4010-AF0A-5A8C1B5D270E}" type="pres">
      <dgm:prSet presAssocID="{941FE961-D900-4C9E-A651-2C2E6CED0719}" presName="node" presStyleLbl="node1" presStyleIdx="0" presStyleCnt="6" custAng="0" custRadScaleRad="100085" custRadScaleInc="743">
        <dgm:presLayoutVars>
          <dgm:bulletEnabled val="1"/>
        </dgm:presLayoutVars>
      </dgm:prSet>
      <dgm:spPr/>
      <dgm:t>
        <a:bodyPr/>
        <a:lstStyle/>
        <a:p>
          <a:endParaRPr lang="en-US"/>
        </a:p>
      </dgm:t>
    </dgm:pt>
    <dgm:pt modelId="{AE9328DE-5441-409E-83C6-F99AD2839941}" type="pres">
      <dgm:prSet presAssocID="{263230C5-AD53-42B0-A745-AF81F0599070}" presName="sibTrans" presStyleLbl="sibTrans2D1" presStyleIdx="0" presStyleCnt="6" custAng="0"/>
      <dgm:spPr/>
      <dgm:t>
        <a:bodyPr/>
        <a:lstStyle/>
        <a:p>
          <a:endParaRPr lang="en-US"/>
        </a:p>
      </dgm:t>
    </dgm:pt>
    <dgm:pt modelId="{99B9983F-08D2-48B5-9602-869CAEE98A9E}" type="pres">
      <dgm:prSet presAssocID="{263230C5-AD53-42B0-A745-AF81F0599070}" presName="connectorText" presStyleLbl="sibTrans2D1" presStyleIdx="0" presStyleCnt="6"/>
      <dgm:spPr/>
      <dgm:t>
        <a:bodyPr/>
        <a:lstStyle/>
        <a:p>
          <a:endParaRPr lang="en-US"/>
        </a:p>
      </dgm:t>
    </dgm:pt>
    <dgm:pt modelId="{C0F45058-8EE5-4D29-AFED-4248E0292ADC}" type="pres">
      <dgm:prSet presAssocID="{17049293-3941-43EA-9B5C-D733BFB02FF8}" presName="node" presStyleLbl="node1" presStyleIdx="1" presStyleCnt="6" custAng="0" custScaleX="105138" custScaleY="102991">
        <dgm:presLayoutVars>
          <dgm:bulletEnabled val="1"/>
        </dgm:presLayoutVars>
      </dgm:prSet>
      <dgm:spPr/>
      <dgm:t>
        <a:bodyPr/>
        <a:lstStyle/>
        <a:p>
          <a:endParaRPr lang="en-US"/>
        </a:p>
      </dgm:t>
    </dgm:pt>
    <dgm:pt modelId="{10195B45-1C56-402C-B337-591EB3D76161}" type="pres">
      <dgm:prSet presAssocID="{818A085F-2B54-45B2-8404-3DDA6C3FB980}" presName="sibTrans" presStyleLbl="sibTrans2D1" presStyleIdx="1" presStyleCnt="6" custAng="0"/>
      <dgm:spPr/>
      <dgm:t>
        <a:bodyPr/>
        <a:lstStyle/>
        <a:p>
          <a:endParaRPr lang="en-US"/>
        </a:p>
      </dgm:t>
    </dgm:pt>
    <dgm:pt modelId="{373AA5F2-60A5-4C1B-85A8-572126EE6FED}" type="pres">
      <dgm:prSet presAssocID="{818A085F-2B54-45B2-8404-3DDA6C3FB980}" presName="connectorText" presStyleLbl="sibTrans2D1" presStyleIdx="1" presStyleCnt="6"/>
      <dgm:spPr/>
      <dgm:t>
        <a:bodyPr/>
        <a:lstStyle/>
        <a:p>
          <a:endParaRPr lang="en-US"/>
        </a:p>
      </dgm:t>
    </dgm:pt>
    <dgm:pt modelId="{4BD2EA31-328F-452B-8151-D8992BC81C42}" type="pres">
      <dgm:prSet presAssocID="{31A6DBC1-AE35-42AC-BDFF-F0C395B335D0}" presName="node" presStyleLbl="node1" presStyleIdx="2" presStyleCnt="6" custAng="0">
        <dgm:presLayoutVars>
          <dgm:bulletEnabled val="1"/>
        </dgm:presLayoutVars>
      </dgm:prSet>
      <dgm:spPr/>
      <dgm:t>
        <a:bodyPr/>
        <a:lstStyle/>
        <a:p>
          <a:endParaRPr lang="en-US"/>
        </a:p>
      </dgm:t>
    </dgm:pt>
    <dgm:pt modelId="{01F1C275-DA62-4492-B2FF-7B8F664104F1}" type="pres">
      <dgm:prSet presAssocID="{7D4AEE36-1FF5-486F-831B-1F1F9A98F309}" presName="sibTrans" presStyleLbl="sibTrans2D1" presStyleIdx="2" presStyleCnt="6" custAng="0"/>
      <dgm:spPr/>
      <dgm:t>
        <a:bodyPr/>
        <a:lstStyle/>
        <a:p>
          <a:endParaRPr lang="en-US"/>
        </a:p>
      </dgm:t>
    </dgm:pt>
    <dgm:pt modelId="{B3F54BDD-4DC4-4322-8D29-989AB785D3FC}" type="pres">
      <dgm:prSet presAssocID="{7D4AEE36-1FF5-486F-831B-1F1F9A98F309}" presName="connectorText" presStyleLbl="sibTrans2D1" presStyleIdx="2" presStyleCnt="6"/>
      <dgm:spPr/>
      <dgm:t>
        <a:bodyPr/>
        <a:lstStyle/>
        <a:p>
          <a:endParaRPr lang="en-US"/>
        </a:p>
      </dgm:t>
    </dgm:pt>
    <dgm:pt modelId="{A0293DC3-7317-40B2-A71C-7C110847A990}" type="pres">
      <dgm:prSet presAssocID="{8C842834-5652-47CB-BEEF-B088CC0134A2}" presName="node" presStyleLbl="node1" presStyleIdx="3" presStyleCnt="6" custAng="0">
        <dgm:presLayoutVars>
          <dgm:bulletEnabled val="1"/>
        </dgm:presLayoutVars>
      </dgm:prSet>
      <dgm:spPr/>
      <dgm:t>
        <a:bodyPr/>
        <a:lstStyle/>
        <a:p>
          <a:endParaRPr lang="en-US"/>
        </a:p>
      </dgm:t>
    </dgm:pt>
    <dgm:pt modelId="{5C5E456D-F726-495E-B1E1-EE9C29A8A9B2}" type="pres">
      <dgm:prSet presAssocID="{577C614C-7531-4694-B212-4BBBE1B1C100}" presName="sibTrans" presStyleLbl="sibTrans2D1" presStyleIdx="3" presStyleCnt="6" custAng="124663" custLinFactNeighborX="-31042" custLinFactNeighborY="17871"/>
      <dgm:spPr/>
      <dgm:t>
        <a:bodyPr/>
        <a:lstStyle/>
        <a:p>
          <a:endParaRPr lang="en-US"/>
        </a:p>
      </dgm:t>
    </dgm:pt>
    <dgm:pt modelId="{8390AA12-5BCD-43D1-9E36-C05440CF4BF9}" type="pres">
      <dgm:prSet presAssocID="{577C614C-7531-4694-B212-4BBBE1B1C100}" presName="connectorText" presStyleLbl="sibTrans2D1" presStyleIdx="3" presStyleCnt="6"/>
      <dgm:spPr/>
      <dgm:t>
        <a:bodyPr/>
        <a:lstStyle/>
        <a:p>
          <a:endParaRPr lang="en-US"/>
        </a:p>
      </dgm:t>
    </dgm:pt>
    <dgm:pt modelId="{E0AF568D-C1D6-4C5F-8207-A404571B34F1}" type="pres">
      <dgm:prSet presAssocID="{95C88794-E2B3-4E6C-A896-1D55F7F62CF3}" presName="node" presStyleLbl="node1" presStyleIdx="4" presStyleCnt="6" custAng="0" custScaleX="114347" custScaleY="109017">
        <dgm:presLayoutVars>
          <dgm:bulletEnabled val="1"/>
        </dgm:presLayoutVars>
      </dgm:prSet>
      <dgm:spPr/>
      <dgm:t>
        <a:bodyPr/>
        <a:lstStyle/>
        <a:p>
          <a:endParaRPr lang="en-US"/>
        </a:p>
      </dgm:t>
    </dgm:pt>
    <dgm:pt modelId="{A4D499D4-4E45-48B8-A080-C9BE1B598197}" type="pres">
      <dgm:prSet presAssocID="{CED86969-FC6E-47C6-B973-7A0E6B0A9AC3}" presName="sibTrans" presStyleLbl="sibTrans2D1" presStyleIdx="4" presStyleCnt="6" custAng="0"/>
      <dgm:spPr/>
      <dgm:t>
        <a:bodyPr/>
        <a:lstStyle/>
        <a:p>
          <a:endParaRPr lang="en-US"/>
        </a:p>
      </dgm:t>
    </dgm:pt>
    <dgm:pt modelId="{6F289E74-52C0-4E00-8707-4524ED520B3E}" type="pres">
      <dgm:prSet presAssocID="{CED86969-FC6E-47C6-B973-7A0E6B0A9AC3}" presName="connectorText" presStyleLbl="sibTrans2D1" presStyleIdx="4" presStyleCnt="6"/>
      <dgm:spPr/>
      <dgm:t>
        <a:bodyPr/>
        <a:lstStyle/>
        <a:p>
          <a:endParaRPr lang="en-US"/>
        </a:p>
      </dgm:t>
    </dgm:pt>
    <dgm:pt modelId="{612B4841-66E3-4A69-97D4-6FE57F29DAA2}" type="pres">
      <dgm:prSet presAssocID="{A709671B-6DD2-4D39-9571-0EEB5199760D}" presName="node" presStyleLbl="node1" presStyleIdx="5" presStyleCnt="6" custAng="0">
        <dgm:presLayoutVars>
          <dgm:bulletEnabled val="1"/>
        </dgm:presLayoutVars>
      </dgm:prSet>
      <dgm:spPr/>
      <dgm:t>
        <a:bodyPr/>
        <a:lstStyle/>
        <a:p>
          <a:endParaRPr lang="en-US"/>
        </a:p>
      </dgm:t>
    </dgm:pt>
    <dgm:pt modelId="{4D8C4D66-BB74-453D-B95D-E473F9CCDBC2}" type="pres">
      <dgm:prSet presAssocID="{DEA13517-CF40-44FE-B44A-D5441E5AEEE7}" presName="sibTrans" presStyleLbl="sibTrans2D1" presStyleIdx="5" presStyleCnt="6" custAng="21103513" custLinFactNeighborX="-37889" custLinFactNeighborY="-39705" custRadScaleRad="27100" custRadScaleInc="-2147483648"/>
      <dgm:spPr/>
      <dgm:t>
        <a:bodyPr/>
        <a:lstStyle/>
        <a:p>
          <a:endParaRPr lang="en-US"/>
        </a:p>
      </dgm:t>
    </dgm:pt>
    <dgm:pt modelId="{0EF8940D-3FD6-451F-9BE1-4207C34D7231}" type="pres">
      <dgm:prSet presAssocID="{DEA13517-CF40-44FE-B44A-D5441E5AEEE7}" presName="connectorText" presStyleLbl="sibTrans2D1" presStyleIdx="5" presStyleCnt="6"/>
      <dgm:spPr/>
      <dgm:t>
        <a:bodyPr/>
        <a:lstStyle/>
        <a:p>
          <a:endParaRPr lang="en-US"/>
        </a:p>
      </dgm:t>
    </dgm:pt>
  </dgm:ptLst>
  <dgm:cxnLst>
    <dgm:cxn modelId="{F7A7D3C7-98AF-4E52-961C-662D381F409F}" srcId="{D2B144B9-3763-43F2-A632-CF79167B70E1}" destId="{31A6DBC1-AE35-42AC-BDFF-F0C395B335D0}" srcOrd="2" destOrd="0" parTransId="{9F917E26-F50B-42DE-9C12-C5C5E8BA7304}" sibTransId="{7D4AEE36-1FF5-486F-831B-1F1F9A98F309}"/>
    <dgm:cxn modelId="{9591BC8F-474E-40DD-AF7B-78BF9EDC83AD}" type="presOf" srcId="{D2B144B9-3763-43F2-A632-CF79167B70E1}" destId="{87F7C756-E475-49BF-B93A-4ECCD4D54FA3}" srcOrd="0" destOrd="0" presId="urn:microsoft.com/office/officeart/2005/8/layout/cycle2"/>
    <dgm:cxn modelId="{CD575186-1055-47DB-A942-BC89893A6FC3}" type="presOf" srcId="{31A6DBC1-AE35-42AC-BDFF-F0C395B335D0}" destId="{4BD2EA31-328F-452B-8151-D8992BC81C42}" srcOrd="0" destOrd="0" presId="urn:microsoft.com/office/officeart/2005/8/layout/cycle2"/>
    <dgm:cxn modelId="{D4175C7A-01DE-47D6-BDD2-B5E28AD24DD0}" type="presOf" srcId="{941FE961-D900-4C9E-A651-2C2E6CED0719}" destId="{61BD9EED-D236-4010-AF0A-5A8C1B5D270E}" srcOrd="0" destOrd="0" presId="urn:microsoft.com/office/officeart/2005/8/layout/cycle2"/>
    <dgm:cxn modelId="{6AC9B753-CB77-4FE3-814B-C2DDA554E0C4}" type="presOf" srcId="{263230C5-AD53-42B0-A745-AF81F0599070}" destId="{99B9983F-08D2-48B5-9602-869CAEE98A9E}" srcOrd="1" destOrd="0" presId="urn:microsoft.com/office/officeart/2005/8/layout/cycle2"/>
    <dgm:cxn modelId="{34D0A497-DDE4-4EDF-B8BD-EDB006D8A6B0}" type="presOf" srcId="{DEA13517-CF40-44FE-B44A-D5441E5AEEE7}" destId="{4D8C4D66-BB74-453D-B95D-E473F9CCDBC2}" srcOrd="0" destOrd="0" presId="urn:microsoft.com/office/officeart/2005/8/layout/cycle2"/>
    <dgm:cxn modelId="{3FCE3FF3-91B1-47A7-9DFA-78AD646F5444}" type="presOf" srcId="{A709671B-6DD2-4D39-9571-0EEB5199760D}" destId="{612B4841-66E3-4A69-97D4-6FE57F29DAA2}" srcOrd="0" destOrd="0" presId="urn:microsoft.com/office/officeart/2005/8/layout/cycle2"/>
    <dgm:cxn modelId="{1A3DDD67-0C6E-4B86-9A08-580460D959BC}" type="presOf" srcId="{818A085F-2B54-45B2-8404-3DDA6C3FB980}" destId="{373AA5F2-60A5-4C1B-85A8-572126EE6FED}" srcOrd="1" destOrd="0" presId="urn:microsoft.com/office/officeart/2005/8/layout/cycle2"/>
    <dgm:cxn modelId="{ED830F22-CC45-4440-9EE5-D6BF2D974B1F}" type="presOf" srcId="{818A085F-2B54-45B2-8404-3DDA6C3FB980}" destId="{10195B45-1C56-402C-B337-591EB3D76161}" srcOrd="0" destOrd="0" presId="urn:microsoft.com/office/officeart/2005/8/layout/cycle2"/>
    <dgm:cxn modelId="{58759BCD-C14B-48D0-BA09-9C04A0C82C7C}" type="presOf" srcId="{CED86969-FC6E-47C6-B973-7A0E6B0A9AC3}" destId="{A4D499D4-4E45-48B8-A080-C9BE1B598197}" srcOrd="0" destOrd="0" presId="urn:microsoft.com/office/officeart/2005/8/layout/cycle2"/>
    <dgm:cxn modelId="{A7859DE9-C228-492F-8A4D-7B9B4C3BFF3D}" type="presOf" srcId="{577C614C-7531-4694-B212-4BBBE1B1C100}" destId="{5C5E456D-F726-495E-B1E1-EE9C29A8A9B2}" srcOrd="0" destOrd="0" presId="urn:microsoft.com/office/officeart/2005/8/layout/cycle2"/>
    <dgm:cxn modelId="{0035465B-7DA4-4668-856A-6045DC089A8B}" type="presOf" srcId="{263230C5-AD53-42B0-A745-AF81F0599070}" destId="{AE9328DE-5441-409E-83C6-F99AD2839941}" srcOrd="0" destOrd="0" presId="urn:microsoft.com/office/officeart/2005/8/layout/cycle2"/>
    <dgm:cxn modelId="{4862D49A-74FF-4FD7-ADE4-93B9BA0D7606}" srcId="{D2B144B9-3763-43F2-A632-CF79167B70E1}" destId="{941FE961-D900-4C9E-A651-2C2E6CED0719}" srcOrd="0" destOrd="0" parTransId="{27E485A4-9453-4899-B98B-9EB6AFF6E0C8}" sibTransId="{263230C5-AD53-42B0-A745-AF81F0599070}"/>
    <dgm:cxn modelId="{4C4A4759-E3DF-4C34-AFDA-E3C9B82C99F5}" srcId="{D2B144B9-3763-43F2-A632-CF79167B70E1}" destId="{17049293-3941-43EA-9B5C-D733BFB02FF8}" srcOrd="1" destOrd="0" parTransId="{438C0CF2-F3FA-4DA1-B504-E98426B3292A}" sibTransId="{818A085F-2B54-45B2-8404-3DDA6C3FB980}"/>
    <dgm:cxn modelId="{93121987-DC25-4328-AAC7-D3A7885B9E6A}" type="presOf" srcId="{95C88794-E2B3-4E6C-A896-1D55F7F62CF3}" destId="{E0AF568D-C1D6-4C5F-8207-A404571B34F1}" srcOrd="0" destOrd="0" presId="urn:microsoft.com/office/officeart/2005/8/layout/cycle2"/>
    <dgm:cxn modelId="{D8E0E1AC-C112-4DE1-BAE3-F9447D71C497}" type="presOf" srcId="{CED86969-FC6E-47C6-B973-7A0E6B0A9AC3}" destId="{6F289E74-52C0-4E00-8707-4524ED520B3E}" srcOrd="1" destOrd="0" presId="urn:microsoft.com/office/officeart/2005/8/layout/cycle2"/>
    <dgm:cxn modelId="{985300A2-3393-430B-932B-F03BC78480C1}" type="presOf" srcId="{577C614C-7531-4694-B212-4BBBE1B1C100}" destId="{8390AA12-5BCD-43D1-9E36-C05440CF4BF9}" srcOrd="1" destOrd="0" presId="urn:microsoft.com/office/officeart/2005/8/layout/cycle2"/>
    <dgm:cxn modelId="{A5EE9C21-3A66-4975-B8AE-EFE3998F7F5D}" type="presOf" srcId="{17049293-3941-43EA-9B5C-D733BFB02FF8}" destId="{C0F45058-8EE5-4D29-AFED-4248E0292ADC}" srcOrd="0" destOrd="0" presId="urn:microsoft.com/office/officeart/2005/8/layout/cycle2"/>
    <dgm:cxn modelId="{9FD157C2-155C-4960-B22C-4B2C866FC4A7}" srcId="{D2B144B9-3763-43F2-A632-CF79167B70E1}" destId="{8C842834-5652-47CB-BEEF-B088CC0134A2}" srcOrd="3" destOrd="0" parTransId="{E6DC004E-FAAA-46FF-9687-1CA68859B0C0}" sibTransId="{577C614C-7531-4694-B212-4BBBE1B1C100}"/>
    <dgm:cxn modelId="{00656334-BD65-4D1A-99F7-57051052D899}" type="presOf" srcId="{7D4AEE36-1FF5-486F-831B-1F1F9A98F309}" destId="{01F1C275-DA62-4492-B2FF-7B8F664104F1}" srcOrd="0" destOrd="0" presId="urn:microsoft.com/office/officeart/2005/8/layout/cycle2"/>
    <dgm:cxn modelId="{5E65A070-1481-4DAA-8529-C39F9873A180}" type="presOf" srcId="{8C842834-5652-47CB-BEEF-B088CC0134A2}" destId="{A0293DC3-7317-40B2-A71C-7C110847A990}" srcOrd="0" destOrd="0" presId="urn:microsoft.com/office/officeart/2005/8/layout/cycle2"/>
    <dgm:cxn modelId="{F689EB60-3A39-4DE3-A31A-FAB7E19B7223}" type="presOf" srcId="{7D4AEE36-1FF5-486F-831B-1F1F9A98F309}" destId="{B3F54BDD-4DC4-4322-8D29-989AB785D3FC}" srcOrd="1" destOrd="0" presId="urn:microsoft.com/office/officeart/2005/8/layout/cycle2"/>
    <dgm:cxn modelId="{4040B0EF-AC74-4BE7-B3A6-E9CC8002F466}" srcId="{D2B144B9-3763-43F2-A632-CF79167B70E1}" destId="{95C88794-E2B3-4E6C-A896-1D55F7F62CF3}" srcOrd="4" destOrd="0" parTransId="{A5BE07C0-1B51-4DEA-AAF7-E121A51C4681}" sibTransId="{CED86969-FC6E-47C6-B973-7A0E6B0A9AC3}"/>
    <dgm:cxn modelId="{AB6BFFCA-C45E-4CF6-8D8F-C7AEF6BD1FC1}" type="presOf" srcId="{DEA13517-CF40-44FE-B44A-D5441E5AEEE7}" destId="{0EF8940D-3FD6-451F-9BE1-4207C34D7231}" srcOrd="1" destOrd="0" presId="urn:microsoft.com/office/officeart/2005/8/layout/cycle2"/>
    <dgm:cxn modelId="{7C495A16-9630-410E-98CD-4C41EF7D914F}" srcId="{D2B144B9-3763-43F2-A632-CF79167B70E1}" destId="{A709671B-6DD2-4D39-9571-0EEB5199760D}" srcOrd="5" destOrd="0" parTransId="{3912A15F-C605-437C-9DD3-8CC69B053DC3}" sibTransId="{DEA13517-CF40-44FE-B44A-D5441E5AEEE7}"/>
    <dgm:cxn modelId="{8D2B4270-71B1-4D86-94B9-B47D5AEF3071}" type="presParOf" srcId="{87F7C756-E475-49BF-B93A-4ECCD4D54FA3}" destId="{61BD9EED-D236-4010-AF0A-5A8C1B5D270E}" srcOrd="0" destOrd="0" presId="urn:microsoft.com/office/officeart/2005/8/layout/cycle2"/>
    <dgm:cxn modelId="{D5567C88-D40D-4394-9A35-C17E40D43AA4}" type="presParOf" srcId="{87F7C756-E475-49BF-B93A-4ECCD4D54FA3}" destId="{AE9328DE-5441-409E-83C6-F99AD2839941}" srcOrd="1" destOrd="0" presId="urn:microsoft.com/office/officeart/2005/8/layout/cycle2"/>
    <dgm:cxn modelId="{A80061EF-4036-4AD1-AE03-2DE5102A8913}" type="presParOf" srcId="{AE9328DE-5441-409E-83C6-F99AD2839941}" destId="{99B9983F-08D2-48B5-9602-869CAEE98A9E}" srcOrd="0" destOrd="0" presId="urn:microsoft.com/office/officeart/2005/8/layout/cycle2"/>
    <dgm:cxn modelId="{FE2D0B94-F95B-4643-A6B1-BC50C3481C2D}" type="presParOf" srcId="{87F7C756-E475-49BF-B93A-4ECCD4D54FA3}" destId="{C0F45058-8EE5-4D29-AFED-4248E0292ADC}" srcOrd="2" destOrd="0" presId="urn:microsoft.com/office/officeart/2005/8/layout/cycle2"/>
    <dgm:cxn modelId="{5E17BA75-9A75-45E7-85BD-143BF5ABF43D}" type="presParOf" srcId="{87F7C756-E475-49BF-B93A-4ECCD4D54FA3}" destId="{10195B45-1C56-402C-B337-591EB3D76161}" srcOrd="3" destOrd="0" presId="urn:microsoft.com/office/officeart/2005/8/layout/cycle2"/>
    <dgm:cxn modelId="{AED70B02-5A98-443B-AD75-511255633CF3}" type="presParOf" srcId="{10195B45-1C56-402C-B337-591EB3D76161}" destId="{373AA5F2-60A5-4C1B-85A8-572126EE6FED}" srcOrd="0" destOrd="0" presId="urn:microsoft.com/office/officeart/2005/8/layout/cycle2"/>
    <dgm:cxn modelId="{B6F153ED-C9E0-4376-A25A-85AAE190166A}" type="presParOf" srcId="{87F7C756-E475-49BF-B93A-4ECCD4D54FA3}" destId="{4BD2EA31-328F-452B-8151-D8992BC81C42}" srcOrd="4" destOrd="0" presId="urn:microsoft.com/office/officeart/2005/8/layout/cycle2"/>
    <dgm:cxn modelId="{11D41F74-050D-47A5-A0E1-3E03470DB818}" type="presParOf" srcId="{87F7C756-E475-49BF-B93A-4ECCD4D54FA3}" destId="{01F1C275-DA62-4492-B2FF-7B8F664104F1}" srcOrd="5" destOrd="0" presId="urn:microsoft.com/office/officeart/2005/8/layout/cycle2"/>
    <dgm:cxn modelId="{197C0617-D4EE-4B18-9C9F-69CC5790D95A}" type="presParOf" srcId="{01F1C275-DA62-4492-B2FF-7B8F664104F1}" destId="{B3F54BDD-4DC4-4322-8D29-989AB785D3FC}" srcOrd="0" destOrd="0" presId="urn:microsoft.com/office/officeart/2005/8/layout/cycle2"/>
    <dgm:cxn modelId="{6573A68D-DB2C-4324-BC9B-10AEE14875A4}" type="presParOf" srcId="{87F7C756-E475-49BF-B93A-4ECCD4D54FA3}" destId="{A0293DC3-7317-40B2-A71C-7C110847A990}" srcOrd="6" destOrd="0" presId="urn:microsoft.com/office/officeart/2005/8/layout/cycle2"/>
    <dgm:cxn modelId="{A43D4AF2-59DF-477E-B2A0-C251CC89CDE0}" type="presParOf" srcId="{87F7C756-E475-49BF-B93A-4ECCD4D54FA3}" destId="{5C5E456D-F726-495E-B1E1-EE9C29A8A9B2}" srcOrd="7" destOrd="0" presId="urn:microsoft.com/office/officeart/2005/8/layout/cycle2"/>
    <dgm:cxn modelId="{B8185635-4795-4218-9F59-D91C40E6EF0D}" type="presParOf" srcId="{5C5E456D-F726-495E-B1E1-EE9C29A8A9B2}" destId="{8390AA12-5BCD-43D1-9E36-C05440CF4BF9}" srcOrd="0" destOrd="0" presId="urn:microsoft.com/office/officeart/2005/8/layout/cycle2"/>
    <dgm:cxn modelId="{79B22CDC-FD7F-4EBA-BD1E-5EF8A84DE2BF}" type="presParOf" srcId="{87F7C756-E475-49BF-B93A-4ECCD4D54FA3}" destId="{E0AF568D-C1D6-4C5F-8207-A404571B34F1}" srcOrd="8" destOrd="0" presId="urn:microsoft.com/office/officeart/2005/8/layout/cycle2"/>
    <dgm:cxn modelId="{61480B22-3174-4ED5-9C3B-9049CB3A4221}" type="presParOf" srcId="{87F7C756-E475-49BF-B93A-4ECCD4D54FA3}" destId="{A4D499D4-4E45-48B8-A080-C9BE1B598197}" srcOrd="9" destOrd="0" presId="urn:microsoft.com/office/officeart/2005/8/layout/cycle2"/>
    <dgm:cxn modelId="{CAD50A86-2319-4235-A611-C86CEB6C5521}" type="presParOf" srcId="{A4D499D4-4E45-48B8-A080-C9BE1B598197}" destId="{6F289E74-52C0-4E00-8707-4524ED520B3E}" srcOrd="0" destOrd="0" presId="urn:microsoft.com/office/officeart/2005/8/layout/cycle2"/>
    <dgm:cxn modelId="{FEA2DED3-16A4-43A6-AADD-9B3D95851273}" type="presParOf" srcId="{87F7C756-E475-49BF-B93A-4ECCD4D54FA3}" destId="{612B4841-66E3-4A69-97D4-6FE57F29DAA2}" srcOrd="10" destOrd="0" presId="urn:microsoft.com/office/officeart/2005/8/layout/cycle2"/>
    <dgm:cxn modelId="{4CC2929A-CD05-44AA-961F-7BDD45AAD0C1}" type="presParOf" srcId="{87F7C756-E475-49BF-B93A-4ECCD4D54FA3}" destId="{4D8C4D66-BB74-453D-B95D-E473F9CCDBC2}" srcOrd="11" destOrd="0" presId="urn:microsoft.com/office/officeart/2005/8/layout/cycle2"/>
    <dgm:cxn modelId="{EE0E778E-6819-4572-A8BD-2D063E0CBA01}" type="presParOf" srcId="{4D8C4D66-BB74-453D-B95D-E473F9CCDBC2}" destId="{0EF8940D-3FD6-451F-9BE1-4207C34D7231}" srcOrd="0" destOrd="0" presId="urn:microsoft.com/office/officeart/2005/8/layout/cycle2"/>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1EEFE92-A2A0-412F-AB85-03F668A25B23}" type="doc">
      <dgm:prSet loTypeId="urn:microsoft.com/office/officeart/2005/8/layout/pyramid4" loCatId="relationship" qsTypeId="urn:microsoft.com/office/officeart/2005/8/quickstyle/simple1" qsCatId="simple" csTypeId="urn:microsoft.com/office/officeart/2005/8/colors/accent2_5" csCatId="accent2" phldr="1"/>
      <dgm:spPr/>
      <dgm:t>
        <a:bodyPr/>
        <a:lstStyle/>
        <a:p>
          <a:endParaRPr lang="en-US"/>
        </a:p>
      </dgm:t>
    </dgm:pt>
    <dgm:pt modelId="{8D7E60CA-9796-4EC8-8DEC-C8C8CE3B74F5}">
      <dgm:prSet phldrT="[Text]" custT="1"/>
      <dgm:spPr/>
      <dgm:t>
        <a:bodyPr/>
        <a:lstStyle/>
        <a:p>
          <a:r>
            <a:rPr lang="en-US" sz="1400" dirty="0" smtClean="0"/>
            <a:t>Strengthen SLAC by providing a broader base for the laboratory</a:t>
          </a:r>
          <a:endParaRPr lang="en-US" sz="1400" dirty="0"/>
        </a:p>
      </dgm:t>
    </dgm:pt>
    <dgm:pt modelId="{A0DD323B-35AC-4EB5-AE3A-FBBC36FE0359}" type="parTrans" cxnId="{1F92583B-0486-42A4-98CC-97C9D35FE6ED}">
      <dgm:prSet/>
      <dgm:spPr/>
      <dgm:t>
        <a:bodyPr/>
        <a:lstStyle/>
        <a:p>
          <a:endParaRPr lang="en-US" sz="2000"/>
        </a:p>
      </dgm:t>
    </dgm:pt>
    <dgm:pt modelId="{F8F3AD88-8BA2-4020-A10D-823EDBCAC025}" type="sibTrans" cxnId="{1F92583B-0486-42A4-98CC-97C9D35FE6ED}">
      <dgm:prSet/>
      <dgm:spPr/>
      <dgm:t>
        <a:bodyPr/>
        <a:lstStyle/>
        <a:p>
          <a:endParaRPr lang="en-US" sz="2000"/>
        </a:p>
      </dgm:t>
    </dgm:pt>
    <dgm:pt modelId="{5AD9783F-B9B5-4E72-A0C7-AC55A62C3791}">
      <dgm:prSet phldrT="[Text]" custT="1"/>
      <dgm:spPr/>
      <dgm:t>
        <a:bodyPr/>
        <a:lstStyle/>
        <a:p>
          <a:r>
            <a:rPr lang="en-US" sz="1400" dirty="0" smtClean="0"/>
            <a:t>An expectation from </a:t>
          </a:r>
          <a:r>
            <a:rPr lang="en-US" sz="1400" b="0" dirty="0" smtClean="0"/>
            <a:t>society, </a:t>
          </a:r>
          <a:r>
            <a:rPr lang="en-US" sz="1400" dirty="0" smtClean="0"/>
            <a:t>from congress and from DOE to help strengthen the economy</a:t>
          </a:r>
          <a:endParaRPr lang="en-US" sz="1400" dirty="0"/>
        </a:p>
      </dgm:t>
    </dgm:pt>
    <dgm:pt modelId="{631BCC63-54DB-4862-AC3A-525097862441}" type="sibTrans" cxnId="{3A20DF6B-A757-4D66-8480-47F2D59AE276}">
      <dgm:prSet/>
      <dgm:spPr/>
      <dgm:t>
        <a:bodyPr/>
        <a:lstStyle/>
        <a:p>
          <a:endParaRPr lang="en-US" sz="2000"/>
        </a:p>
      </dgm:t>
    </dgm:pt>
    <dgm:pt modelId="{1412D138-56D1-4A9E-9335-77C926AFEC6E}" type="parTrans" cxnId="{3A20DF6B-A757-4D66-8480-47F2D59AE276}">
      <dgm:prSet/>
      <dgm:spPr/>
      <dgm:t>
        <a:bodyPr/>
        <a:lstStyle/>
        <a:p>
          <a:endParaRPr lang="en-US" sz="2000"/>
        </a:p>
      </dgm:t>
    </dgm:pt>
    <dgm:pt modelId="{1726387A-EA67-4D68-A79B-6C4ABD8B5CA6}">
      <dgm:prSet custT="1"/>
      <dgm:spPr/>
      <dgm:t>
        <a:bodyPr/>
        <a:lstStyle/>
        <a:p>
          <a:r>
            <a:rPr lang="en-US" sz="1200" b="1" dirty="0" smtClean="0"/>
            <a:t> Maintain our strength and our infrastructure beyond what we could afford otherwise</a:t>
          </a:r>
          <a:endParaRPr lang="en-US" sz="1200" b="1" dirty="0"/>
        </a:p>
      </dgm:t>
    </dgm:pt>
    <dgm:pt modelId="{F6CF4DA8-6D51-42CC-9604-9D344B5F1AA8}" type="parTrans" cxnId="{E87FD325-06AC-4A0E-AC84-03E63DE4B7BA}">
      <dgm:prSet/>
      <dgm:spPr/>
      <dgm:t>
        <a:bodyPr/>
        <a:lstStyle/>
        <a:p>
          <a:endParaRPr lang="en-US"/>
        </a:p>
      </dgm:t>
    </dgm:pt>
    <dgm:pt modelId="{FD7385AC-1FF8-418D-9B87-2AB0AD67C34C}" type="sibTrans" cxnId="{E87FD325-06AC-4A0E-AC84-03E63DE4B7BA}">
      <dgm:prSet/>
      <dgm:spPr/>
      <dgm:t>
        <a:bodyPr/>
        <a:lstStyle/>
        <a:p>
          <a:endParaRPr lang="en-US"/>
        </a:p>
      </dgm:t>
    </dgm:pt>
    <dgm:pt modelId="{230F5EBA-2A46-46EC-ACFE-2EABB6D00929}">
      <dgm:prSet phldrT="[Text]" custT="1"/>
      <dgm:spPr/>
      <dgm:t>
        <a:bodyPr/>
        <a:lstStyle/>
        <a:p>
          <a:r>
            <a:rPr lang="en-US" sz="2000" dirty="0" smtClean="0"/>
            <a:t>It’s a lot of fun !!</a:t>
          </a:r>
          <a:endParaRPr lang="en-US" sz="1200" dirty="0"/>
        </a:p>
      </dgm:t>
    </dgm:pt>
    <dgm:pt modelId="{42CD2704-D9D3-4EB1-8D5C-16210E71B6AC}" type="sibTrans" cxnId="{2861873D-D7F6-4710-BAAD-26F870C28291}">
      <dgm:prSet/>
      <dgm:spPr/>
      <dgm:t>
        <a:bodyPr/>
        <a:lstStyle/>
        <a:p>
          <a:endParaRPr lang="en-US" sz="2000"/>
        </a:p>
      </dgm:t>
    </dgm:pt>
    <dgm:pt modelId="{ACB52AE2-9C42-4655-AA55-86EA9801BAC8}" type="parTrans" cxnId="{2861873D-D7F6-4710-BAAD-26F870C28291}">
      <dgm:prSet/>
      <dgm:spPr/>
      <dgm:t>
        <a:bodyPr/>
        <a:lstStyle/>
        <a:p>
          <a:endParaRPr lang="en-US" sz="2000"/>
        </a:p>
      </dgm:t>
    </dgm:pt>
    <dgm:pt modelId="{150F97E0-14AA-4E14-8ACC-B36BC6EEC5CF}" type="pres">
      <dgm:prSet presAssocID="{51EEFE92-A2A0-412F-AB85-03F668A25B23}" presName="compositeShape" presStyleCnt="0">
        <dgm:presLayoutVars>
          <dgm:chMax val="9"/>
          <dgm:dir val="rev"/>
          <dgm:resizeHandles val="exact"/>
        </dgm:presLayoutVars>
      </dgm:prSet>
      <dgm:spPr/>
      <dgm:t>
        <a:bodyPr/>
        <a:lstStyle/>
        <a:p>
          <a:endParaRPr lang="en-US"/>
        </a:p>
      </dgm:t>
    </dgm:pt>
    <dgm:pt modelId="{486A0D08-CC31-4AE4-A4CD-BE0055DE2281}" type="pres">
      <dgm:prSet presAssocID="{51EEFE92-A2A0-412F-AB85-03F668A25B23}" presName="triangle1" presStyleLbl="node1" presStyleIdx="0" presStyleCnt="4">
        <dgm:presLayoutVars>
          <dgm:bulletEnabled val="1"/>
        </dgm:presLayoutVars>
      </dgm:prSet>
      <dgm:spPr/>
      <dgm:t>
        <a:bodyPr/>
        <a:lstStyle/>
        <a:p>
          <a:endParaRPr lang="en-US"/>
        </a:p>
      </dgm:t>
    </dgm:pt>
    <dgm:pt modelId="{786C60C2-C8AB-4E54-A263-CE1617A4A850}" type="pres">
      <dgm:prSet presAssocID="{51EEFE92-A2A0-412F-AB85-03F668A25B23}" presName="triangle2" presStyleLbl="node1" presStyleIdx="1" presStyleCnt="4">
        <dgm:presLayoutVars>
          <dgm:bulletEnabled val="1"/>
        </dgm:presLayoutVars>
      </dgm:prSet>
      <dgm:spPr/>
      <dgm:t>
        <a:bodyPr/>
        <a:lstStyle/>
        <a:p>
          <a:endParaRPr lang="en-US"/>
        </a:p>
      </dgm:t>
    </dgm:pt>
    <dgm:pt modelId="{D1EDBE34-BFBA-4E11-ADA1-068C1CACE293}" type="pres">
      <dgm:prSet presAssocID="{51EEFE92-A2A0-412F-AB85-03F668A25B23}" presName="triangle3" presStyleLbl="node1" presStyleIdx="2" presStyleCnt="4">
        <dgm:presLayoutVars>
          <dgm:bulletEnabled val="1"/>
        </dgm:presLayoutVars>
      </dgm:prSet>
      <dgm:spPr/>
      <dgm:t>
        <a:bodyPr/>
        <a:lstStyle/>
        <a:p>
          <a:endParaRPr lang="en-US"/>
        </a:p>
      </dgm:t>
    </dgm:pt>
    <dgm:pt modelId="{08A3C739-A00E-4D15-94F8-69BE25C8D2EF}" type="pres">
      <dgm:prSet presAssocID="{51EEFE92-A2A0-412F-AB85-03F668A25B23}" presName="triangle4" presStyleLbl="node1" presStyleIdx="3" presStyleCnt="4">
        <dgm:presLayoutVars>
          <dgm:bulletEnabled val="1"/>
        </dgm:presLayoutVars>
      </dgm:prSet>
      <dgm:spPr/>
      <dgm:t>
        <a:bodyPr/>
        <a:lstStyle/>
        <a:p>
          <a:endParaRPr lang="en-US"/>
        </a:p>
      </dgm:t>
    </dgm:pt>
  </dgm:ptLst>
  <dgm:cxnLst>
    <dgm:cxn modelId="{E87FD325-06AC-4A0E-AC84-03E63DE4B7BA}" srcId="{51EEFE92-A2A0-412F-AB85-03F668A25B23}" destId="{1726387A-EA67-4D68-A79B-6C4ABD8B5CA6}" srcOrd="2" destOrd="0" parTransId="{F6CF4DA8-6D51-42CC-9604-9D344B5F1AA8}" sibTransId="{FD7385AC-1FF8-418D-9B87-2AB0AD67C34C}"/>
    <dgm:cxn modelId="{2861873D-D7F6-4710-BAAD-26F870C28291}" srcId="{51EEFE92-A2A0-412F-AB85-03F668A25B23}" destId="{230F5EBA-2A46-46EC-ACFE-2EABB6D00929}" srcOrd="1" destOrd="0" parTransId="{ACB52AE2-9C42-4655-AA55-86EA9801BAC8}" sibTransId="{42CD2704-D9D3-4EB1-8D5C-16210E71B6AC}"/>
    <dgm:cxn modelId="{85BD58C7-1CD3-4600-98E3-EB8533A906B9}" type="presOf" srcId="{51EEFE92-A2A0-412F-AB85-03F668A25B23}" destId="{150F97E0-14AA-4E14-8ACC-B36BC6EEC5CF}" srcOrd="0" destOrd="0" presId="urn:microsoft.com/office/officeart/2005/8/layout/pyramid4"/>
    <dgm:cxn modelId="{3A20DF6B-A757-4D66-8480-47F2D59AE276}" srcId="{51EEFE92-A2A0-412F-AB85-03F668A25B23}" destId="{5AD9783F-B9B5-4E72-A0C7-AC55A62C3791}" srcOrd="0" destOrd="0" parTransId="{1412D138-56D1-4A9E-9335-77C926AFEC6E}" sibTransId="{631BCC63-54DB-4862-AC3A-525097862441}"/>
    <dgm:cxn modelId="{268B1C2A-18E2-4E53-9675-EF952702005E}" type="presOf" srcId="{8D7E60CA-9796-4EC8-8DEC-C8C8CE3B74F5}" destId="{786C60C2-C8AB-4E54-A263-CE1617A4A850}" srcOrd="0" destOrd="0" presId="urn:microsoft.com/office/officeart/2005/8/layout/pyramid4"/>
    <dgm:cxn modelId="{1F92583B-0486-42A4-98CC-97C9D35FE6ED}" srcId="{51EEFE92-A2A0-412F-AB85-03F668A25B23}" destId="{8D7E60CA-9796-4EC8-8DEC-C8C8CE3B74F5}" srcOrd="3" destOrd="0" parTransId="{A0DD323B-35AC-4EB5-AE3A-FBBC36FE0359}" sibTransId="{F8F3AD88-8BA2-4020-A10D-823EDBCAC025}"/>
    <dgm:cxn modelId="{B882FB5E-DD8A-448D-9776-8AB2B8C42215}" type="presOf" srcId="{230F5EBA-2A46-46EC-ACFE-2EABB6D00929}" destId="{08A3C739-A00E-4D15-94F8-69BE25C8D2EF}" srcOrd="0" destOrd="0" presId="urn:microsoft.com/office/officeart/2005/8/layout/pyramid4"/>
    <dgm:cxn modelId="{873C7427-FE95-4E67-B27C-ADB5AB6D4D9A}" type="presOf" srcId="{1726387A-EA67-4D68-A79B-6C4ABD8B5CA6}" destId="{D1EDBE34-BFBA-4E11-ADA1-068C1CACE293}" srcOrd="0" destOrd="0" presId="urn:microsoft.com/office/officeart/2005/8/layout/pyramid4"/>
    <dgm:cxn modelId="{95F168D0-5643-4C75-9B09-847647E7B719}" type="presOf" srcId="{5AD9783F-B9B5-4E72-A0C7-AC55A62C3791}" destId="{486A0D08-CC31-4AE4-A4CD-BE0055DE2281}" srcOrd="0" destOrd="0" presId="urn:microsoft.com/office/officeart/2005/8/layout/pyramid4"/>
    <dgm:cxn modelId="{E6359A1D-52F3-49AB-A8C3-50746B85306A}" type="presParOf" srcId="{150F97E0-14AA-4E14-8ACC-B36BC6EEC5CF}" destId="{486A0D08-CC31-4AE4-A4CD-BE0055DE2281}" srcOrd="0" destOrd="0" presId="urn:microsoft.com/office/officeart/2005/8/layout/pyramid4"/>
    <dgm:cxn modelId="{1AFE62FD-9BF4-4EA8-973E-6D9F8575D950}" type="presParOf" srcId="{150F97E0-14AA-4E14-8ACC-B36BC6EEC5CF}" destId="{786C60C2-C8AB-4E54-A263-CE1617A4A850}" srcOrd="1" destOrd="0" presId="urn:microsoft.com/office/officeart/2005/8/layout/pyramid4"/>
    <dgm:cxn modelId="{AE8F0CF6-8D23-4668-83C4-E814976BE83B}" type="presParOf" srcId="{150F97E0-14AA-4E14-8ACC-B36BC6EEC5CF}" destId="{D1EDBE34-BFBA-4E11-ADA1-068C1CACE293}" srcOrd="2" destOrd="0" presId="urn:microsoft.com/office/officeart/2005/8/layout/pyramid4"/>
    <dgm:cxn modelId="{EF3ACE8E-6B25-4B1D-BB11-D184EDC0D360}" type="presParOf" srcId="{150F97E0-14AA-4E14-8ACC-B36BC6EEC5CF}" destId="{08A3C739-A00E-4D15-94F8-69BE25C8D2EF}" srcOrd="3" destOrd="0" presId="urn:microsoft.com/office/officeart/2005/8/layout/pyramid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0289A09-1C3D-4093-B990-F14109349954}">
      <dsp:nvSpPr>
        <dsp:cNvPr id="0" name=""/>
        <dsp:cNvSpPr/>
      </dsp:nvSpPr>
      <dsp:spPr>
        <a:xfrm>
          <a:off x="3563224" y="2457"/>
          <a:ext cx="1484151" cy="964698"/>
        </a:xfrm>
        <a:prstGeom prst="roundRect">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Higher energy</a:t>
          </a:r>
          <a:endParaRPr lang="en-US" sz="1900" kern="1200" dirty="0"/>
        </a:p>
      </dsp:txBody>
      <dsp:txXfrm>
        <a:off x="3563224" y="2457"/>
        <a:ext cx="1484151" cy="964698"/>
      </dsp:txXfrm>
    </dsp:sp>
    <dsp:sp modelId="{618653B5-6B8E-4756-B089-CE4733E4B503}">
      <dsp:nvSpPr>
        <dsp:cNvPr id="0" name=""/>
        <dsp:cNvSpPr/>
      </dsp:nvSpPr>
      <dsp:spPr>
        <a:xfrm>
          <a:off x="2374999" y="484806"/>
          <a:ext cx="3860600" cy="3860600"/>
        </a:xfrm>
        <a:custGeom>
          <a:avLst/>
          <a:gdLst/>
          <a:ahLst/>
          <a:cxnLst/>
          <a:rect l="0" t="0" r="0" b="0"/>
          <a:pathLst>
            <a:path>
              <a:moveTo>
                <a:pt x="2682608" y="152635"/>
              </a:moveTo>
              <a:arcTo wR="1930300" hR="1930300" stAng="17576286" swAng="1965165"/>
            </a:path>
          </a:pathLst>
        </a:custGeom>
        <a:noFill/>
        <a:ln w="28575" cap="flat" cmpd="sng" algn="ctr">
          <a:solidFill>
            <a:scrgbClr r="0" g="0" b="0">
              <a:shade val="95000"/>
              <a:satMod val="105000"/>
            </a:scrgbClr>
          </a:solidFill>
          <a:prstDash val="solid"/>
        </a:ln>
        <a:effectLst/>
      </dsp:spPr>
      <dsp:style>
        <a:lnRef idx="1">
          <a:scrgbClr r="0" g="0" b="0"/>
        </a:lnRef>
        <a:fillRef idx="0">
          <a:scrgbClr r="0" g="0" b="0"/>
        </a:fillRef>
        <a:effectRef idx="0">
          <a:scrgbClr r="0" g="0" b="0"/>
        </a:effectRef>
        <a:fontRef idx="minor"/>
      </dsp:style>
    </dsp:sp>
    <dsp:sp modelId="{EE6D547E-4103-4C91-8330-13B914FEA150}">
      <dsp:nvSpPr>
        <dsp:cNvPr id="0" name=""/>
        <dsp:cNvSpPr/>
      </dsp:nvSpPr>
      <dsp:spPr>
        <a:xfrm>
          <a:off x="5399048" y="1336262"/>
          <a:ext cx="1484151" cy="964698"/>
        </a:xfrm>
        <a:prstGeom prst="roundRect">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Higher gradients</a:t>
          </a:r>
          <a:endParaRPr lang="en-US" sz="1900" kern="1200" dirty="0"/>
        </a:p>
      </dsp:txBody>
      <dsp:txXfrm>
        <a:off x="5399048" y="1336262"/>
        <a:ext cx="1484151" cy="964698"/>
      </dsp:txXfrm>
    </dsp:sp>
    <dsp:sp modelId="{DA07CBDC-E5F6-468B-B51B-335F34B03E74}">
      <dsp:nvSpPr>
        <dsp:cNvPr id="0" name=""/>
        <dsp:cNvSpPr/>
      </dsp:nvSpPr>
      <dsp:spPr>
        <a:xfrm>
          <a:off x="2374999" y="484806"/>
          <a:ext cx="3860600" cy="3860600"/>
        </a:xfrm>
        <a:custGeom>
          <a:avLst/>
          <a:gdLst/>
          <a:ahLst/>
          <a:cxnLst/>
          <a:rect l="0" t="0" r="0" b="0"/>
          <a:pathLst>
            <a:path>
              <a:moveTo>
                <a:pt x="3857914" y="1828507"/>
              </a:moveTo>
              <a:arcTo wR="1930300" hR="1930300" stAng="21418629" swAng="2199091"/>
            </a:path>
          </a:pathLst>
        </a:custGeom>
        <a:noFill/>
        <a:ln w="28575" cap="flat" cmpd="sng" algn="ctr">
          <a:solidFill>
            <a:scrgbClr r="0" g="0" b="0">
              <a:shade val="95000"/>
              <a:satMod val="105000"/>
            </a:scrgbClr>
          </a:solidFill>
          <a:prstDash val="solid"/>
        </a:ln>
        <a:effectLst/>
      </dsp:spPr>
      <dsp:style>
        <a:lnRef idx="1">
          <a:scrgbClr r="0" g="0" b="0"/>
        </a:lnRef>
        <a:fillRef idx="0">
          <a:scrgbClr r="0" g="0" b="0"/>
        </a:fillRef>
        <a:effectRef idx="0">
          <a:scrgbClr r="0" g="0" b="0"/>
        </a:effectRef>
        <a:fontRef idx="minor"/>
      </dsp:style>
    </dsp:sp>
    <dsp:sp modelId="{4664078B-9B40-4DCC-BFBE-F09025E7A6BD}">
      <dsp:nvSpPr>
        <dsp:cNvPr id="0" name=""/>
        <dsp:cNvSpPr/>
      </dsp:nvSpPr>
      <dsp:spPr>
        <a:xfrm>
          <a:off x="4697826" y="3494403"/>
          <a:ext cx="1484151" cy="964698"/>
        </a:xfrm>
        <a:prstGeom prst="roundRect">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900" kern="1200" dirty="0" smtClean="0"/>
            <a:t>Higher luminosity</a:t>
          </a:r>
        </a:p>
      </dsp:txBody>
      <dsp:txXfrm>
        <a:off x="4697826" y="3494403"/>
        <a:ext cx="1484151" cy="964698"/>
      </dsp:txXfrm>
    </dsp:sp>
    <dsp:sp modelId="{3B15F4B0-3AAE-4B7B-B4DE-C433EA3D3C4D}">
      <dsp:nvSpPr>
        <dsp:cNvPr id="0" name=""/>
        <dsp:cNvSpPr/>
      </dsp:nvSpPr>
      <dsp:spPr>
        <a:xfrm>
          <a:off x="2374999" y="484806"/>
          <a:ext cx="3860600" cy="3860600"/>
        </a:xfrm>
        <a:custGeom>
          <a:avLst/>
          <a:gdLst/>
          <a:ahLst/>
          <a:cxnLst/>
          <a:rect l="0" t="0" r="0" b="0"/>
          <a:pathLst>
            <a:path>
              <a:moveTo>
                <a:pt x="2315136" y="3821849"/>
              </a:moveTo>
              <a:arcTo wR="1930300" hR="1930300" stAng="4710006" swAng="1379988"/>
            </a:path>
          </a:pathLst>
        </a:custGeom>
        <a:noFill/>
        <a:ln w="28575" cap="flat" cmpd="sng" algn="ctr">
          <a:solidFill>
            <a:scrgbClr r="0" g="0" b="0">
              <a:shade val="95000"/>
              <a:satMod val="105000"/>
            </a:scrgbClr>
          </a:solidFill>
          <a:prstDash val="solid"/>
        </a:ln>
        <a:effectLst/>
      </dsp:spPr>
      <dsp:style>
        <a:lnRef idx="1">
          <a:scrgbClr r="0" g="0" b="0"/>
        </a:lnRef>
        <a:fillRef idx="0">
          <a:scrgbClr r="0" g="0" b="0"/>
        </a:fillRef>
        <a:effectRef idx="0">
          <a:scrgbClr r="0" g="0" b="0"/>
        </a:effectRef>
        <a:fontRef idx="minor"/>
      </dsp:style>
    </dsp:sp>
    <dsp:sp modelId="{525F4BDF-6B3A-4215-99C5-B39D812EA8A5}">
      <dsp:nvSpPr>
        <dsp:cNvPr id="0" name=""/>
        <dsp:cNvSpPr/>
      </dsp:nvSpPr>
      <dsp:spPr>
        <a:xfrm>
          <a:off x="2428622" y="3494403"/>
          <a:ext cx="1484151" cy="964698"/>
        </a:xfrm>
        <a:prstGeom prst="roundRect">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900" kern="1200" dirty="0" smtClean="0"/>
            <a:t>Smaller </a:t>
          </a:r>
          <a:r>
            <a:rPr lang="en-US" sz="1900" kern="1200" dirty="0" err="1" smtClean="0"/>
            <a:t>emittance</a:t>
          </a:r>
          <a:endParaRPr lang="en-US" sz="1900" kern="1200" dirty="0" smtClean="0"/>
        </a:p>
      </dsp:txBody>
      <dsp:txXfrm>
        <a:off x="2428622" y="3494403"/>
        <a:ext cx="1484151" cy="964698"/>
      </dsp:txXfrm>
    </dsp:sp>
    <dsp:sp modelId="{6359292A-4C7D-4C25-A35E-15A156CE3D01}">
      <dsp:nvSpPr>
        <dsp:cNvPr id="0" name=""/>
        <dsp:cNvSpPr/>
      </dsp:nvSpPr>
      <dsp:spPr>
        <a:xfrm>
          <a:off x="2374999" y="484806"/>
          <a:ext cx="3860600" cy="3860600"/>
        </a:xfrm>
        <a:custGeom>
          <a:avLst/>
          <a:gdLst/>
          <a:ahLst/>
          <a:cxnLst/>
          <a:rect l="0" t="0" r="0" b="0"/>
          <a:pathLst>
            <a:path>
              <a:moveTo>
                <a:pt x="323046" y="2999316"/>
              </a:moveTo>
              <a:arcTo wR="1930300" hR="1930300" stAng="8782280" swAng="2199091"/>
            </a:path>
          </a:pathLst>
        </a:custGeom>
        <a:noFill/>
        <a:ln w="28575" cap="flat" cmpd="sng" algn="ctr">
          <a:solidFill>
            <a:scrgbClr r="0" g="0" b="0">
              <a:shade val="95000"/>
              <a:satMod val="105000"/>
            </a:scrgbClr>
          </a:solidFill>
          <a:prstDash val="solid"/>
        </a:ln>
        <a:effectLst/>
      </dsp:spPr>
      <dsp:style>
        <a:lnRef idx="1">
          <a:scrgbClr r="0" g="0" b="0"/>
        </a:lnRef>
        <a:fillRef idx="0">
          <a:scrgbClr r="0" g="0" b="0"/>
        </a:fillRef>
        <a:effectRef idx="0">
          <a:scrgbClr r="0" g="0" b="0"/>
        </a:effectRef>
        <a:fontRef idx="minor"/>
      </dsp:style>
    </dsp:sp>
    <dsp:sp modelId="{23EACFA9-AECD-4FDC-9C9E-7D5EE3B181BB}">
      <dsp:nvSpPr>
        <dsp:cNvPr id="0" name=""/>
        <dsp:cNvSpPr/>
      </dsp:nvSpPr>
      <dsp:spPr>
        <a:xfrm>
          <a:off x="1727399" y="1336262"/>
          <a:ext cx="1484151" cy="964698"/>
        </a:xfrm>
        <a:prstGeom prst="roundRect">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More beam control</a:t>
          </a:r>
          <a:endParaRPr lang="en-US" sz="1900" kern="1200" dirty="0"/>
        </a:p>
      </dsp:txBody>
      <dsp:txXfrm>
        <a:off x="1727399" y="1336262"/>
        <a:ext cx="1484151" cy="964698"/>
      </dsp:txXfrm>
    </dsp:sp>
    <dsp:sp modelId="{9C23C2B1-535B-4214-87E2-AD62F010764E}">
      <dsp:nvSpPr>
        <dsp:cNvPr id="0" name=""/>
        <dsp:cNvSpPr/>
      </dsp:nvSpPr>
      <dsp:spPr>
        <a:xfrm>
          <a:off x="2374999" y="484806"/>
          <a:ext cx="3860600" cy="3860600"/>
        </a:xfrm>
        <a:custGeom>
          <a:avLst/>
          <a:gdLst/>
          <a:ahLst/>
          <a:cxnLst/>
          <a:rect l="0" t="0" r="0" b="0"/>
          <a:pathLst>
            <a:path>
              <a:moveTo>
                <a:pt x="335856" y="842270"/>
              </a:moveTo>
              <a:arcTo wR="1930300" hR="1930300" stAng="12858550" swAng="1965165"/>
            </a:path>
          </a:pathLst>
        </a:custGeom>
        <a:noFill/>
        <a:ln w="28575" cap="flat" cmpd="sng" algn="ctr">
          <a:solidFill>
            <a:scrgbClr r="0" g="0" b="0">
              <a:shade val="95000"/>
              <a:satMod val="105000"/>
            </a:scrgbClr>
          </a:solidFill>
          <a:prstDash val="solid"/>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1BD9EED-D236-4010-AF0A-5A8C1B5D270E}">
      <dsp:nvSpPr>
        <dsp:cNvPr id="0" name=""/>
        <dsp:cNvSpPr/>
      </dsp:nvSpPr>
      <dsp:spPr>
        <a:xfrm>
          <a:off x="4038602" y="-36396"/>
          <a:ext cx="1523995" cy="1446023"/>
        </a:xfrm>
        <a:prstGeom prst="ellipse">
          <a:avLst/>
        </a:prstGeom>
        <a:solidFill>
          <a:schemeClr val="bg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New acceleration mechanisms</a:t>
          </a:r>
          <a:endParaRPr lang="en-US" sz="1400" kern="1200" dirty="0"/>
        </a:p>
      </dsp:txBody>
      <dsp:txXfrm>
        <a:off x="4038602" y="-36396"/>
        <a:ext cx="1523995" cy="1446023"/>
      </dsp:txXfrm>
    </dsp:sp>
    <dsp:sp modelId="{AE9328DE-5441-409E-83C6-F99AD2839941}">
      <dsp:nvSpPr>
        <dsp:cNvPr id="0" name=""/>
        <dsp:cNvSpPr/>
      </dsp:nvSpPr>
      <dsp:spPr>
        <a:xfrm rot="1800000">
          <a:off x="5535828" y="975920"/>
          <a:ext cx="288104" cy="43669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1800000">
        <a:off x="5535828" y="975920"/>
        <a:ext cx="288104" cy="436695"/>
      </dsp:txXfrm>
    </dsp:sp>
    <dsp:sp modelId="{C0F45058-8EE5-4D29-AFED-4248E0292ADC}">
      <dsp:nvSpPr>
        <dsp:cNvPr id="0" name=""/>
        <dsp:cNvSpPr/>
      </dsp:nvSpPr>
      <dsp:spPr>
        <a:xfrm>
          <a:off x="5835649" y="1010765"/>
          <a:ext cx="1293911" cy="1293911"/>
        </a:xfrm>
        <a:prstGeom prst="ellipse">
          <a:avLst/>
        </a:prstGeom>
        <a:solidFill>
          <a:schemeClr val="bg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400" kern="1200" dirty="0" smtClean="0"/>
            <a:t>New power sources</a:t>
          </a:r>
          <a:endParaRPr lang="en-US" sz="1400" kern="1200" dirty="0"/>
        </a:p>
      </dsp:txBody>
      <dsp:txXfrm>
        <a:off x="5835649" y="1010765"/>
        <a:ext cx="1293911" cy="1293911"/>
      </dsp:txXfrm>
    </dsp:sp>
    <dsp:sp modelId="{10195B45-1C56-402C-B337-591EB3D76161}">
      <dsp:nvSpPr>
        <dsp:cNvPr id="0" name=""/>
        <dsp:cNvSpPr/>
      </dsp:nvSpPr>
      <dsp:spPr>
        <a:xfrm rot="5400000">
          <a:off x="6310805" y="2400755"/>
          <a:ext cx="343599" cy="43669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5400000">
        <a:off x="6310805" y="2400755"/>
        <a:ext cx="343599" cy="436695"/>
      </dsp:txXfrm>
    </dsp:sp>
    <dsp:sp modelId="{4BD2EA31-328F-452B-8151-D8992BC81C42}">
      <dsp:nvSpPr>
        <dsp:cNvPr id="0" name=""/>
        <dsp:cNvSpPr/>
      </dsp:nvSpPr>
      <dsp:spPr>
        <a:xfrm>
          <a:off x="5835649" y="2952978"/>
          <a:ext cx="1293911" cy="1293911"/>
        </a:xfrm>
        <a:prstGeom prst="ellipse">
          <a:avLst/>
        </a:prstGeom>
        <a:solidFill>
          <a:schemeClr val="bg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400" kern="1200" dirty="0" smtClean="0"/>
            <a:t>New particle sources</a:t>
          </a:r>
        </a:p>
      </dsp:txBody>
      <dsp:txXfrm>
        <a:off x="5835649" y="2952978"/>
        <a:ext cx="1293911" cy="1293911"/>
      </dsp:txXfrm>
    </dsp:sp>
    <dsp:sp modelId="{01F1C275-DA62-4492-B2FF-7B8F664104F1}">
      <dsp:nvSpPr>
        <dsp:cNvPr id="0" name=""/>
        <dsp:cNvSpPr/>
      </dsp:nvSpPr>
      <dsp:spPr>
        <a:xfrm rot="9000000">
          <a:off x="5478224" y="3862277"/>
          <a:ext cx="343599" cy="43669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9000000">
        <a:off x="5478224" y="3862277"/>
        <a:ext cx="343599" cy="436695"/>
      </dsp:txXfrm>
    </dsp:sp>
    <dsp:sp modelId="{A0293DC3-7317-40B2-A71C-7C110847A990}">
      <dsp:nvSpPr>
        <dsp:cNvPr id="0" name=""/>
        <dsp:cNvSpPr/>
      </dsp:nvSpPr>
      <dsp:spPr>
        <a:xfrm>
          <a:off x="4153644" y="3924084"/>
          <a:ext cx="1293911" cy="1293911"/>
        </a:xfrm>
        <a:prstGeom prst="ellipse">
          <a:avLst/>
        </a:prstGeom>
        <a:solidFill>
          <a:schemeClr val="bg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marR="0" lvl="0" indent="0" algn="ctr" defTabSz="488950" eaLnBrk="1" fontAlgn="auto" latinLnBrk="0" hangingPunct="1">
            <a:lnSpc>
              <a:spcPct val="90000"/>
            </a:lnSpc>
            <a:spcBef>
              <a:spcPct val="0"/>
            </a:spcBef>
            <a:spcAft>
              <a:spcPct val="35000"/>
            </a:spcAft>
            <a:buClrTx/>
            <a:buSzTx/>
            <a:buFontTx/>
            <a:buNone/>
            <a:tabLst/>
            <a:defRPr/>
          </a:pPr>
          <a:r>
            <a:rPr lang="en-US" sz="1400" kern="1200" dirty="0" smtClean="0"/>
            <a:t>Ring Design, Beam dynamics, feedback systems</a:t>
          </a:r>
        </a:p>
      </dsp:txBody>
      <dsp:txXfrm>
        <a:off x="4153644" y="3924084"/>
        <a:ext cx="1293911" cy="1293911"/>
      </dsp:txXfrm>
    </dsp:sp>
    <dsp:sp modelId="{5C5E456D-F726-495E-B1E1-EE9C29A8A9B2}">
      <dsp:nvSpPr>
        <dsp:cNvPr id="0" name=""/>
        <dsp:cNvSpPr/>
      </dsp:nvSpPr>
      <dsp:spPr>
        <a:xfrm rot="12807844">
          <a:off x="3755901" y="3999622"/>
          <a:ext cx="343599" cy="43669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12807844">
        <a:off x="3755901" y="3999622"/>
        <a:ext cx="343599" cy="436695"/>
      </dsp:txXfrm>
    </dsp:sp>
    <dsp:sp modelId="{E0AF568D-C1D6-4C5F-8207-A404571B34F1}">
      <dsp:nvSpPr>
        <dsp:cNvPr id="0" name=""/>
        <dsp:cNvSpPr/>
      </dsp:nvSpPr>
      <dsp:spPr>
        <a:xfrm>
          <a:off x="2471638" y="2952978"/>
          <a:ext cx="1293911" cy="1293911"/>
        </a:xfrm>
        <a:prstGeom prst="ellipse">
          <a:avLst/>
        </a:prstGeom>
        <a:solidFill>
          <a:schemeClr val="bg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 Controlling nanometer beams</a:t>
          </a:r>
          <a:endParaRPr lang="en-US" sz="1400" kern="1200" dirty="0"/>
        </a:p>
      </dsp:txBody>
      <dsp:txXfrm>
        <a:off x="2471638" y="2952978"/>
        <a:ext cx="1293911" cy="1293911"/>
      </dsp:txXfrm>
    </dsp:sp>
    <dsp:sp modelId="{A4D499D4-4E45-48B8-A080-C9BE1B598197}">
      <dsp:nvSpPr>
        <dsp:cNvPr id="0" name=""/>
        <dsp:cNvSpPr/>
      </dsp:nvSpPr>
      <dsp:spPr>
        <a:xfrm rot="16200000">
          <a:off x="2946794" y="2420204"/>
          <a:ext cx="343599" cy="43669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16200000">
        <a:off x="2946794" y="2420204"/>
        <a:ext cx="343599" cy="436695"/>
      </dsp:txXfrm>
    </dsp:sp>
    <dsp:sp modelId="{612B4841-66E3-4A69-97D4-6FE57F29DAA2}">
      <dsp:nvSpPr>
        <dsp:cNvPr id="0" name=""/>
        <dsp:cNvSpPr/>
      </dsp:nvSpPr>
      <dsp:spPr>
        <a:xfrm>
          <a:off x="2471638" y="1010765"/>
          <a:ext cx="1293911" cy="1293911"/>
        </a:xfrm>
        <a:prstGeom prst="ellipse">
          <a:avLst/>
        </a:prstGeom>
        <a:solidFill>
          <a:schemeClr val="bg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marR="0" lvl="0" indent="0" algn="ctr" defTabSz="444500" eaLnBrk="1" fontAlgn="auto" latinLnBrk="0" hangingPunct="1">
            <a:lnSpc>
              <a:spcPct val="90000"/>
            </a:lnSpc>
            <a:spcBef>
              <a:spcPct val="0"/>
            </a:spcBef>
            <a:spcAft>
              <a:spcPct val="35000"/>
            </a:spcAft>
            <a:buClrTx/>
            <a:buSzTx/>
            <a:buFontTx/>
            <a:buNone/>
            <a:tabLst/>
            <a:defRPr/>
          </a:pPr>
          <a:r>
            <a:rPr lang="en-US" sz="1400" kern="1200" dirty="0" smtClean="0"/>
            <a:t>Controlling beam trains &amp; feedback</a:t>
          </a:r>
        </a:p>
      </dsp:txBody>
      <dsp:txXfrm>
        <a:off x="2471638" y="1010765"/>
        <a:ext cx="1293911" cy="1293911"/>
      </dsp:txXfrm>
    </dsp:sp>
    <dsp:sp modelId="{4D8C4D66-BB74-453D-B95D-E473F9CCDBC2}">
      <dsp:nvSpPr>
        <dsp:cNvPr id="0" name=""/>
        <dsp:cNvSpPr/>
      </dsp:nvSpPr>
      <dsp:spPr>
        <a:xfrm rot="19266412">
          <a:off x="3645334" y="880245"/>
          <a:ext cx="288104" cy="43669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19266412">
        <a:off x="3645334" y="880245"/>
        <a:ext cx="288104" cy="436695"/>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0289A09-1C3D-4093-B990-F14109349954}">
      <dsp:nvSpPr>
        <dsp:cNvPr id="0" name=""/>
        <dsp:cNvSpPr/>
      </dsp:nvSpPr>
      <dsp:spPr>
        <a:xfrm>
          <a:off x="3563224" y="2457"/>
          <a:ext cx="1484151" cy="964698"/>
        </a:xfrm>
        <a:prstGeom prst="roundRect">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More photons in &lt;5fsec</a:t>
          </a:r>
          <a:endParaRPr lang="en-US" sz="1600" kern="1200" dirty="0"/>
        </a:p>
      </dsp:txBody>
      <dsp:txXfrm>
        <a:off x="3563224" y="2457"/>
        <a:ext cx="1484151" cy="964698"/>
      </dsp:txXfrm>
    </dsp:sp>
    <dsp:sp modelId="{618653B5-6B8E-4756-B089-CE4733E4B503}">
      <dsp:nvSpPr>
        <dsp:cNvPr id="0" name=""/>
        <dsp:cNvSpPr/>
      </dsp:nvSpPr>
      <dsp:spPr>
        <a:xfrm>
          <a:off x="2374999" y="484806"/>
          <a:ext cx="3860600" cy="3860600"/>
        </a:xfrm>
        <a:custGeom>
          <a:avLst/>
          <a:gdLst/>
          <a:ahLst/>
          <a:cxnLst/>
          <a:rect l="0" t="0" r="0" b="0"/>
          <a:pathLst>
            <a:path>
              <a:moveTo>
                <a:pt x="2682608" y="152635"/>
              </a:moveTo>
              <a:arcTo wR="1930300" hR="1930300" stAng="17576286" swAng="1965165"/>
            </a:path>
          </a:pathLst>
        </a:custGeom>
        <a:noFill/>
        <a:ln w="28575" cap="flat" cmpd="sng" algn="ctr">
          <a:solidFill>
            <a:scrgbClr r="0" g="0" b="0">
              <a:shade val="95000"/>
              <a:satMod val="105000"/>
            </a:scrgbClr>
          </a:solidFill>
          <a:prstDash val="solid"/>
        </a:ln>
        <a:effectLst/>
      </dsp:spPr>
      <dsp:style>
        <a:lnRef idx="1">
          <a:scrgbClr r="0" g="0" b="0"/>
        </a:lnRef>
        <a:fillRef idx="0">
          <a:scrgbClr r="0" g="0" b="0"/>
        </a:fillRef>
        <a:effectRef idx="0">
          <a:scrgbClr r="0" g="0" b="0"/>
        </a:effectRef>
        <a:fontRef idx="minor"/>
      </dsp:style>
    </dsp:sp>
    <dsp:sp modelId="{EE6D547E-4103-4C91-8330-13B914FEA150}">
      <dsp:nvSpPr>
        <dsp:cNvPr id="0" name=""/>
        <dsp:cNvSpPr/>
      </dsp:nvSpPr>
      <dsp:spPr>
        <a:xfrm>
          <a:off x="5399048" y="1336262"/>
          <a:ext cx="1484151" cy="964698"/>
        </a:xfrm>
        <a:prstGeom prst="roundRect">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More photons per phase space </a:t>
          </a:r>
          <a:endParaRPr lang="en-US" sz="1600" kern="1200" dirty="0"/>
        </a:p>
      </dsp:txBody>
      <dsp:txXfrm>
        <a:off x="5399048" y="1336262"/>
        <a:ext cx="1484151" cy="964698"/>
      </dsp:txXfrm>
    </dsp:sp>
    <dsp:sp modelId="{DA07CBDC-E5F6-468B-B51B-335F34B03E74}">
      <dsp:nvSpPr>
        <dsp:cNvPr id="0" name=""/>
        <dsp:cNvSpPr/>
      </dsp:nvSpPr>
      <dsp:spPr>
        <a:xfrm>
          <a:off x="2374999" y="484806"/>
          <a:ext cx="3860600" cy="3860600"/>
        </a:xfrm>
        <a:custGeom>
          <a:avLst/>
          <a:gdLst/>
          <a:ahLst/>
          <a:cxnLst/>
          <a:rect l="0" t="0" r="0" b="0"/>
          <a:pathLst>
            <a:path>
              <a:moveTo>
                <a:pt x="3857914" y="1828507"/>
              </a:moveTo>
              <a:arcTo wR="1930300" hR="1930300" stAng="21418629" swAng="2199091"/>
            </a:path>
          </a:pathLst>
        </a:custGeom>
        <a:noFill/>
        <a:ln w="28575" cap="flat" cmpd="sng" algn="ctr">
          <a:solidFill>
            <a:scrgbClr r="0" g="0" b="0">
              <a:shade val="95000"/>
              <a:satMod val="105000"/>
            </a:scrgbClr>
          </a:solidFill>
          <a:prstDash val="solid"/>
        </a:ln>
        <a:effectLst/>
      </dsp:spPr>
      <dsp:style>
        <a:lnRef idx="1">
          <a:scrgbClr r="0" g="0" b="0"/>
        </a:lnRef>
        <a:fillRef idx="0">
          <a:scrgbClr r="0" g="0" b="0"/>
        </a:fillRef>
        <a:effectRef idx="0">
          <a:scrgbClr r="0" g="0" b="0"/>
        </a:effectRef>
        <a:fontRef idx="minor"/>
      </dsp:style>
    </dsp:sp>
    <dsp:sp modelId="{4664078B-9B40-4DCC-BFBE-F09025E7A6BD}">
      <dsp:nvSpPr>
        <dsp:cNvPr id="0" name=""/>
        <dsp:cNvSpPr/>
      </dsp:nvSpPr>
      <dsp:spPr>
        <a:xfrm>
          <a:off x="4697826" y="3494403"/>
          <a:ext cx="1484151" cy="964698"/>
        </a:xfrm>
        <a:prstGeom prst="roundRect">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600" kern="1200" dirty="0" smtClean="0"/>
            <a:t>More photons per </a:t>
          </a:r>
          <a:r>
            <a:rPr lang="en-US" sz="1600" kern="1200" dirty="0" smtClean="0">
              <a:latin typeface="Symbol" pitchFamily="18" charset="2"/>
            </a:rPr>
            <a:t>D</a:t>
          </a:r>
          <a:r>
            <a:rPr lang="en-US" sz="1600" kern="1200" dirty="0" smtClean="0"/>
            <a:t>E/E</a:t>
          </a:r>
        </a:p>
      </dsp:txBody>
      <dsp:txXfrm>
        <a:off x="4697826" y="3494403"/>
        <a:ext cx="1484151" cy="964698"/>
      </dsp:txXfrm>
    </dsp:sp>
    <dsp:sp modelId="{3B15F4B0-3AAE-4B7B-B4DE-C433EA3D3C4D}">
      <dsp:nvSpPr>
        <dsp:cNvPr id="0" name=""/>
        <dsp:cNvSpPr/>
      </dsp:nvSpPr>
      <dsp:spPr>
        <a:xfrm>
          <a:off x="2374999" y="484806"/>
          <a:ext cx="3860600" cy="3860600"/>
        </a:xfrm>
        <a:custGeom>
          <a:avLst/>
          <a:gdLst/>
          <a:ahLst/>
          <a:cxnLst/>
          <a:rect l="0" t="0" r="0" b="0"/>
          <a:pathLst>
            <a:path>
              <a:moveTo>
                <a:pt x="2315136" y="3821849"/>
              </a:moveTo>
              <a:arcTo wR="1930300" hR="1930300" stAng="4710006" swAng="1379988"/>
            </a:path>
          </a:pathLst>
        </a:custGeom>
        <a:noFill/>
        <a:ln w="28575" cap="flat" cmpd="sng" algn="ctr">
          <a:solidFill>
            <a:scrgbClr r="0" g="0" b="0">
              <a:shade val="95000"/>
              <a:satMod val="105000"/>
            </a:scrgbClr>
          </a:solidFill>
          <a:prstDash val="solid"/>
        </a:ln>
        <a:effectLst/>
      </dsp:spPr>
      <dsp:style>
        <a:lnRef idx="1">
          <a:scrgbClr r="0" g="0" b="0"/>
        </a:lnRef>
        <a:fillRef idx="0">
          <a:scrgbClr r="0" g="0" b="0"/>
        </a:fillRef>
        <a:effectRef idx="0">
          <a:scrgbClr r="0" g="0" b="0"/>
        </a:effectRef>
        <a:fontRef idx="minor"/>
      </dsp:style>
    </dsp:sp>
    <dsp:sp modelId="{525F4BDF-6B3A-4215-99C5-B39D812EA8A5}">
      <dsp:nvSpPr>
        <dsp:cNvPr id="0" name=""/>
        <dsp:cNvSpPr/>
      </dsp:nvSpPr>
      <dsp:spPr>
        <a:xfrm>
          <a:off x="2428622" y="3494403"/>
          <a:ext cx="1484151" cy="964698"/>
        </a:xfrm>
        <a:prstGeom prst="roundRect">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600" kern="1200" dirty="0" smtClean="0"/>
            <a:t>More photons per pulse</a:t>
          </a:r>
        </a:p>
      </dsp:txBody>
      <dsp:txXfrm>
        <a:off x="2428622" y="3494403"/>
        <a:ext cx="1484151" cy="964698"/>
      </dsp:txXfrm>
    </dsp:sp>
    <dsp:sp modelId="{6359292A-4C7D-4C25-A35E-15A156CE3D01}">
      <dsp:nvSpPr>
        <dsp:cNvPr id="0" name=""/>
        <dsp:cNvSpPr/>
      </dsp:nvSpPr>
      <dsp:spPr>
        <a:xfrm>
          <a:off x="2374999" y="484806"/>
          <a:ext cx="3860600" cy="3860600"/>
        </a:xfrm>
        <a:custGeom>
          <a:avLst/>
          <a:gdLst/>
          <a:ahLst/>
          <a:cxnLst/>
          <a:rect l="0" t="0" r="0" b="0"/>
          <a:pathLst>
            <a:path>
              <a:moveTo>
                <a:pt x="323046" y="2999316"/>
              </a:moveTo>
              <a:arcTo wR="1930300" hR="1930300" stAng="8782280" swAng="2199091"/>
            </a:path>
          </a:pathLst>
        </a:custGeom>
        <a:noFill/>
        <a:ln w="28575" cap="flat" cmpd="sng" algn="ctr">
          <a:solidFill>
            <a:scrgbClr r="0" g="0" b="0">
              <a:shade val="95000"/>
              <a:satMod val="105000"/>
            </a:scrgbClr>
          </a:solidFill>
          <a:prstDash val="solid"/>
        </a:ln>
        <a:effectLst/>
      </dsp:spPr>
      <dsp:style>
        <a:lnRef idx="1">
          <a:scrgbClr r="0" g="0" b="0"/>
        </a:lnRef>
        <a:fillRef idx="0">
          <a:scrgbClr r="0" g="0" b="0"/>
        </a:fillRef>
        <a:effectRef idx="0">
          <a:scrgbClr r="0" g="0" b="0"/>
        </a:effectRef>
        <a:fontRef idx="minor"/>
      </dsp:style>
    </dsp:sp>
    <dsp:sp modelId="{23EACFA9-AECD-4FDC-9C9E-7D5EE3B181BB}">
      <dsp:nvSpPr>
        <dsp:cNvPr id="0" name=""/>
        <dsp:cNvSpPr/>
      </dsp:nvSpPr>
      <dsp:spPr>
        <a:xfrm>
          <a:off x="1727399" y="1336262"/>
          <a:ext cx="1484151" cy="964698"/>
        </a:xfrm>
        <a:prstGeom prst="roundRect">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More photon control </a:t>
          </a:r>
          <a:endParaRPr lang="en-US" sz="1600" kern="1200" dirty="0"/>
        </a:p>
      </dsp:txBody>
      <dsp:txXfrm>
        <a:off x="1727399" y="1336262"/>
        <a:ext cx="1484151" cy="964698"/>
      </dsp:txXfrm>
    </dsp:sp>
    <dsp:sp modelId="{9C23C2B1-535B-4214-87E2-AD62F010764E}">
      <dsp:nvSpPr>
        <dsp:cNvPr id="0" name=""/>
        <dsp:cNvSpPr/>
      </dsp:nvSpPr>
      <dsp:spPr>
        <a:xfrm>
          <a:off x="2374999" y="484806"/>
          <a:ext cx="3860600" cy="3860600"/>
        </a:xfrm>
        <a:custGeom>
          <a:avLst/>
          <a:gdLst/>
          <a:ahLst/>
          <a:cxnLst/>
          <a:rect l="0" t="0" r="0" b="0"/>
          <a:pathLst>
            <a:path>
              <a:moveTo>
                <a:pt x="335856" y="842270"/>
              </a:moveTo>
              <a:arcTo wR="1930300" hR="1930300" stAng="12858550" swAng="1965165"/>
            </a:path>
          </a:pathLst>
        </a:custGeom>
        <a:noFill/>
        <a:ln w="28575" cap="flat" cmpd="sng" algn="ctr">
          <a:solidFill>
            <a:scrgbClr r="0" g="0" b="0">
              <a:shade val="95000"/>
              <a:satMod val="105000"/>
            </a:scrgbClr>
          </a:solidFill>
          <a:prstDash val="solid"/>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1BD9EED-D236-4010-AF0A-5A8C1B5D270E}">
      <dsp:nvSpPr>
        <dsp:cNvPr id="0" name=""/>
        <dsp:cNvSpPr/>
      </dsp:nvSpPr>
      <dsp:spPr>
        <a:xfrm>
          <a:off x="4190995" y="0"/>
          <a:ext cx="1293911" cy="1293911"/>
        </a:xfrm>
        <a:prstGeom prst="ellipse">
          <a:avLst/>
        </a:prstGeom>
        <a:solidFill>
          <a:schemeClr val="bg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Brighter e- beams</a:t>
          </a:r>
          <a:endParaRPr lang="en-US" sz="1400" kern="1200" dirty="0"/>
        </a:p>
      </dsp:txBody>
      <dsp:txXfrm>
        <a:off x="4190995" y="0"/>
        <a:ext cx="1293911" cy="1293911"/>
      </dsp:txXfrm>
    </dsp:sp>
    <dsp:sp modelId="{AE9328DE-5441-409E-83C6-F99AD2839941}">
      <dsp:nvSpPr>
        <dsp:cNvPr id="0" name=""/>
        <dsp:cNvSpPr/>
      </dsp:nvSpPr>
      <dsp:spPr>
        <a:xfrm rot="1809221">
          <a:off x="5491978" y="902910"/>
          <a:ext cx="324847" cy="43669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dsp:txBody>
      <dsp:txXfrm rot="1809221">
        <a:off x="5491978" y="902910"/>
        <a:ext cx="324847" cy="436695"/>
      </dsp:txXfrm>
    </dsp:sp>
    <dsp:sp modelId="{C0F45058-8EE5-4D29-AFED-4248E0292ADC}">
      <dsp:nvSpPr>
        <dsp:cNvPr id="0" name=""/>
        <dsp:cNvSpPr/>
      </dsp:nvSpPr>
      <dsp:spPr>
        <a:xfrm>
          <a:off x="5832198" y="953387"/>
          <a:ext cx="1360392" cy="1332612"/>
        </a:xfrm>
        <a:prstGeom prst="ellipse">
          <a:avLst/>
        </a:prstGeom>
        <a:solidFill>
          <a:schemeClr val="bg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400" kern="1200" dirty="0" err="1" smtClean="0"/>
            <a:t>fsec</a:t>
          </a:r>
          <a:r>
            <a:rPr lang="en-US" sz="1400" kern="1200" dirty="0" smtClean="0"/>
            <a:t> diagnostics</a:t>
          </a:r>
        </a:p>
      </dsp:txBody>
      <dsp:txXfrm>
        <a:off x="5832198" y="953387"/>
        <a:ext cx="1360392" cy="1332612"/>
      </dsp:txXfrm>
    </dsp:sp>
    <dsp:sp modelId="{10195B45-1C56-402C-B337-591EB3D76161}">
      <dsp:nvSpPr>
        <dsp:cNvPr id="0" name=""/>
        <dsp:cNvSpPr/>
      </dsp:nvSpPr>
      <dsp:spPr>
        <a:xfrm rot="5400000">
          <a:off x="6345722" y="2372693"/>
          <a:ext cx="333343" cy="43669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dsp:txBody>
      <dsp:txXfrm rot="5400000">
        <a:off x="6345722" y="2372693"/>
        <a:ext cx="333343" cy="436695"/>
      </dsp:txXfrm>
    </dsp:sp>
    <dsp:sp modelId="{4BD2EA31-328F-452B-8151-D8992BC81C42}">
      <dsp:nvSpPr>
        <dsp:cNvPr id="0" name=""/>
        <dsp:cNvSpPr/>
      </dsp:nvSpPr>
      <dsp:spPr>
        <a:xfrm>
          <a:off x="5865438" y="2914950"/>
          <a:ext cx="1293911" cy="1293911"/>
        </a:xfrm>
        <a:prstGeom prst="ellipse">
          <a:avLst/>
        </a:prstGeom>
        <a:solidFill>
          <a:schemeClr val="bg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400" kern="1200" dirty="0" smtClean="0"/>
            <a:t>Seeding</a:t>
          </a:r>
        </a:p>
      </dsp:txBody>
      <dsp:txXfrm>
        <a:off x="5865438" y="2914950"/>
        <a:ext cx="1293911" cy="1293911"/>
      </dsp:txXfrm>
    </dsp:sp>
    <dsp:sp modelId="{01F1C275-DA62-4492-B2FF-7B8F664104F1}">
      <dsp:nvSpPr>
        <dsp:cNvPr id="0" name=""/>
        <dsp:cNvSpPr/>
      </dsp:nvSpPr>
      <dsp:spPr>
        <a:xfrm rot="9000000">
          <a:off x="5508013" y="3824249"/>
          <a:ext cx="343599" cy="43669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dsp:txBody>
      <dsp:txXfrm rot="9000000">
        <a:off x="5508013" y="3824249"/>
        <a:ext cx="343599" cy="436695"/>
      </dsp:txXfrm>
    </dsp:sp>
    <dsp:sp modelId="{A0293DC3-7317-40B2-A71C-7C110847A990}">
      <dsp:nvSpPr>
        <dsp:cNvPr id="0" name=""/>
        <dsp:cNvSpPr/>
      </dsp:nvSpPr>
      <dsp:spPr>
        <a:xfrm>
          <a:off x="4183433" y="3886056"/>
          <a:ext cx="1293911" cy="1293911"/>
        </a:xfrm>
        <a:prstGeom prst="ellipse">
          <a:avLst/>
        </a:prstGeom>
        <a:solidFill>
          <a:schemeClr val="bg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marR="0" lvl="0" indent="0" algn="ctr" defTabSz="488950" eaLnBrk="1" fontAlgn="auto" latinLnBrk="0" hangingPunct="1">
            <a:lnSpc>
              <a:spcPct val="90000"/>
            </a:lnSpc>
            <a:spcBef>
              <a:spcPct val="0"/>
            </a:spcBef>
            <a:spcAft>
              <a:spcPct val="35000"/>
            </a:spcAft>
            <a:buClrTx/>
            <a:buSzTx/>
            <a:buFontTx/>
            <a:buNone/>
            <a:tabLst/>
            <a:defRPr/>
          </a:pPr>
          <a:r>
            <a:rPr lang="en-US" sz="1400" kern="1200" dirty="0" smtClean="0"/>
            <a:t>Multi bunches</a:t>
          </a:r>
        </a:p>
      </dsp:txBody>
      <dsp:txXfrm>
        <a:off x="4183433" y="3886056"/>
        <a:ext cx="1293911" cy="1293911"/>
      </dsp:txXfrm>
    </dsp:sp>
    <dsp:sp modelId="{5C5E456D-F726-495E-B1E1-EE9C29A8A9B2}">
      <dsp:nvSpPr>
        <dsp:cNvPr id="0" name=""/>
        <dsp:cNvSpPr/>
      </dsp:nvSpPr>
      <dsp:spPr>
        <a:xfrm rot="12724663">
          <a:off x="3790476" y="3932319"/>
          <a:ext cx="299224" cy="43669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dsp:txBody>
      <dsp:txXfrm rot="12724663">
        <a:off x="3790476" y="3932319"/>
        <a:ext cx="299224" cy="436695"/>
      </dsp:txXfrm>
    </dsp:sp>
    <dsp:sp modelId="{E0AF568D-C1D6-4C5F-8207-A404571B34F1}">
      <dsp:nvSpPr>
        <dsp:cNvPr id="0" name=""/>
        <dsp:cNvSpPr/>
      </dsp:nvSpPr>
      <dsp:spPr>
        <a:xfrm>
          <a:off x="2408608" y="2856614"/>
          <a:ext cx="1479549" cy="1410583"/>
        </a:xfrm>
        <a:prstGeom prst="ellipse">
          <a:avLst/>
        </a:prstGeom>
        <a:solidFill>
          <a:schemeClr val="bg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Polarization control</a:t>
          </a:r>
          <a:endParaRPr lang="en-US" sz="1400" kern="1200" dirty="0"/>
        </a:p>
      </dsp:txBody>
      <dsp:txXfrm>
        <a:off x="2408608" y="2856614"/>
        <a:ext cx="1479549" cy="1410583"/>
      </dsp:txXfrm>
    </dsp:sp>
    <dsp:sp modelId="{A4D499D4-4E45-48B8-A080-C9BE1B598197}">
      <dsp:nvSpPr>
        <dsp:cNvPr id="0" name=""/>
        <dsp:cNvSpPr/>
      </dsp:nvSpPr>
      <dsp:spPr>
        <a:xfrm rot="16200000">
          <a:off x="2992042" y="2352133"/>
          <a:ext cx="312681" cy="43669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dsp:txBody>
      <dsp:txXfrm rot="16200000">
        <a:off x="2992042" y="2352133"/>
        <a:ext cx="312681" cy="436695"/>
      </dsp:txXfrm>
    </dsp:sp>
    <dsp:sp modelId="{612B4841-66E3-4A69-97D4-6FE57F29DAA2}">
      <dsp:nvSpPr>
        <dsp:cNvPr id="0" name=""/>
        <dsp:cNvSpPr/>
      </dsp:nvSpPr>
      <dsp:spPr>
        <a:xfrm>
          <a:off x="2501427" y="972737"/>
          <a:ext cx="1293911" cy="1293911"/>
        </a:xfrm>
        <a:prstGeom prst="ellipse">
          <a:avLst/>
        </a:prstGeom>
        <a:solidFill>
          <a:schemeClr val="bg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marR="0" lvl="0" indent="0" algn="ctr" defTabSz="444500" eaLnBrk="1" fontAlgn="auto" latinLnBrk="0" hangingPunct="1">
            <a:lnSpc>
              <a:spcPct val="90000"/>
            </a:lnSpc>
            <a:spcBef>
              <a:spcPct val="0"/>
            </a:spcBef>
            <a:spcAft>
              <a:spcPct val="35000"/>
            </a:spcAft>
            <a:buClrTx/>
            <a:buSzTx/>
            <a:buFontTx/>
            <a:buNone/>
            <a:tabLst/>
            <a:defRPr/>
          </a:pPr>
          <a:r>
            <a:rPr lang="en-US" sz="1400" kern="1200" dirty="0" smtClean="0"/>
            <a:t>Fast x-ray switching</a:t>
          </a:r>
        </a:p>
      </dsp:txBody>
      <dsp:txXfrm>
        <a:off x="2501427" y="972737"/>
        <a:ext cx="1293911" cy="1293911"/>
      </dsp:txXfrm>
    </dsp:sp>
    <dsp:sp modelId="{4D8C4D66-BB74-453D-B95D-E473F9CCDBC2}">
      <dsp:nvSpPr>
        <dsp:cNvPr id="0" name=""/>
        <dsp:cNvSpPr/>
      </dsp:nvSpPr>
      <dsp:spPr>
        <a:xfrm rot="19307689">
          <a:off x="3679226" y="746494"/>
          <a:ext cx="347503" cy="43669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dsp:txBody>
      <dsp:txXfrm rot="19307689">
        <a:off x="3679226" y="746494"/>
        <a:ext cx="347503" cy="436695"/>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86A0D08-CC31-4AE4-A4CD-BE0055DE2281}">
      <dsp:nvSpPr>
        <dsp:cNvPr id="0" name=""/>
        <dsp:cNvSpPr/>
      </dsp:nvSpPr>
      <dsp:spPr>
        <a:xfrm>
          <a:off x="2933699" y="0"/>
          <a:ext cx="2590800" cy="2590800"/>
        </a:xfrm>
        <a:prstGeom prst="triangle">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An expectation from </a:t>
          </a:r>
          <a:r>
            <a:rPr lang="en-US" sz="1400" b="0" kern="1200" dirty="0" smtClean="0"/>
            <a:t>society, </a:t>
          </a:r>
          <a:r>
            <a:rPr lang="en-US" sz="1400" kern="1200" dirty="0" smtClean="0"/>
            <a:t>from congress and from DOE to help strengthen the economy</a:t>
          </a:r>
          <a:endParaRPr lang="en-US" sz="1400" kern="1200" dirty="0"/>
        </a:p>
      </dsp:txBody>
      <dsp:txXfrm>
        <a:off x="2933699" y="0"/>
        <a:ext cx="2590800" cy="2590800"/>
      </dsp:txXfrm>
    </dsp:sp>
    <dsp:sp modelId="{786C60C2-C8AB-4E54-A263-CE1617A4A850}">
      <dsp:nvSpPr>
        <dsp:cNvPr id="0" name=""/>
        <dsp:cNvSpPr/>
      </dsp:nvSpPr>
      <dsp:spPr>
        <a:xfrm>
          <a:off x="1638299" y="2590800"/>
          <a:ext cx="2590800" cy="2590800"/>
        </a:xfrm>
        <a:prstGeom prst="triangle">
          <a:avLst/>
        </a:prstGeom>
        <a:solidFill>
          <a:schemeClr val="accent2">
            <a:alpha val="90000"/>
            <a:hueOff val="0"/>
            <a:satOff val="0"/>
            <a:lumOff val="0"/>
            <a:alphaOff val="-13333"/>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Strengthen SLAC by providing a broader base for the laboratory</a:t>
          </a:r>
          <a:endParaRPr lang="en-US" sz="1400" kern="1200" dirty="0"/>
        </a:p>
      </dsp:txBody>
      <dsp:txXfrm>
        <a:off x="1638299" y="2590800"/>
        <a:ext cx="2590800" cy="2590800"/>
      </dsp:txXfrm>
    </dsp:sp>
    <dsp:sp modelId="{D1EDBE34-BFBA-4E11-ADA1-068C1CACE293}">
      <dsp:nvSpPr>
        <dsp:cNvPr id="0" name=""/>
        <dsp:cNvSpPr/>
      </dsp:nvSpPr>
      <dsp:spPr>
        <a:xfrm rot="10800000">
          <a:off x="2933699" y="2590800"/>
          <a:ext cx="2590800" cy="2590800"/>
        </a:xfrm>
        <a:prstGeom prst="triangle">
          <a:avLst/>
        </a:prstGeom>
        <a:solidFill>
          <a:schemeClr val="accent2">
            <a:alpha val="90000"/>
            <a:hueOff val="0"/>
            <a:satOff val="0"/>
            <a:lumOff val="0"/>
            <a:alphaOff val="-26667"/>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t> Maintain our strength and our infrastructure beyond what we could afford otherwise</a:t>
          </a:r>
          <a:endParaRPr lang="en-US" sz="1200" b="1" kern="1200" dirty="0"/>
        </a:p>
      </dsp:txBody>
      <dsp:txXfrm rot="10800000">
        <a:off x="2933699" y="2590800"/>
        <a:ext cx="2590800" cy="2590800"/>
      </dsp:txXfrm>
    </dsp:sp>
    <dsp:sp modelId="{08A3C739-A00E-4D15-94F8-69BE25C8D2EF}">
      <dsp:nvSpPr>
        <dsp:cNvPr id="0" name=""/>
        <dsp:cNvSpPr/>
      </dsp:nvSpPr>
      <dsp:spPr>
        <a:xfrm>
          <a:off x="4229100" y="2590800"/>
          <a:ext cx="2590800" cy="2590800"/>
        </a:xfrm>
        <a:prstGeom prst="triangle">
          <a:avLst/>
        </a:prstGeom>
        <a:solidFill>
          <a:schemeClr val="accent2">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It’s a lot of fun !!</a:t>
          </a:r>
          <a:endParaRPr lang="en-US" sz="1200" kern="1200" dirty="0"/>
        </a:p>
      </dsp:txBody>
      <dsp:txXfrm>
        <a:off x="4229100" y="2590800"/>
        <a:ext cx="2590800" cy="2590800"/>
      </dsp:txXfrm>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4.wmf"/></Relationships>
</file>

<file path=ppt/drawings/drawing1.xml><?xml version="1.0" encoding="utf-8"?>
<c:userShapes xmlns:c="http://schemas.openxmlformats.org/drawingml/2006/chart">
  <cdr:relSizeAnchor xmlns:cdr="http://schemas.openxmlformats.org/drawingml/2006/chartDrawing">
    <cdr:from>
      <cdr:x>0.54</cdr:x>
      <cdr:y>0.65625</cdr:y>
    </cdr:from>
    <cdr:to>
      <cdr:x>0.54</cdr:x>
      <cdr:y>0.89699</cdr:y>
    </cdr:to>
    <cdr:cxnSp macro="">
      <cdr:nvCxnSpPr>
        <cdr:cNvPr id="2" name="Straight Arrow Connector 1"/>
        <cdr:cNvCxnSpPr/>
      </cdr:nvCxnSpPr>
      <cdr:spPr>
        <a:xfrm xmlns:a="http://schemas.openxmlformats.org/drawingml/2006/main" flipV="1">
          <a:off x="4114800" y="3200400"/>
          <a:ext cx="0" cy="1174041"/>
        </a:xfrm>
        <a:prstGeom xmlns:a="http://schemas.openxmlformats.org/drawingml/2006/main" prst="straightConnector1">
          <a:avLst/>
        </a:prstGeom>
        <a:noFill xmlns:a="http://schemas.openxmlformats.org/drawingml/2006/main"/>
        <a:ln xmlns:a="http://schemas.openxmlformats.org/drawingml/2006/main" w="57150" cap="flat" cmpd="sng" algn="ctr">
          <a:solidFill>
            <a:srgbClr val="FF0000"/>
          </a:solidFill>
          <a:prstDash val="solid"/>
          <a:tailEnd type="arrow"/>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0.81238</cdr:x>
      <cdr:y>0.72581</cdr:y>
    </cdr:from>
    <cdr:to>
      <cdr:x>0.97034</cdr:x>
      <cdr:y>0.87565</cdr:y>
    </cdr:to>
    <cdr:sp macro="" textlink="">
      <cdr:nvSpPr>
        <cdr:cNvPr id="3" name="Text Box 5"/>
        <cdr:cNvSpPr txBox="1">
          <a:spLocks xmlns:a="http://schemas.openxmlformats.org/drawingml/2006/main" noChangeArrowheads="1"/>
        </cdr:cNvSpPr>
      </cdr:nvSpPr>
      <cdr:spPr bwMode="auto">
        <a:xfrm xmlns:a="http://schemas.openxmlformats.org/drawingml/2006/main">
          <a:off x="5943600" y="3429000"/>
          <a:ext cx="1155686" cy="707904"/>
        </a:xfrm>
        <a:prstGeom xmlns:a="http://schemas.openxmlformats.org/drawingml/2006/main" prst="rect">
          <a:avLst/>
        </a:prstGeom>
        <a:solidFill xmlns:a="http://schemas.openxmlformats.org/drawingml/2006/main">
          <a:sysClr val="window" lastClr="FFFFFF"/>
        </a:solidFill>
        <a:ln xmlns:a="http://schemas.openxmlformats.org/drawingml/2006/main" w="9525">
          <a:noFill/>
          <a:miter lim="800000"/>
          <a:headEnd/>
          <a:tailEnd/>
        </a:ln>
      </cdr:spPr>
      <cdr:txBody>
        <a:bodyPr xmlns:a="http://schemas.openxmlformats.org/drawingml/2006/main" wrap="square">
          <a:spAutoFit/>
        </a:bodyPr>
        <a:lstStyle xmlns:a="http://schemas.openxmlformats.org/drawingml/2006/main">
          <a:defPPr>
            <a:defRPr lang="en-US"/>
          </a:defPPr>
          <a:lvl1pPr marL="0" algn="l" defTabSz="914400" rtl="0" eaLnBrk="1" latinLnBrk="0" hangingPunct="1">
            <a:defRPr sz="1800" kern="1200">
              <a:solidFill>
                <a:sysClr val="windowText" lastClr="000000"/>
              </a:solidFill>
              <a:latin typeface="Calibri"/>
            </a:defRPr>
          </a:lvl1pPr>
          <a:lvl2pPr marL="457200" algn="l" defTabSz="914400" rtl="0" eaLnBrk="1" latinLnBrk="0" hangingPunct="1">
            <a:defRPr sz="1800" kern="1200">
              <a:solidFill>
                <a:sysClr val="windowText" lastClr="000000"/>
              </a:solidFill>
              <a:latin typeface="Calibri"/>
            </a:defRPr>
          </a:lvl2pPr>
          <a:lvl3pPr marL="914400" algn="l" defTabSz="914400" rtl="0" eaLnBrk="1" latinLnBrk="0" hangingPunct="1">
            <a:defRPr sz="1800" kern="1200">
              <a:solidFill>
                <a:sysClr val="windowText" lastClr="000000"/>
              </a:solidFill>
              <a:latin typeface="Calibri"/>
            </a:defRPr>
          </a:lvl3pPr>
          <a:lvl4pPr marL="1371600" algn="l" defTabSz="914400" rtl="0" eaLnBrk="1" latinLnBrk="0" hangingPunct="1">
            <a:defRPr sz="1800" kern="1200">
              <a:solidFill>
                <a:sysClr val="windowText" lastClr="000000"/>
              </a:solidFill>
              <a:latin typeface="Calibri"/>
            </a:defRPr>
          </a:lvl4pPr>
          <a:lvl5pPr marL="1828800" algn="l" defTabSz="914400" rtl="0" eaLnBrk="1" latinLnBrk="0" hangingPunct="1">
            <a:defRPr sz="1800" kern="1200">
              <a:solidFill>
                <a:sysClr val="windowText" lastClr="000000"/>
              </a:solidFill>
              <a:latin typeface="Calibri"/>
            </a:defRPr>
          </a:lvl5pPr>
          <a:lvl6pPr marL="2286000" algn="l" defTabSz="914400" rtl="0" eaLnBrk="1" latinLnBrk="0" hangingPunct="1">
            <a:defRPr sz="1800" kern="1200">
              <a:solidFill>
                <a:sysClr val="windowText" lastClr="000000"/>
              </a:solidFill>
              <a:latin typeface="Calibri"/>
            </a:defRPr>
          </a:lvl6pPr>
          <a:lvl7pPr marL="2743200" algn="l" defTabSz="914400" rtl="0" eaLnBrk="1" latinLnBrk="0" hangingPunct="1">
            <a:defRPr sz="1800" kern="1200">
              <a:solidFill>
                <a:sysClr val="windowText" lastClr="000000"/>
              </a:solidFill>
              <a:latin typeface="Calibri"/>
            </a:defRPr>
          </a:lvl7pPr>
          <a:lvl8pPr marL="3200400" algn="l" defTabSz="914400" rtl="0" eaLnBrk="1" latinLnBrk="0" hangingPunct="1">
            <a:defRPr sz="1800" kern="1200">
              <a:solidFill>
                <a:sysClr val="windowText" lastClr="000000"/>
              </a:solidFill>
              <a:latin typeface="Calibri"/>
            </a:defRPr>
          </a:lvl8pPr>
          <a:lvl9pPr marL="3657600" algn="l" defTabSz="914400" rtl="0" eaLnBrk="1" latinLnBrk="0" hangingPunct="1">
            <a:defRPr sz="1800" kern="1200">
              <a:solidFill>
                <a:sysClr val="windowText" lastClr="000000"/>
              </a:solidFill>
              <a:latin typeface="Calibri"/>
            </a:defRPr>
          </a:lvl9pPr>
        </a:lstStyle>
        <a:p xmlns:a="http://schemas.openxmlformats.org/drawingml/2006/main">
          <a:pPr>
            <a:spcBef>
              <a:spcPct val="50000"/>
            </a:spcBef>
          </a:pPr>
          <a:r>
            <a:rPr lang="en-US" sz="2000" b="1" dirty="0">
              <a:solidFill>
                <a:srgbClr val="0070C0"/>
              </a:solidFill>
              <a:latin typeface="Calibri" pitchFamily="34" charset="0"/>
            </a:rPr>
            <a:t>Particle &amp; </a:t>
          </a:r>
          <a:r>
            <a:rPr lang="en-US" sz="2000" b="1" dirty="0" err="1">
              <a:solidFill>
                <a:srgbClr val="0070C0"/>
              </a:solidFill>
              <a:latin typeface="Calibri" pitchFamily="34" charset="0"/>
            </a:rPr>
            <a:t>Astro</a:t>
          </a:r>
          <a:endParaRPr lang="en-US" sz="2000" b="1" dirty="0">
            <a:solidFill>
              <a:srgbClr val="0070C0"/>
            </a:solidFill>
            <a:latin typeface="Calibri" pitchFamily="34" charset="0"/>
          </a:endParaRPr>
        </a:p>
      </cdr:txBody>
    </cdr:sp>
  </cdr:relSizeAnchor>
  <cdr:relSizeAnchor xmlns:cdr="http://schemas.openxmlformats.org/drawingml/2006/chartDrawing">
    <cdr:from>
      <cdr:x>0.81238</cdr:x>
      <cdr:y>0.32258</cdr:y>
    </cdr:from>
    <cdr:to>
      <cdr:x>0.95834</cdr:x>
      <cdr:y>0.47241</cdr:y>
    </cdr:to>
    <cdr:sp macro="" textlink="">
      <cdr:nvSpPr>
        <cdr:cNvPr id="4" name="Text Box 4"/>
        <cdr:cNvSpPr txBox="1">
          <a:spLocks xmlns:a="http://schemas.openxmlformats.org/drawingml/2006/main" noChangeArrowheads="1"/>
        </cdr:cNvSpPr>
      </cdr:nvSpPr>
      <cdr:spPr bwMode="auto">
        <a:xfrm xmlns:a="http://schemas.openxmlformats.org/drawingml/2006/main">
          <a:off x="5943600" y="1524000"/>
          <a:ext cx="1067920" cy="707857"/>
        </a:xfrm>
        <a:prstGeom xmlns:a="http://schemas.openxmlformats.org/drawingml/2006/main" prst="rect">
          <a:avLst/>
        </a:prstGeom>
        <a:solidFill xmlns:a="http://schemas.openxmlformats.org/drawingml/2006/main">
          <a:sysClr val="window" lastClr="FFFFFF"/>
        </a:solidFill>
        <a:ln xmlns:a="http://schemas.openxmlformats.org/drawingml/2006/main" w="9525">
          <a:noFill/>
          <a:miter lim="800000"/>
          <a:headEnd/>
          <a:tailEnd/>
        </a:ln>
      </cdr:spPr>
      <cdr:txBody>
        <a:bodyPr xmlns:a="http://schemas.openxmlformats.org/drawingml/2006/main" wrap="square">
          <a:spAutoFit/>
        </a:bodyPr>
        <a:lstStyle xmlns:a="http://schemas.openxmlformats.org/drawingml/2006/main">
          <a:defPPr>
            <a:defRPr lang="en-US"/>
          </a:defPPr>
          <a:lvl1pPr marL="0" algn="l" defTabSz="914400" rtl="0" eaLnBrk="1" latinLnBrk="0" hangingPunct="1">
            <a:defRPr sz="1800" kern="1200">
              <a:solidFill>
                <a:sysClr val="windowText" lastClr="000000"/>
              </a:solidFill>
              <a:latin typeface="Calibri"/>
            </a:defRPr>
          </a:lvl1pPr>
          <a:lvl2pPr marL="457200" algn="l" defTabSz="914400" rtl="0" eaLnBrk="1" latinLnBrk="0" hangingPunct="1">
            <a:defRPr sz="1800" kern="1200">
              <a:solidFill>
                <a:sysClr val="windowText" lastClr="000000"/>
              </a:solidFill>
              <a:latin typeface="Calibri"/>
            </a:defRPr>
          </a:lvl2pPr>
          <a:lvl3pPr marL="914400" algn="l" defTabSz="914400" rtl="0" eaLnBrk="1" latinLnBrk="0" hangingPunct="1">
            <a:defRPr sz="1800" kern="1200">
              <a:solidFill>
                <a:sysClr val="windowText" lastClr="000000"/>
              </a:solidFill>
              <a:latin typeface="Calibri"/>
            </a:defRPr>
          </a:lvl3pPr>
          <a:lvl4pPr marL="1371600" algn="l" defTabSz="914400" rtl="0" eaLnBrk="1" latinLnBrk="0" hangingPunct="1">
            <a:defRPr sz="1800" kern="1200">
              <a:solidFill>
                <a:sysClr val="windowText" lastClr="000000"/>
              </a:solidFill>
              <a:latin typeface="Calibri"/>
            </a:defRPr>
          </a:lvl4pPr>
          <a:lvl5pPr marL="1828800" algn="l" defTabSz="914400" rtl="0" eaLnBrk="1" latinLnBrk="0" hangingPunct="1">
            <a:defRPr sz="1800" kern="1200">
              <a:solidFill>
                <a:sysClr val="windowText" lastClr="000000"/>
              </a:solidFill>
              <a:latin typeface="Calibri"/>
            </a:defRPr>
          </a:lvl5pPr>
          <a:lvl6pPr marL="2286000" algn="l" defTabSz="914400" rtl="0" eaLnBrk="1" latinLnBrk="0" hangingPunct="1">
            <a:defRPr sz="1800" kern="1200">
              <a:solidFill>
                <a:sysClr val="windowText" lastClr="000000"/>
              </a:solidFill>
              <a:latin typeface="Calibri"/>
            </a:defRPr>
          </a:lvl6pPr>
          <a:lvl7pPr marL="2743200" algn="l" defTabSz="914400" rtl="0" eaLnBrk="1" latinLnBrk="0" hangingPunct="1">
            <a:defRPr sz="1800" kern="1200">
              <a:solidFill>
                <a:sysClr val="windowText" lastClr="000000"/>
              </a:solidFill>
              <a:latin typeface="Calibri"/>
            </a:defRPr>
          </a:lvl7pPr>
          <a:lvl8pPr marL="3200400" algn="l" defTabSz="914400" rtl="0" eaLnBrk="1" latinLnBrk="0" hangingPunct="1">
            <a:defRPr sz="1800" kern="1200">
              <a:solidFill>
                <a:sysClr val="windowText" lastClr="000000"/>
              </a:solidFill>
              <a:latin typeface="Calibri"/>
            </a:defRPr>
          </a:lvl8pPr>
          <a:lvl9pPr marL="3657600" algn="l" defTabSz="914400" rtl="0" eaLnBrk="1" latinLnBrk="0" hangingPunct="1">
            <a:defRPr sz="1800" kern="1200">
              <a:solidFill>
                <a:sysClr val="windowText" lastClr="000000"/>
              </a:solidFill>
              <a:latin typeface="Calibri"/>
            </a:defRPr>
          </a:lvl9pPr>
        </a:lstStyle>
        <a:p xmlns:a="http://schemas.openxmlformats.org/drawingml/2006/main">
          <a:pPr>
            <a:spcBef>
              <a:spcPct val="50000"/>
            </a:spcBef>
          </a:pPr>
          <a:r>
            <a:rPr lang="en-US" sz="2000" b="1" dirty="0">
              <a:solidFill>
                <a:srgbClr val="C00000"/>
              </a:solidFill>
              <a:latin typeface="Calibri" pitchFamily="34" charset="0"/>
            </a:rPr>
            <a:t>Photon Science</a:t>
          </a:r>
        </a:p>
      </cdr:txBody>
    </cdr:sp>
  </cdr:relSizeAnchor>
  <cdr:relSizeAnchor xmlns:cdr="http://schemas.openxmlformats.org/drawingml/2006/chartDrawing">
    <cdr:from>
      <cdr:x>0.82279</cdr:x>
      <cdr:y>0.03226</cdr:y>
    </cdr:from>
    <cdr:to>
      <cdr:x>0.93562</cdr:x>
      <cdr:y>0.11695</cdr:y>
    </cdr:to>
    <cdr:sp macro="" textlink="">
      <cdr:nvSpPr>
        <cdr:cNvPr id="5" name="Text Box 6"/>
        <cdr:cNvSpPr txBox="1">
          <a:spLocks xmlns:a="http://schemas.openxmlformats.org/drawingml/2006/main" noChangeArrowheads="1"/>
        </cdr:cNvSpPr>
      </cdr:nvSpPr>
      <cdr:spPr bwMode="auto">
        <a:xfrm xmlns:a="http://schemas.openxmlformats.org/drawingml/2006/main">
          <a:off x="6019800" y="152400"/>
          <a:ext cx="825463" cy="400110"/>
        </a:xfrm>
        <a:prstGeom xmlns:a="http://schemas.openxmlformats.org/drawingml/2006/main" prst="rect">
          <a:avLst/>
        </a:prstGeom>
        <a:solidFill xmlns:a="http://schemas.openxmlformats.org/drawingml/2006/main">
          <a:sysClr val="window" lastClr="FFFFFF"/>
        </a:solidFill>
        <a:ln xmlns:a="http://schemas.openxmlformats.org/drawingml/2006/main" w="9525">
          <a:noFill/>
          <a:miter lim="800000"/>
          <a:headEnd/>
          <a:tailEnd/>
        </a:ln>
      </cdr:spPr>
      <cdr:txBody>
        <a:bodyPr xmlns:a="http://schemas.openxmlformats.org/drawingml/2006/main" wrap="square">
          <a:spAutoFit/>
        </a:bodyPr>
        <a:lstStyle xmlns:a="http://schemas.openxmlformats.org/drawingml/2006/main">
          <a:defPPr>
            <a:defRPr lang="en-US"/>
          </a:defPPr>
          <a:lvl1pPr marL="0" algn="l" defTabSz="914400" rtl="0" eaLnBrk="1" latinLnBrk="0" hangingPunct="1">
            <a:defRPr sz="1800" kern="1200">
              <a:solidFill>
                <a:sysClr val="windowText" lastClr="000000"/>
              </a:solidFill>
              <a:latin typeface="Calibri"/>
            </a:defRPr>
          </a:lvl1pPr>
          <a:lvl2pPr marL="457200" algn="l" defTabSz="914400" rtl="0" eaLnBrk="1" latinLnBrk="0" hangingPunct="1">
            <a:defRPr sz="1800" kern="1200">
              <a:solidFill>
                <a:sysClr val="windowText" lastClr="000000"/>
              </a:solidFill>
              <a:latin typeface="Calibri"/>
            </a:defRPr>
          </a:lvl2pPr>
          <a:lvl3pPr marL="914400" algn="l" defTabSz="914400" rtl="0" eaLnBrk="1" latinLnBrk="0" hangingPunct="1">
            <a:defRPr sz="1800" kern="1200">
              <a:solidFill>
                <a:sysClr val="windowText" lastClr="000000"/>
              </a:solidFill>
              <a:latin typeface="Calibri"/>
            </a:defRPr>
          </a:lvl3pPr>
          <a:lvl4pPr marL="1371600" algn="l" defTabSz="914400" rtl="0" eaLnBrk="1" latinLnBrk="0" hangingPunct="1">
            <a:defRPr sz="1800" kern="1200">
              <a:solidFill>
                <a:sysClr val="windowText" lastClr="000000"/>
              </a:solidFill>
              <a:latin typeface="Calibri"/>
            </a:defRPr>
          </a:lvl4pPr>
          <a:lvl5pPr marL="1828800" algn="l" defTabSz="914400" rtl="0" eaLnBrk="1" latinLnBrk="0" hangingPunct="1">
            <a:defRPr sz="1800" kern="1200">
              <a:solidFill>
                <a:sysClr val="windowText" lastClr="000000"/>
              </a:solidFill>
              <a:latin typeface="Calibri"/>
            </a:defRPr>
          </a:lvl5pPr>
          <a:lvl6pPr marL="2286000" algn="l" defTabSz="914400" rtl="0" eaLnBrk="1" latinLnBrk="0" hangingPunct="1">
            <a:defRPr sz="1800" kern="1200">
              <a:solidFill>
                <a:sysClr val="windowText" lastClr="000000"/>
              </a:solidFill>
              <a:latin typeface="Calibri"/>
            </a:defRPr>
          </a:lvl6pPr>
          <a:lvl7pPr marL="2743200" algn="l" defTabSz="914400" rtl="0" eaLnBrk="1" latinLnBrk="0" hangingPunct="1">
            <a:defRPr sz="1800" kern="1200">
              <a:solidFill>
                <a:sysClr val="windowText" lastClr="000000"/>
              </a:solidFill>
              <a:latin typeface="Calibri"/>
            </a:defRPr>
          </a:lvl7pPr>
          <a:lvl8pPr marL="3200400" algn="l" defTabSz="914400" rtl="0" eaLnBrk="1" latinLnBrk="0" hangingPunct="1">
            <a:defRPr sz="1800" kern="1200">
              <a:solidFill>
                <a:sysClr val="windowText" lastClr="000000"/>
              </a:solidFill>
              <a:latin typeface="Calibri"/>
            </a:defRPr>
          </a:lvl8pPr>
          <a:lvl9pPr marL="3657600" algn="l" defTabSz="914400" rtl="0" eaLnBrk="1" latinLnBrk="0" hangingPunct="1">
            <a:defRPr sz="1800" kern="1200">
              <a:solidFill>
                <a:sysClr val="windowText" lastClr="000000"/>
              </a:solidFill>
              <a:latin typeface="Calibri"/>
            </a:defRPr>
          </a:lvl9pPr>
        </a:lstStyle>
        <a:p xmlns:a="http://schemas.openxmlformats.org/drawingml/2006/main">
          <a:pPr>
            <a:spcBef>
              <a:spcPct val="50000"/>
            </a:spcBef>
          </a:pPr>
          <a:r>
            <a:rPr lang="en-US" sz="2000" b="1" dirty="0">
              <a:solidFill>
                <a:schemeClr val="tx1"/>
              </a:solidFill>
              <a:latin typeface="Calibri" pitchFamily="34" charset="0"/>
            </a:rPr>
            <a:t>Total</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028207" cy="464185"/>
          </a:xfrm>
          <a:prstGeom prst="rect">
            <a:avLst/>
          </a:prstGeom>
          <a:noFill/>
          <a:ln w="9525">
            <a:noFill/>
            <a:miter lim="800000"/>
            <a:headEnd/>
            <a:tailEnd/>
          </a:ln>
        </p:spPr>
        <p:txBody>
          <a:bodyPr vert="horz" wrap="square" lIns="91221" tIns="45610" rIns="91221" bIns="45610" numCol="1" anchor="t" anchorCtr="0" compatLnSpc="1">
            <a:prstTxWarp prst="textNoShape">
              <a:avLst/>
            </a:prstTxWarp>
          </a:bodyPr>
          <a:lstStyle>
            <a:lvl1pPr defTabSz="912813">
              <a:defRPr sz="1200"/>
            </a:lvl1pPr>
          </a:lstStyle>
          <a:p>
            <a:endParaRPr lang="en-US"/>
          </a:p>
        </p:txBody>
      </p:sp>
      <p:sp>
        <p:nvSpPr>
          <p:cNvPr id="3" name="Date Placeholder 2"/>
          <p:cNvSpPr>
            <a:spLocks noGrp="1"/>
          </p:cNvSpPr>
          <p:nvPr>
            <p:ph type="dt" sz="quarter" idx="1"/>
          </p:nvPr>
        </p:nvSpPr>
        <p:spPr bwMode="auto">
          <a:xfrm>
            <a:off x="3955209" y="0"/>
            <a:ext cx="3028207" cy="464185"/>
          </a:xfrm>
          <a:prstGeom prst="rect">
            <a:avLst/>
          </a:prstGeom>
          <a:noFill/>
          <a:ln w="9525">
            <a:noFill/>
            <a:miter lim="800000"/>
            <a:headEnd/>
            <a:tailEnd/>
          </a:ln>
        </p:spPr>
        <p:txBody>
          <a:bodyPr vert="horz" wrap="square" lIns="91221" tIns="45610" rIns="91221" bIns="45610" numCol="1" anchor="t" anchorCtr="0" compatLnSpc="1">
            <a:prstTxWarp prst="textNoShape">
              <a:avLst/>
            </a:prstTxWarp>
          </a:bodyPr>
          <a:lstStyle>
            <a:lvl1pPr algn="r" defTabSz="912813">
              <a:defRPr sz="1200"/>
            </a:lvl1pPr>
          </a:lstStyle>
          <a:p>
            <a:fld id="{758DDE26-7A15-4396-B294-60D5AA25B991}" type="datetimeFigureOut">
              <a:rPr lang="en-US"/>
              <a:pPr/>
              <a:t>3/5/2012</a:t>
            </a:fld>
            <a:endParaRPr lang="en-US"/>
          </a:p>
        </p:txBody>
      </p:sp>
      <p:sp>
        <p:nvSpPr>
          <p:cNvPr id="4" name="Footer Placeholder 3"/>
          <p:cNvSpPr>
            <a:spLocks noGrp="1"/>
          </p:cNvSpPr>
          <p:nvPr>
            <p:ph type="ftr" sz="quarter" idx="2"/>
          </p:nvPr>
        </p:nvSpPr>
        <p:spPr bwMode="auto">
          <a:xfrm>
            <a:off x="1" y="8817926"/>
            <a:ext cx="3028207" cy="464185"/>
          </a:xfrm>
          <a:prstGeom prst="rect">
            <a:avLst/>
          </a:prstGeom>
          <a:noFill/>
          <a:ln w="9525">
            <a:noFill/>
            <a:miter lim="800000"/>
            <a:headEnd/>
            <a:tailEnd/>
          </a:ln>
        </p:spPr>
        <p:txBody>
          <a:bodyPr vert="horz" wrap="square" lIns="91221" tIns="45610" rIns="91221" bIns="45610" numCol="1" anchor="b" anchorCtr="0" compatLnSpc="1">
            <a:prstTxWarp prst="textNoShape">
              <a:avLst/>
            </a:prstTxWarp>
          </a:bodyPr>
          <a:lstStyle>
            <a:lvl1pPr defTabSz="912813">
              <a:defRPr sz="1200"/>
            </a:lvl1pPr>
          </a:lstStyle>
          <a:p>
            <a:endParaRPr lang="en-US"/>
          </a:p>
        </p:txBody>
      </p:sp>
      <p:sp>
        <p:nvSpPr>
          <p:cNvPr id="5" name="Slide Number Placeholder 4"/>
          <p:cNvSpPr>
            <a:spLocks noGrp="1"/>
          </p:cNvSpPr>
          <p:nvPr>
            <p:ph type="sldNum" sz="quarter" idx="3"/>
          </p:nvPr>
        </p:nvSpPr>
        <p:spPr bwMode="auto">
          <a:xfrm>
            <a:off x="3955209" y="8817926"/>
            <a:ext cx="3028207" cy="464185"/>
          </a:xfrm>
          <a:prstGeom prst="rect">
            <a:avLst/>
          </a:prstGeom>
          <a:noFill/>
          <a:ln w="9525">
            <a:noFill/>
            <a:miter lim="800000"/>
            <a:headEnd/>
            <a:tailEnd/>
          </a:ln>
        </p:spPr>
        <p:txBody>
          <a:bodyPr vert="horz" wrap="square" lIns="91221" tIns="45610" rIns="91221" bIns="45610" numCol="1" anchor="b" anchorCtr="0" compatLnSpc="1">
            <a:prstTxWarp prst="textNoShape">
              <a:avLst/>
            </a:prstTxWarp>
          </a:bodyPr>
          <a:lstStyle>
            <a:lvl1pPr algn="r" defTabSz="912813">
              <a:defRPr sz="1200"/>
            </a:lvl1pPr>
          </a:lstStyle>
          <a:p>
            <a:fld id="{84B8F0FA-C10A-45C1-BBAB-4A604987A95D}"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 y="0"/>
            <a:ext cx="3028207" cy="464185"/>
          </a:xfrm>
          <a:prstGeom prst="rect">
            <a:avLst/>
          </a:prstGeom>
          <a:noFill/>
          <a:ln w="9525">
            <a:noFill/>
            <a:miter lim="800000"/>
            <a:headEnd/>
            <a:tailEnd/>
          </a:ln>
        </p:spPr>
        <p:txBody>
          <a:bodyPr vert="horz" wrap="square" lIns="92953" tIns="46477" rIns="92953" bIns="46477" numCol="1" anchor="t" anchorCtr="0" compatLnSpc="1">
            <a:prstTxWarp prst="textNoShape">
              <a:avLst/>
            </a:prstTxWarp>
          </a:bodyPr>
          <a:lstStyle>
            <a:lvl1pPr defTabSz="930275">
              <a:defRPr sz="1200"/>
            </a:lvl1pPr>
          </a:lstStyle>
          <a:p>
            <a:endParaRPr lang="en-US"/>
          </a:p>
        </p:txBody>
      </p:sp>
      <p:sp>
        <p:nvSpPr>
          <p:cNvPr id="4099" name="Rectangle 3"/>
          <p:cNvSpPr>
            <a:spLocks noGrp="1" noChangeArrowheads="1"/>
          </p:cNvSpPr>
          <p:nvPr>
            <p:ph type="dt" idx="1"/>
          </p:nvPr>
        </p:nvSpPr>
        <p:spPr bwMode="auto">
          <a:xfrm>
            <a:off x="3955209" y="0"/>
            <a:ext cx="3028207" cy="464185"/>
          </a:xfrm>
          <a:prstGeom prst="rect">
            <a:avLst/>
          </a:prstGeom>
          <a:noFill/>
          <a:ln w="9525">
            <a:noFill/>
            <a:miter lim="800000"/>
            <a:headEnd/>
            <a:tailEnd/>
          </a:ln>
        </p:spPr>
        <p:txBody>
          <a:bodyPr vert="horz" wrap="square" lIns="92953" tIns="46477" rIns="92953" bIns="46477" numCol="1" anchor="t" anchorCtr="0" compatLnSpc="1">
            <a:prstTxWarp prst="textNoShape">
              <a:avLst/>
            </a:prstTxWarp>
          </a:bodyPr>
          <a:lstStyle>
            <a:lvl1pPr algn="r" defTabSz="930275">
              <a:defRPr sz="1200"/>
            </a:lvl1pPr>
          </a:lstStyle>
          <a:p>
            <a:endParaRPr lang="en-US"/>
          </a:p>
        </p:txBody>
      </p:sp>
      <p:sp>
        <p:nvSpPr>
          <p:cNvPr id="13316" name="Rectangle 4"/>
          <p:cNvSpPr>
            <a:spLocks noGrp="1" noRot="1" noChangeAspect="1" noChangeArrowheads="1" noTextEdit="1"/>
          </p:cNvSpPr>
          <p:nvPr>
            <p:ph type="sldImg" idx="2"/>
          </p:nvPr>
        </p:nvSpPr>
        <p:spPr bwMode="auto">
          <a:xfrm>
            <a:off x="1171575" y="696913"/>
            <a:ext cx="4641850" cy="3481387"/>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98818" y="4409758"/>
            <a:ext cx="5587366" cy="4177665"/>
          </a:xfrm>
          <a:prstGeom prst="rect">
            <a:avLst/>
          </a:prstGeom>
          <a:noFill/>
          <a:ln w="9525">
            <a:noFill/>
            <a:miter lim="800000"/>
            <a:headEnd/>
            <a:tailEnd/>
          </a:ln>
        </p:spPr>
        <p:txBody>
          <a:bodyPr vert="horz" wrap="square" lIns="92953" tIns="46477" rIns="92953" bIns="46477"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1" y="8817926"/>
            <a:ext cx="3028207" cy="464185"/>
          </a:xfrm>
          <a:prstGeom prst="rect">
            <a:avLst/>
          </a:prstGeom>
          <a:noFill/>
          <a:ln w="9525">
            <a:noFill/>
            <a:miter lim="800000"/>
            <a:headEnd/>
            <a:tailEnd/>
          </a:ln>
        </p:spPr>
        <p:txBody>
          <a:bodyPr vert="horz" wrap="square" lIns="92953" tIns="46477" rIns="92953" bIns="46477" numCol="1" anchor="b" anchorCtr="0" compatLnSpc="1">
            <a:prstTxWarp prst="textNoShape">
              <a:avLst/>
            </a:prstTxWarp>
          </a:bodyPr>
          <a:lstStyle>
            <a:lvl1pPr defTabSz="930275">
              <a:defRPr sz="1200"/>
            </a:lvl1pPr>
          </a:lstStyle>
          <a:p>
            <a:endParaRPr lang="en-US"/>
          </a:p>
        </p:txBody>
      </p:sp>
      <p:sp>
        <p:nvSpPr>
          <p:cNvPr id="4103" name="Rectangle 7"/>
          <p:cNvSpPr>
            <a:spLocks noGrp="1" noChangeArrowheads="1"/>
          </p:cNvSpPr>
          <p:nvPr>
            <p:ph type="sldNum" sz="quarter" idx="5"/>
          </p:nvPr>
        </p:nvSpPr>
        <p:spPr bwMode="auto">
          <a:xfrm>
            <a:off x="3955209" y="8817926"/>
            <a:ext cx="3028207" cy="464185"/>
          </a:xfrm>
          <a:prstGeom prst="rect">
            <a:avLst/>
          </a:prstGeom>
          <a:noFill/>
          <a:ln w="9525">
            <a:noFill/>
            <a:miter lim="800000"/>
            <a:headEnd/>
            <a:tailEnd/>
          </a:ln>
        </p:spPr>
        <p:txBody>
          <a:bodyPr vert="horz" wrap="square" lIns="92953" tIns="46477" rIns="92953" bIns="46477" numCol="1" anchor="b" anchorCtr="0" compatLnSpc="1">
            <a:prstTxWarp prst="textNoShape">
              <a:avLst/>
            </a:prstTxWarp>
          </a:bodyPr>
          <a:lstStyle>
            <a:lvl1pPr algn="r" defTabSz="930275">
              <a:defRPr sz="1200"/>
            </a:lvl1pPr>
          </a:lstStyle>
          <a:p>
            <a:fld id="{7F22B0DF-0EDB-41BA-AF56-199850EB7083}" type="slidenum">
              <a:rPr lang="en-US"/>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p:txBody>
          <a:bodyPr/>
          <a:lstStyle/>
          <a:p>
            <a:endParaRPr 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2" name="Rectangle 2"/>
          <p:cNvSpPr>
            <a:spLocks noGrp="1" noRot="1" noChangeAspect="1" noChangeArrowheads="1" noTextEdit="1"/>
          </p:cNvSpPr>
          <p:nvPr>
            <p:ph type="sldImg"/>
          </p:nvPr>
        </p:nvSpPr>
        <p:spPr>
          <a:xfrm>
            <a:off x="1174750" y="696913"/>
            <a:ext cx="4637088" cy="3479800"/>
          </a:xfrm>
          <a:ln/>
        </p:spPr>
      </p:sp>
      <p:sp>
        <p:nvSpPr>
          <p:cNvPr id="675843" name="Rectangle 3"/>
          <p:cNvSpPr>
            <a:spLocks noGrp="1" noChangeArrowheads="1"/>
          </p:cNvSpPr>
          <p:nvPr>
            <p:ph type="body" idx="1"/>
          </p:nvPr>
        </p:nvSpPr>
        <p:spPr>
          <a:xfrm>
            <a:off x="931756" y="4409758"/>
            <a:ext cx="5121488" cy="4177665"/>
          </a:xfrm>
        </p:spPr>
        <p:txBody>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Rot="1" noChangeAspect="1" noChangeArrowheads="1" noTextEdit="1"/>
          </p:cNvSpPr>
          <p:nvPr>
            <p:ph type="sldImg"/>
          </p:nvPr>
        </p:nvSpPr>
        <p:spPr>
          <a:ln/>
        </p:spPr>
      </p:sp>
      <p:sp>
        <p:nvSpPr>
          <p:cNvPr id="343043"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Rot="1" noChangeAspect="1" noChangeArrowheads="1" noTextEdit="1"/>
          </p:cNvSpPr>
          <p:nvPr>
            <p:ph type="sldImg"/>
          </p:nvPr>
        </p:nvSpPr>
        <p:spPr>
          <a:ln/>
        </p:spPr>
      </p:sp>
      <p:sp>
        <p:nvSpPr>
          <p:cNvPr id="347139"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2395" indent="-232395">
              <a:buAutoNum type="arabicParenR"/>
            </a:pPr>
            <a:r>
              <a:rPr lang="en-US" dirty="0" smtClean="0"/>
              <a:t>The</a:t>
            </a:r>
            <a:r>
              <a:rPr lang="en-US" baseline="0" dirty="0" smtClean="0"/>
              <a:t> current lattice for high-energy is not quite adequate. </a:t>
            </a:r>
          </a:p>
          <a:p>
            <a:pPr marL="232395" indent="-232395">
              <a:buAutoNum type="arabicParenR"/>
            </a:pPr>
            <a:r>
              <a:rPr lang="en-US" baseline="0" dirty="0" smtClean="0"/>
              <a:t>Stronger focusing in the interaction region (indicated by 3 mm bunch length and higher luminosity) along with  higher energy make the IR </a:t>
            </a:r>
            <a:r>
              <a:rPr lang="en-US" baseline="0" dirty="0" err="1" smtClean="0"/>
              <a:t>quadrupoles</a:t>
            </a:r>
            <a:r>
              <a:rPr lang="en-US" baseline="0" dirty="0" smtClean="0"/>
              <a:t> extremely difficult. </a:t>
            </a:r>
          </a:p>
          <a:p>
            <a:pPr marL="232395" indent="-232395">
              <a:buAutoNum type="arabicParenR"/>
            </a:pPr>
            <a:r>
              <a:rPr lang="en-US" baseline="0" dirty="0" smtClean="0"/>
              <a:t>We are working on a similar problem for the </a:t>
            </a:r>
            <a:r>
              <a:rPr lang="en-US" baseline="0" dirty="0" err="1" smtClean="0"/>
              <a:t>HiLum</a:t>
            </a:r>
            <a:r>
              <a:rPr lang="en-US" baseline="0" dirty="0" smtClean="0"/>
              <a:t> LHC through LARP. So there is expertise and synergy.</a:t>
            </a:r>
          </a:p>
          <a:p>
            <a:pPr marL="232395" indent="-232395">
              <a:buAutoNum type="arabicParenR"/>
            </a:pPr>
            <a:r>
              <a:rPr lang="en-US" baseline="0" dirty="0" smtClean="0"/>
              <a:t>IR magnet will be a part of LBNL effort.</a:t>
            </a:r>
          </a:p>
        </p:txBody>
      </p:sp>
      <p:sp>
        <p:nvSpPr>
          <p:cNvPr id="4" name="Slide Number Placeholder 3"/>
          <p:cNvSpPr>
            <a:spLocks noGrp="1"/>
          </p:cNvSpPr>
          <p:nvPr>
            <p:ph type="sldNum" sz="quarter" idx="10"/>
          </p:nvPr>
        </p:nvSpPr>
        <p:spPr/>
        <p:txBody>
          <a:bodyPr/>
          <a:lstStyle/>
          <a:p>
            <a:fld id="{5B02FF64-9FE0-4575-BABF-9DFF99A1464C}" type="slidenum">
              <a:rPr lang="en-US" smtClean="0"/>
              <a:pPr/>
              <a:t>34</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 This is a strong-strong simulation. The equilibrium</a:t>
            </a:r>
            <a:r>
              <a:rPr lang="en-US" baseline="0" dirty="0" smtClean="0"/>
              <a:t> beam sizes of the colliding beams, including radiation damping and beam-beam force, are part of the part of the simulation. Our code is well benchmarked against experiments.</a:t>
            </a:r>
            <a:endParaRPr lang="en-US" dirty="0"/>
          </a:p>
        </p:txBody>
      </p:sp>
      <p:sp>
        <p:nvSpPr>
          <p:cNvPr id="4" name="Slide Number Placeholder 3"/>
          <p:cNvSpPr>
            <a:spLocks noGrp="1"/>
          </p:cNvSpPr>
          <p:nvPr>
            <p:ph type="sldNum" sz="quarter" idx="10"/>
          </p:nvPr>
        </p:nvSpPr>
        <p:spPr/>
        <p:txBody>
          <a:bodyPr/>
          <a:lstStyle/>
          <a:p>
            <a:fld id="{5B02FF64-9FE0-4575-BABF-9DFF99A1464C}" type="slidenum">
              <a:rPr lang="en-US" smtClean="0"/>
              <a:pPr/>
              <a:t>35</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2395" indent="-232395">
              <a:buAutoNum type="arabicParenR"/>
            </a:pPr>
            <a:r>
              <a:rPr lang="en-US" dirty="0" smtClean="0"/>
              <a:t>It is extremely</a:t>
            </a:r>
            <a:r>
              <a:rPr lang="en-US" baseline="0" dirty="0" smtClean="0"/>
              <a:t> hard to achieve 12 pm-</a:t>
            </a:r>
            <a:r>
              <a:rPr lang="en-US" baseline="0" dirty="0" err="1" smtClean="0"/>
              <a:t>rad</a:t>
            </a:r>
            <a:r>
              <a:rPr lang="en-US" baseline="0" dirty="0" smtClean="0"/>
              <a:t> </a:t>
            </a:r>
            <a:r>
              <a:rPr lang="en-US" baseline="0" dirty="0" err="1" smtClean="0"/>
              <a:t>emittance</a:t>
            </a:r>
            <a:r>
              <a:rPr lang="en-US" baseline="0" dirty="0" smtClean="0"/>
              <a:t> and 10 mm dynamic aperture.</a:t>
            </a:r>
          </a:p>
          <a:p>
            <a:pPr marL="232395" indent="-232395">
              <a:buAutoNum type="arabicParenR"/>
            </a:pPr>
            <a:r>
              <a:rPr lang="en-US" baseline="0" dirty="0" smtClean="0"/>
              <a:t>We have a strong design team, looking for new challenges. </a:t>
            </a:r>
          </a:p>
          <a:p>
            <a:r>
              <a:rPr lang="en-US" dirty="0" smtClean="0">
                <a:latin typeface="Comic Sans MS" pitchFamily="66" charset="0"/>
              </a:rPr>
              <a:t>3) Tune scan of dynamic aperture (two plots) is in unit of sigma of the equilibrium beam size. The key of the improvement is the cancellation of 3</a:t>
            </a:r>
            <a:r>
              <a:rPr lang="en-US" baseline="30000" dirty="0" smtClean="0">
                <a:latin typeface="Comic Sans MS" pitchFamily="66" charset="0"/>
              </a:rPr>
              <a:t>rd</a:t>
            </a:r>
            <a:r>
              <a:rPr lang="en-US" dirty="0" smtClean="0">
                <a:latin typeface="Comic Sans MS" pitchFamily="66" charset="0"/>
              </a:rPr>
              <a:t>  and 4</a:t>
            </a:r>
            <a:r>
              <a:rPr lang="en-US" baseline="30000" dirty="0" smtClean="0">
                <a:latin typeface="Comic Sans MS" pitchFamily="66" charset="0"/>
              </a:rPr>
              <a:t>th</a:t>
            </a:r>
            <a:r>
              <a:rPr lang="en-US" dirty="0" smtClean="0">
                <a:latin typeface="Comic Sans MS" pitchFamily="66" charset="0"/>
              </a:rPr>
              <a:t> order  resonances in the 2011 design</a:t>
            </a:r>
          </a:p>
        </p:txBody>
      </p:sp>
      <p:sp>
        <p:nvSpPr>
          <p:cNvPr id="4" name="Slide Number Placeholder 3"/>
          <p:cNvSpPr>
            <a:spLocks noGrp="1"/>
          </p:cNvSpPr>
          <p:nvPr>
            <p:ph type="sldNum" sz="quarter" idx="10"/>
          </p:nvPr>
        </p:nvSpPr>
        <p:spPr/>
        <p:txBody>
          <a:bodyPr/>
          <a:lstStyle/>
          <a:p>
            <a:fld id="{5B02FF64-9FE0-4575-BABF-9DFF99A1464C}" type="slidenum">
              <a:rPr lang="en-US" smtClean="0"/>
              <a:pPr/>
              <a:t>37</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6032ECF-20BD-43E5-B970-BA3ABD95BDA2}" type="slidenum">
              <a:rPr lang="en-US" smtClean="0"/>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776E4C35-B6D9-4CB0-95F4-E77B56CC39BF}" type="slidenum">
              <a:rPr lang="en-US" smtClean="0">
                <a:latin typeface="Arial" pitchFamily="34" charset="0"/>
              </a:rPr>
              <a:pPr/>
              <a:t>4</a:t>
            </a:fld>
            <a:endParaRPr lang="en-US" smtClean="0">
              <a:latin typeface="Arial" pitchFamily="34" charset="0"/>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Message: investing</a:t>
            </a:r>
            <a:r>
              <a:rPr lang="en-US" baseline="0" dirty="0" smtClean="0"/>
              <a:t> at SLAC is the cheapest way for DOE to stay at the forefront. Since we don’t see growing budgets for new project, we give DOE the solution.</a:t>
            </a:r>
            <a:endParaRPr lang="en-US" dirty="0"/>
          </a:p>
        </p:txBody>
      </p:sp>
      <p:sp>
        <p:nvSpPr>
          <p:cNvPr id="4" name="Slide Number Placeholder 3"/>
          <p:cNvSpPr>
            <a:spLocks noGrp="1"/>
          </p:cNvSpPr>
          <p:nvPr>
            <p:ph type="sldNum" sz="quarter" idx="10"/>
          </p:nvPr>
        </p:nvSpPr>
        <p:spPr/>
        <p:txBody>
          <a:bodyPr/>
          <a:lstStyle/>
          <a:p>
            <a:fld id="{C6032ECF-20BD-43E5-B970-BA3ABD95BDA2}"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Message: SLAC</a:t>
            </a:r>
            <a:r>
              <a:rPr lang="en-US" baseline="0" dirty="0" smtClean="0"/>
              <a:t> still contributes in the Energy Frontier research. Existing infrastructure and talent supports HEP mission at the Energy frontier, especially but not only in the Lepton front. In several cases HEP and BES infrastructure are common. </a:t>
            </a:r>
            <a:endParaRPr lang="en-US" dirty="0"/>
          </a:p>
        </p:txBody>
      </p:sp>
      <p:sp>
        <p:nvSpPr>
          <p:cNvPr id="4" name="Slide Number Placeholder 3"/>
          <p:cNvSpPr>
            <a:spLocks noGrp="1"/>
          </p:cNvSpPr>
          <p:nvPr>
            <p:ph type="sldNum" sz="quarter" idx="10"/>
          </p:nvPr>
        </p:nvSpPr>
        <p:spPr/>
        <p:txBody>
          <a:bodyPr/>
          <a:lstStyle/>
          <a:p>
            <a:fld id="{C6032ECF-20BD-43E5-B970-BA3ABD95BDA2}" type="slidenum">
              <a:rPr lang="en-US" smtClean="0"/>
              <a:pPr/>
              <a:t>10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Message: SLAC</a:t>
            </a:r>
            <a:r>
              <a:rPr lang="en-US" baseline="0" dirty="0" smtClean="0"/>
              <a:t> has the capability, the infrastructure and the manpower to lead the FEL field for a decade to come if we can successfully pull off even half of the elements in the program. The program is complete and if we do it right we will do it first.-Give two key examples to introduce message of the next slide. :Namely: a) HXRSS we can do at LCLS-ECHO 7 /15 we can do now ECHO 100 needs new facility. Need ITF. </a:t>
            </a:r>
          </a:p>
          <a:p>
            <a:endParaRPr lang="en-US" baseline="0" dirty="0" smtClean="0"/>
          </a:p>
          <a:p>
            <a:r>
              <a:rPr lang="en-US" baseline="0" dirty="0" smtClean="0"/>
              <a:t>NOT NLCTA</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6032ECF-20BD-43E5-B970-BA3ABD95BDA2}" type="slidenum">
              <a:rPr lang="en-US" smtClean="0"/>
              <a:pPr/>
              <a:t>16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[Wait</a:t>
            </a:r>
            <a:r>
              <a:rPr lang="en-US" baseline="0" dirty="0" smtClean="0"/>
              <a:t> to activate animation until finished talking.]</a:t>
            </a:r>
            <a:endParaRPr lang="en-US" dirty="0"/>
          </a:p>
        </p:txBody>
      </p:sp>
      <p:sp>
        <p:nvSpPr>
          <p:cNvPr id="4" name="Slide Number Placeholder 3"/>
          <p:cNvSpPr>
            <a:spLocks noGrp="1"/>
          </p:cNvSpPr>
          <p:nvPr>
            <p:ph type="sldNum" sz="quarter" idx="10"/>
          </p:nvPr>
        </p:nvSpPr>
        <p:spPr/>
        <p:txBody>
          <a:bodyPr/>
          <a:lstStyle/>
          <a:p>
            <a:fld id="{C6032ECF-20BD-43E5-B970-BA3ABD95BDA2}" type="slidenum">
              <a:rPr lang="en-US" smtClean="0"/>
              <a:pPr/>
              <a:t>21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2" defTabSz="929528">
              <a:defRPr/>
            </a:pPr>
            <a:r>
              <a:rPr lang="en-US" sz="1400" dirty="0" smtClean="0">
                <a:solidFill>
                  <a:srgbClr val="000000"/>
                </a:solidFill>
                <a:latin typeface="Arial"/>
                <a:cs typeface="Arial"/>
              </a:rPr>
              <a:t>Crisis response, machine upgrades, detailed knowledge of operating characteristics, quality, and risk and their impact on accelerator performance. </a:t>
            </a:r>
          </a:p>
          <a:p>
            <a:endParaRPr lang="en-US" sz="1400" dirty="0" smtClean="0">
              <a:latin typeface="Arial"/>
              <a:cs typeface="Arial"/>
            </a:endParaRPr>
          </a:p>
          <a:p>
            <a:r>
              <a:rPr lang="en-US" sz="1400" dirty="0" smtClean="0">
                <a:latin typeface="Arial"/>
                <a:cs typeface="Arial"/>
              </a:rPr>
              <a:t>That define the state of the art</a:t>
            </a:r>
          </a:p>
          <a:p>
            <a:endParaRPr lang="en-US" sz="1400" dirty="0" smtClean="0">
              <a:latin typeface="Arial"/>
              <a:cs typeface="Arial"/>
            </a:endParaRPr>
          </a:p>
          <a:p>
            <a:r>
              <a:rPr lang="en-US" sz="1400" dirty="0" smtClean="0">
                <a:latin typeface="Arial"/>
                <a:cs typeface="Arial"/>
              </a:rPr>
              <a:t>No commercial facilities for testing high power sources (high power modulators).</a:t>
            </a:r>
            <a:endParaRPr lang="en-US" sz="1400" dirty="0"/>
          </a:p>
        </p:txBody>
      </p:sp>
      <p:sp>
        <p:nvSpPr>
          <p:cNvPr id="4" name="Slide Number Placeholder 3"/>
          <p:cNvSpPr>
            <a:spLocks noGrp="1"/>
          </p:cNvSpPr>
          <p:nvPr>
            <p:ph type="sldNum" sz="quarter" idx="10"/>
          </p:nvPr>
        </p:nvSpPr>
        <p:spPr/>
        <p:txBody>
          <a:bodyPr/>
          <a:lstStyle/>
          <a:p>
            <a:pPr>
              <a:defRPr/>
            </a:pPr>
            <a:fld id="{3560E8B2-A2EC-4713-A62C-4699C89B2BD0}" type="slidenum">
              <a:rPr lang="en-US" smtClean="0"/>
              <a:pPr>
                <a:defRPr/>
              </a:pPr>
              <a:t>22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2" name="Rectangle 2"/>
          <p:cNvSpPr>
            <a:spLocks noGrp="1" noRot="1" noChangeAspect="1" noChangeArrowheads="1" noTextEdit="1"/>
          </p:cNvSpPr>
          <p:nvPr>
            <p:ph type="sldImg"/>
          </p:nvPr>
        </p:nvSpPr>
        <p:spPr>
          <a:ln/>
        </p:spPr>
      </p:sp>
      <p:sp>
        <p:nvSpPr>
          <p:cNvPr id="696323" name="Rectangle 3"/>
          <p:cNvSpPr>
            <a:spLocks noGrp="1" noChangeArrowheads="1"/>
          </p:cNvSpPr>
          <p:nvPr>
            <p:ph type="body" idx="1"/>
          </p:nvPr>
        </p:nvSpPr>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p>
            <a:fld id="{46D7A3A9-117E-4EF5-82A3-3CC7D0AB76B5}" type="slidenum">
              <a:rPr lang="en-US" smtClean="0"/>
              <a:pPr/>
              <a:t>‹#›</a:t>
            </a:fld>
            <a:endParaRPr lang="en-US"/>
          </a:p>
        </p:txBody>
      </p:sp>
      <p:sp>
        <p:nvSpPr>
          <p:cNvPr id="5" name="Footer Placeholder 4"/>
          <p:cNvSpPr>
            <a:spLocks noGrp="1"/>
          </p:cNvSpPr>
          <p:nvPr>
            <p:ph type="ftr" sz="quarter" idx="11"/>
          </p:nvPr>
        </p:nvSpPr>
        <p:spPr/>
        <p:txBody>
          <a:bodyPr/>
          <a:lstStyle/>
          <a:p>
            <a:r>
              <a:rPr lang="en-US" smtClean="0"/>
              <a:t>MAP 2012 Winter Meeting</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p>
            <a:fld id="{46D7A3A9-117E-4EF5-82A3-3CC7D0AB76B5}" type="slidenum">
              <a:rPr lang="en-US" smtClean="0"/>
              <a:pPr/>
              <a:t>‹#›</a:t>
            </a:fld>
            <a:endParaRPr lang="en-US"/>
          </a:p>
        </p:txBody>
      </p:sp>
      <p:sp>
        <p:nvSpPr>
          <p:cNvPr id="5" name="Footer Placeholder 4"/>
          <p:cNvSpPr>
            <a:spLocks noGrp="1"/>
          </p:cNvSpPr>
          <p:nvPr>
            <p:ph type="ftr" sz="quarter" idx="11"/>
          </p:nvPr>
        </p:nvSpPr>
        <p:spPr/>
        <p:txBody>
          <a:bodyPr/>
          <a:lstStyle/>
          <a:p>
            <a:r>
              <a:rPr lang="en-US" smtClean="0"/>
              <a:t>MAP 2012 Winter Meeting</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228600"/>
            <a:ext cx="203835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228600"/>
            <a:ext cx="596265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p>
            <a:fld id="{46D7A3A9-117E-4EF5-82A3-3CC7D0AB76B5}" type="slidenum">
              <a:rPr lang="en-US" smtClean="0"/>
              <a:pPr/>
              <a:t>‹#›</a:t>
            </a:fld>
            <a:endParaRPr lang="en-US"/>
          </a:p>
        </p:txBody>
      </p:sp>
      <p:sp>
        <p:nvSpPr>
          <p:cNvPr id="5" name="Footer Placeholder 4"/>
          <p:cNvSpPr>
            <a:spLocks noGrp="1"/>
          </p:cNvSpPr>
          <p:nvPr>
            <p:ph type="ftr" sz="quarter" idx="11"/>
          </p:nvPr>
        </p:nvSpPr>
        <p:spPr/>
        <p:txBody>
          <a:bodyPr/>
          <a:lstStyle/>
          <a:p>
            <a:r>
              <a:rPr lang="en-US" smtClean="0"/>
              <a:t>MAP 2012 Winter Meeting</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153400" cy="8382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219200"/>
            <a:ext cx="8077200" cy="4876800"/>
          </a:xfrm>
        </p:spPr>
        <p:txBody>
          <a:bodyPr/>
          <a:lstStyle/>
          <a:p>
            <a:endParaRPr lang="en-US"/>
          </a:p>
        </p:txBody>
      </p:sp>
      <p:sp>
        <p:nvSpPr>
          <p:cNvPr id="4" name="Slide Number Placeholder 3"/>
          <p:cNvSpPr>
            <a:spLocks noGrp="1"/>
          </p:cNvSpPr>
          <p:nvPr>
            <p:ph type="sldNum" sz="quarter" idx="10"/>
          </p:nvPr>
        </p:nvSpPr>
        <p:spPr/>
        <p:txBody>
          <a:bodyPr/>
          <a:lstStyle/>
          <a:p>
            <a:fld id="{46D7A3A9-117E-4EF5-82A3-3CC7D0AB76B5}" type="slidenum">
              <a:rPr lang="en-US" smtClean="0"/>
              <a:pPr/>
              <a:t>‹#›</a:t>
            </a:fld>
            <a:endParaRPr lang="en-US"/>
          </a:p>
        </p:txBody>
      </p:sp>
      <p:sp>
        <p:nvSpPr>
          <p:cNvPr id="5" name="Footer Placeholder 4"/>
          <p:cNvSpPr>
            <a:spLocks noGrp="1"/>
          </p:cNvSpPr>
          <p:nvPr>
            <p:ph type="ftr" sz="quarter" idx="11"/>
          </p:nvPr>
        </p:nvSpPr>
        <p:spPr/>
        <p:txBody>
          <a:bodyPr/>
          <a:lstStyle/>
          <a:p>
            <a:r>
              <a:rPr lang="en-US" smtClean="0"/>
              <a:t>MAP 2012 Winter Meeting</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10600" cy="762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292100" y="1219200"/>
            <a:ext cx="42291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292100" y="3557588"/>
            <a:ext cx="42291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73600" y="1219200"/>
            <a:ext cx="42291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3"/>
          <p:cNvSpPr>
            <a:spLocks noGrp="1"/>
          </p:cNvSpPr>
          <p:nvPr>
            <p:ph type="sldNum" sz="quarter" idx="10"/>
          </p:nvPr>
        </p:nvSpPr>
        <p:spPr>
          <a:xfrm>
            <a:off x="6553200" y="6356350"/>
            <a:ext cx="1676400" cy="365125"/>
          </a:xfrm>
        </p:spPr>
        <p:txBody>
          <a:bodyPr/>
          <a:lstStyle/>
          <a:p>
            <a:fld id="{46D7A3A9-117E-4EF5-82A3-3CC7D0AB76B5}" type="slidenum">
              <a:rPr lang="en-US" smtClean="0"/>
              <a:pPr/>
              <a:t>‹#›</a:t>
            </a:fld>
            <a:endParaRPr lang="en-US"/>
          </a:p>
        </p:txBody>
      </p:sp>
      <p:sp>
        <p:nvSpPr>
          <p:cNvPr id="9" name="Footer Placeholder 4"/>
          <p:cNvSpPr>
            <a:spLocks noGrp="1"/>
          </p:cNvSpPr>
          <p:nvPr>
            <p:ph type="ftr" sz="quarter" idx="11"/>
          </p:nvPr>
        </p:nvSpPr>
        <p:spPr>
          <a:xfrm>
            <a:off x="2743200" y="6356350"/>
            <a:ext cx="3657600" cy="365125"/>
          </a:xfrm>
        </p:spPr>
        <p:txBody>
          <a:bodyPr/>
          <a:lstStyle/>
          <a:p>
            <a:r>
              <a:rPr lang="en-US" smtClean="0"/>
              <a:t>MAP 2012 Winter Meeting</a:t>
            </a:r>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z="1400">
                <a:latin typeface="Trebuchet MS" pitchFamily="34" charset="0"/>
              </a:defRPr>
            </a:lvl1pPr>
          </a:lstStyle>
          <a:p>
            <a:fld id="{46D7A3A9-117E-4EF5-82A3-3CC7D0AB76B5}" type="slidenum">
              <a:rPr lang="en-US" smtClean="0"/>
              <a:pPr/>
              <a:t>‹#›</a:t>
            </a:fld>
            <a:endParaRPr lang="en-US" dirty="0"/>
          </a:p>
        </p:txBody>
      </p:sp>
      <p:sp>
        <p:nvSpPr>
          <p:cNvPr id="5" name="Footer Placeholder 4"/>
          <p:cNvSpPr>
            <a:spLocks noGrp="1"/>
          </p:cNvSpPr>
          <p:nvPr>
            <p:ph type="ftr" sz="quarter" idx="11"/>
          </p:nvPr>
        </p:nvSpPr>
        <p:spPr/>
        <p:txBody>
          <a:bodyPr/>
          <a:lstStyle>
            <a:lvl1pPr>
              <a:defRPr sz="1400">
                <a:latin typeface="Trebuchet MS" pitchFamily="34" charset="0"/>
              </a:defRPr>
            </a:lvl1pPr>
          </a:lstStyle>
          <a:p>
            <a:r>
              <a:rPr lang="en-US" smtClean="0"/>
              <a:t>MAP 2012 Winter Meeting</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p>
            <a:fld id="{46D7A3A9-117E-4EF5-82A3-3CC7D0AB76B5}" type="slidenum">
              <a:rPr lang="en-US" smtClean="0"/>
              <a:pPr/>
              <a:t>‹#›</a:t>
            </a:fld>
            <a:endParaRPr lang="en-US"/>
          </a:p>
        </p:txBody>
      </p:sp>
      <p:sp>
        <p:nvSpPr>
          <p:cNvPr id="5" name="Footer Placeholder 4"/>
          <p:cNvSpPr>
            <a:spLocks noGrp="1"/>
          </p:cNvSpPr>
          <p:nvPr>
            <p:ph type="ftr" sz="quarter" idx="11"/>
          </p:nvPr>
        </p:nvSpPr>
        <p:spPr/>
        <p:txBody>
          <a:bodyPr/>
          <a:lstStyle/>
          <a:p>
            <a:r>
              <a:rPr lang="en-US" smtClean="0"/>
              <a:t>MAP 2012 Winter Meeting</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0"/>
            <a:ext cx="39624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0" y="1143000"/>
            <a:ext cx="39624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p>
            <a:fld id="{46D7A3A9-117E-4EF5-82A3-3CC7D0AB76B5}" type="slidenum">
              <a:rPr lang="en-US" smtClean="0"/>
              <a:pPr/>
              <a:t>‹#›</a:t>
            </a:fld>
            <a:endParaRPr lang="en-US"/>
          </a:p>
        </p:txBody>
      </p:sp>
      <p:sp>
        <p:nvSpPr>
          <p:cNvPr id="6" name="Footer Placeholder 5"/>
          <p:cNvSpPr>
            <a:spLocks noGrp="1"/>
          </p:cNvSpPr>
          <p:nvPr>
            <p:ph type="ftr" sz="quarter" idx="11"/>
          </p:nvPr>
        </p:nvSpPr>
        <p:spPr/>
        <p:txBody>
          <a:bodyPr/>
          <a:lstStyle/>
          <a:p>
            <a:r>
              <a:rPr lang="en-US" smtClean="0"/>
              <a:t>MAP 2012 Winter Meeting</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p>
            <a:fld id="{46D7A3A9-117E-4EF5-82A3-3CC7D0AB76B5}" type="slidenum">
              <a:rPr lang="en-US" smtClean="0"/>
              <a:pPr/>
              <a:t>‹#›</a:t>
            </a:fld>
            <a:endParaRPr lang="en-US"/>
          </a:p>
        </p:txBody>
      </p:sp>
      <p:sp>
        <p:nvSpPr>
          <p:cNvPr id="8" name="Footer Placeholder 7"/>
          <p:cNvSpPr>
            <a:spLocks noGrp="1"/>
          </p:cNvSpPr>
          <p:nvPr>
            <p:ph type="ftr" sz="quarter" idx="11"/>
          </p:nvPr>
        </p:nvSpPr>
        <p:spPr/>
        <p:txBody>
          <a:bodyPr/>
          <a:lstStyle/>
          <a:p>
            <a:r>
              <a:rPr lang="en-US" smtClean="0"/>
              <a:t>MAP 2012 Winter Meeting</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46D7A3A9-117E-4EF5-82A3-3CC7D0AB76B5}" type="slidenum">
              <a:rPr lang="en-US" smtClean="0"/>
              <a:pPr/>
              <a:t>‹#›</a:t>
            </a:fld>
            <a:endParaRPr lang="en-US"/>
          </a:p>
        </p:txBody>
      </p:sp>
      <p:sp>
        <p:nvSpPr>
          <p:cNvPr id="4" name="Footer Placeholder 3"/>
          <p:cNvSpPr>
            <a:spLocks noGrp="1"/>
          </p:cNvSpPr>
          <p:nvPr>
            <p:ph type="ftr" sz="quarter" idx="11"/>
          </p:nvPr>
        </p:nvSpPr>
        <p:spPr/>
        <p:txBody>
          <a:bodyPr/>
          <a:lstStyle/>
          <a:p>
            <a:r>
              <a:rPr lang="en-US" smtClean="0"/>
              <a:t>MAP 2012 Winter Meeting</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p>
            <a:fld id="{46D7A3A9-117E-4EF5-82A3-3CC7D0AB76B5}" type="slidenum">
              <a:rPr lang="en-US" smtClean="0"/>
              <a:pPr/>
              <a:t>‹#›</a:t>
            </a:fld>
            <a:endParaRPr lang="en-US"/>
          </a:p>
        </p:txBody>
      </p:sp>
      <p:sp>
        <p:nvSpPr>
          <p:cNvPr id="6" name="Footer Placeholder 5"/>
          <p:cNvSpPr>
            <a:spLocks noGrp="1"/>
          </p:cNvSpPr>
          <p:nvPr>
            <p:ph type="ftr" sz="quarter" idx="11"/>
          </p:nvPr>
        </p:nvSpPr>
        <p:spPr/>
        <p:txBody>
          <a:bodyPr/>
          <a:lstStyle/>
          <a:p>
            <a:r>
              <a:rPr lang="en-US" smtClean="0"/>
              <a:t>MAP 2012 Winter Meeting</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p>
            <a:fld id="{46D7A3A9-117E-4EF5-82A3-3CC7D0AB76B5}" type="slidenum">
              <a:rPr lang="en-US" smtClean="0"/>
              <a:pPr/>
              <a:t>‹#›</a:t>
            </a:fld>
            <a:endParaRPr lang="en-US"/>
          </a:p>
        </p:txBody>
      </p:sp>
      <p:sp>
        <p:nvSpPr>
          <p:cNvPr id="6" name="Footer Placeholder 5"/>
          <p:cNvSpPr>
            <a:spLocks noGrp="1"/>
          </p:cNvSpPr>
          <p:nvPr>
            <p:ph type="ftr" sz="quarter" idx="11"/>
          </p:nvPr>
        </p:nvSpPr>
        <p:spPr/>
        <p:txBody>
          <a:bodyPr/>
          <a:lstStyle/>
          <a:p>
            <a:r>
              <a:rPr lang="en-US" smtClean="0"/>
              <a:t>MAP 2012 Winter Meeting</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228600"/>
            <a:ext cx="8153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219200"/>
            <a:ext cx="80772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28" name="Picture 4" descr="SLAC_Logo_hires"/>
          <p:cNvPicPr>
            <a:picLocks noChangeAspect="1" noChangeArrowheads="1"/>
          </p:cNvPicPr>
          <p:nvPr/>
        </p:nvPicPr>
        <p:blipFill>
          <a:blip r:embed="rId15" cstate="email"/>
          <a:srcRect/>
          <a:stretch>
            <a:fillRect/>
          </a:stretch>
        </p:blipFill>
        <p:spPr bwMode="auto">
          <a:xfrm>
            <a:off x="152400" y="6157913"/>
            <a:ext cx="1527175" cy="547687"/>
          </a:xfrm>
          <a:prstGeom prst="rect">
            <a:avLst/>
          </a:prstGeom>
          <a:noFill/>
          <a:ln w="9525">
            <a:noFill/>
            <a:miter lim="800000"/>
            <a:headEnd/>
            <a:tailEnd/>
          </a:ln>
        </p:spPr>
      </p:pic>
      <p:pic>
        <p:nvPicPr>
          <p:cNvPr id="1029" name="Picture 5" descr="arg"/>
          <p:cNvPicPr>
            <a:picLocks noChangeAspect="1" noChangeArrowheads="1"/>
          </p:cNvPicPr>
          <p:nvPr/>
        </p:nvPicPr>
        <p:blipFill>
          <a:blip r:embed="rId16" cstate="email"/>
          <a:srcRect/>
          <a:stretch>
            <a:fillRect/>
          </a:stretch>
        </p:blipFill>
        <p:spPr bwMode="auto">
          <a:xfrm>
            <a:off x="8305800" y="6019800"/>
            <a:ext cx="712788" cy="712788"/>
          </a:xfrm>
          <a:prstGeom prst="rect">
            <a:avLst/>
          </a:prstGeom>
          <a:noFill/>
          <a:ln w="9525">
            <a:noFill/>
            <a:miter lim="800000"/>
            <a:headEnd/>
            <a:tailEnd/>
          </a:ln>
        </p:spPr>
      </p:pic>
      <p:sp>
        <p:nvSpPr>
          <p:cNvPr id="6150" name="Line 6"/>
          <p:cNvSpPr>
            <a:spLocks noChangeShapeType="1"/>
          </p:cNvSpPr>
          <p:nvPr/>
        </p:nvSpPr>
        <p:spPr bwMode="auto">
          <a:xfrm>
            <a:off x="0" y="1104900"/>
            <a:ext cx="8574088" cy="0"/>
          </a:xfrm>
          <a:prstGeom prst="line">
            <a:avLst/>
          </a:prstGeom>
          <a:noFill/>
          <a:ln w="38100">
            <a:solidFill>
              <a:srgbClr val="B40000"/>
            </a:solidFill>
            <a:round/>
            <a:headEnd/>
            <a:tailEnd type="oval" w="med" len="med"/>
          </a:ln>
          <a:effectLst/>
        </p:spPr>
        <p:txBody>
          <a:bodyPr/>
          <a:lstStyle/>
          <a:p>
            <a:pPr algn="ctr" eaLnBrk="0" hangingPunct="0">
              <a:spcBef>
                <a:spcPct val="20000"/>
              </a:spcBef>
              <a:buFontTx/>
              <a:buChar char="•"/>
              <a:defRPr/>
            </a:pPr>
            <a:endParaRPr lang="en-US" sz="2800" b="1">
              <a:latin typeface="Arial" charset="0"/>
              <a:ea typeface="+mn-ea"/>
            </a:endParaRPr>
          </a:p>
        </p:txBody>
      </p:sp>
      <p:sp>
        <p:nvSpPr>
          <p:cNvPr id="8" name="Footer Placeholder 7"/>
          <p:cNvSpPr>
            <a:spLocks noGrp="1"/>
          </p:cNvSpPr>
          <p:nvPr>
            <p:ph type="ftr" sz="quarter" idx="3"/>
          </p:nvPr>
        </p:nvSpPr>
        <p:spPr>
          <a:xfrm>
            <a:off x="2743200" y="6356350"/>
            <a:ext cx="3657600" cy="365125"/>
          </a:xfrm>
          <a:prstGeom prst="rect">
            <a:avLst/>
          </a:prstGeom>
        </p:spPr>
        <p:txBody>
          <a:bodyPr vert="horz" lIns="91440" tIns="45720" rIns="91440" bIns="45720" rtlCol="0" anchor="ctr"/>
          <a:lstStyle>
            <a:lvl1pPr algn="ctr">
              <a:defRPr sz="1400">
                <a:solidFill>
                  <a:schemeClr val="tx1">
                    <a:tint val="75000"/>
                  </a:schemeClr>
                </a:solidFill>
                <a:latin typeface="Trebuchet MS" pitchFamily="34" charset="0"/>
              </a:defRPr>
            </a:lvl1pPr>
          </a:lstStyle>
          <a:p>
            <a:r>
              <a:rPr lang="en-US" smtClean="0"/>
              <a:t>MAP 2012 Winter Meeting</a:t>
            </a:r>
            <a:endParaRPr lang="en-US" dirty="0"/>
          </a:p>
        </p:txBody>
      </p:sp>
      <p:sp>
        <p:nvSpPr>
          <p:cNvPr id="9" name="Slide Number Placeholder 8"/>
          <p:cNvSpPr>
            <a:spLocks noGrp="1"/>
          </p:cNvSpPr>
          <p:nvPr>
            <p:ph type="sldNum" sz="quarter" idx="4"/>
          </p:nvPr>
        </p:nvSpPr>
        <p:spPr>
          <a:xfrm>
            <a:off x="6553200" y="6356350"/>
            <a:ext cx="1676400" cy="365125"/>
          </a:xfrm>
          <a:prstGeom prst="rect">
            <a:avLst/>
          </a:prstGeom>
        </p:spPr>
        <p:txBody>
          <a:bodyPr vert="horz" lIns="91440" tIns="45720" rIns="91440" bIns="45720" rtlCol="0" anchor="ctr"/>
          <a:lstStyle>
            <a:lvl1pPr algn="r">
              <a:defRPr sz="1200">
                <a:solidFill>
                  <a:schemeClr val="tx1">
                    <a:tint val="75000"/>
                  </a:schemeClr>
                </a:solidFill>
                <a:latin typeface="Trebuchet MS" pitchFamily="34" charset="0"/>
              </a:defRPr>
            </a:lvl1pPr>
          </a:lstStyle>
          <a:p>
            <a:fld id="{46D7A3A9-117E-4EF5-82A3-3CC7D0AB76B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Lst>
  <p:hf hdr="0" dt="0"/>
  <p:txStyles>
    <p:titleStyle>
      <a:lvl1pPr algn="ctr" rtl="0" eaLnBrk="0" fontAlgn="base" hangingPunct="0">
        <a:spcBef>
          <a:spcPct val="0"/>
        </a:spcBef>
        <a:spcAft>
          <a:spcPct val="0"/>
        </a:spcAft>
        <a:defRPr sz="2800" b="1">
          <a:solidFill>
            <a:schemeClr val="tx1"/>
          </a:solidFill>
          <a:latin typeface="+mj-lt"/>
          <a:ea typeface="+mj-ea"/>
          <a:cs typeface="+mj-cs"/>
        </a:defRPr>
      </a:lvl1pPr>
      <a:lvl2pPr algn="ctr" rtl="0" eaLnBrk="0" fontAlgn="base" hangingPunct="0">
        <a:spcBef>
          <a:spcPct val="0"/>
        </a:spcBef>
        <a:spcAft>
          <a:spcPct val="0"/>
        </a:spcAft>
        <a:defRPr sz="2800" b="1">
          <a:solidFill>
            <a:schemeClr val="tx1"/>
          </a:solidFill>
          <a:latin typeface="Arial" charset="0"/>
          <a:ea typeface="ＭＳ Ｐゴシック" pitchFamily="-112" charset="-128"/>
          <a:cs typeface="Arial" charset="0"/>
        </a:defRPr>
      </a:lvl2pPr>
      <a:lvl3pPr algn="ctr" rtl="0" eaLnBrk="0" fontAlgn="base" hangingPunct="0">
        <a:spcBef>
          <a:spcPct val="0"/>
        </a:spcBef>
        <a:spcAft>
          <a:spcPct val="0"/>
        </a:spcAft>
        <a:defRPr sz="2800" b="1">
          <a:solidFill>
            <a:schemeClr val="tx1"/>
          </a:solidFill>
          <a:latin typeface="Arial" charset="0"/>
          <a:ea typeface="ＭＳ Ｐゴシック" pitchFamily="-112" charset="-128"/>
          <a:cs typeface="Arial" charset="0"/>
        </a:defRPr>
      </a:lvl3pPr>
      <a:lvl4pPr algn="ctr" rtl="0" eaLnBrk="0" fontAlgn="base" hangingPunct="0">
        <a:spcBef>
          <a:spcPct val="0"/>
        </a:spcBef>
        <a:spcAft>
          <a:spcPct val="0"/>
        </a:spcAft>
        <a:defRPr sz="2800" b="1">
          <a:solidFill>
            <a:schemeClr val="tx1"/>
          </a:solidFill>
          <a:latin typeface="Arial" charset="0"/>
          <a:ea typeface="ＭＳ Ｐゴシック" pitchFamily="-112" charset="-128"/>
          <a:cs typeface="Arial" charset="0"/>
        </a:defRPr>
      </a:lvl4pPr>
      <a:lvl5pPr algn="ctr" rtl="0" eaLnBrk="0" fontAlgn="base" hangingPunct="0">
        <a:spcBef>
          <a:spcPct val="0"/>
        </a:spcBef>
        <a:spcAft>
          <a:spcPct val="0"/>
        </a:spcAft>
        <a:defRPr sz="2800" b="1">
          <a:solidFill>
            <a:schemeClr val="tx1"/>
          </a:solidFill>
          <a:latin typeface="Arial" charset="0"/>
          <a:ea typeface="ＭＳ Ｐゴシック" pitchFamily="-112" charset="-128"/>
          <a:cs typeface="Arial" charset="0"/>
        </a:defRPr>
      </a:lvl5pPr>
      <a:lvl6pPr marL="457200" algn="l" rtl="0" eaLnBrk="0" fontAlgn="base" hangingPunct="0">
        <a:spcBef>
          <a:spcPct val="0"/>
        </a:spcBef>
        <a:spcAft>
          <a:spcPct val="0"/>
        </a:spcAft>
        <a:defRPr sz="3200" b="1">
          <a:solidFill>
            <a:schemeClr val="tx1"/>
          </a:solidFill>
          <a:latin typeface="Arial" charset="0"/>
          <a:ea typeface="ＭＳ Ｐゴシック" pitchFamily="-112" charset="-128"/>
          <a:cs typeface="Arial" charset="0"/>
        </a:defRPr>
      </a:lvl6pPr>
      <a:lvl7pPr marL="914400" algn="l" rtl="0" eaLnBrk="0" fontAlgn="base" hangingPunct="0">
        <a:spcBef>
          <a:spcPct val="0"/>
        </a:spcBef>
        <a:spcAft>
          <a:spcPct val="0"/>
        </a:spcAft>
        <a:defRPr sz="3200" b="1">
          <a:solidFill>
            <a:schemeClr val="tx1"/>
          </a:solidFill>
          <a:latin typeface="Arial" charset="0"/>
          <a:ea typeface="ＭＳ Ｐゴシック" pitchFamily="-112" charset="-128"/>
          <a:cs typeface="Arial" charset="0"/>
        </a:defRPr>
      </a:lvl7pPr>
      <a:lvl8pPr marL="1371600" algn="l" rtl="0" eaLnBrk="0" fontAlgn="base" hangingPunct="0">
        <a:spcBef>
          <a:spcPct val="0"/>
        </a:spcBef>
        <a:spcAft>
          <a:spcPct val="0"/>
        </a:spcAft>
        <a:defRPr sz="3200" b="1">
          <a:solidFill>
            <a:schemeClr val="tx1"/>
          </a:solidFill>
          <a:latin typeface="Arial" charset="0"/>
          <a:ea typeface="ＭＳ Ｐゴシック" pitchFamily="-112" charset="-128"/>
          <a:cs typeface="Arial" charset="0"/>
        </a:defRPr>
      </a:lvl8pPr>
      <a:lvl9pPr marL="1828800" algn="l" rtl="0" eaLnBrk="0" fontAlgn="base" hangingPunct="0">
        <a:spcBef>
          <a:spcPct val="0"/>
        </a:spcBef>
        <a:spcAft>
          <a:spcPct val="0"/>
        </a:spcAft>
        <a:defRPr sz="3200" b="1">
          <a:solidFill>
            <a:schemeClr val="tx1"/>
          </a:solidFill>
          <a:latin typeface="Arial" charset="0"/>
          <a:ea typeface="ＭＳ Ｐゴシック" pitchFamily="-112" charset="-128"/>
          <a:cs typeface="Arial" charset="0"/>
        </a:defRPr>
      </a:lvl9pPr>
    </p:titleStyle>
    <p:bodyStyle>
      <a:lvl1pPr marL="342900" indent="-342900" algn="l" rtl="0" eaLnBrk="0" fontAlgn="base" hangingPunct="0">
        <a:spcBef>
          <a:spcPct val="20000"/>
        </a:spcBef>
        <a:spcAft>
          <a:spcPct val="0"/>
        </a:spcAft>
        <a:buClr>
          <a:srgbClr val="990000"/>
        </a:buClr>
        <a:buSzPct val="85000"/>
        <a:buFont typeface="Wingdings" pitchFamily="2" charset="2"/>
        <a:buChar char="§"/>
        <a:defRPr sz="2200">
          <a:solidFill>
            <a:schemeClr val="tx1"/>
          </a:solidFill>
          <a:latin typeface="+mn-lt"/>
          <a:ea typeface="+mn-ea"/>
          <a:cs typeface="+mn-cs"/>
        </a:defRPr>
      </a:lvl1pPr>
      <a:lvl2pPr marL="742950" indent="-285750" algn="l" rtl="0" eaLnBrk="0" fontAlgn="base" hangingPunct="0">
        <a:spcBef>
          <a:spcPct val="20000"/>
        </a:spcBef>
        <a:spcAft>
          <a:spcPct val="0"/>
        </a:spcAft>
        <a:buClr>
          <a:srgbClr val="006699"/>
        </a:buClr>
        <a:buSzPct val="90000"/>
        <a:buFont typeface="Georgia" pitchFamily="18" charset="0"/>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lr>
          <a:srgbClr val="990000"/>
        </a:buClr>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lr>
          <a:srgbClr val="006699"/>
        </a:buClr>
        <a:buFont typeface="Georgia" pitchFamily="18" charset="0"/>
        <a:buChar char="▫"/>
        <a:defRPr>
          <a:solidFill>
            <a:schemeClr val="tx1"/>
          </a:solidFill>
          <a:latin typeface="+mn-lt"/>
          <a:ea typeface="+mn-ea"/>
          <a:cs typeface="+mn-cs"/>
        </a:defRPr>
      </a:lvl4pPr>
      <a:lvl5pPr marL="2057400" indent="-228600" algn="l" rtl="0" eaLnBrk="0" fontAlgn="base" hangingPunct="0">
        <a:spcBef>
          <a:spcPct val="20000"/>
        </a:spcBef>
        <a:spcAft>
          <a:spcPct val="0"/>
        </a:spcAft>
        <a:buClr>
          <a:srgbClr val="990000"/>
        </a:buClr>
        <a:buFont typeface="Arial" pitchFamily="34" charset="0"/>
        <a:buChar char="-"/>
        <a:defRPr sz="1600">
          <a:solidFill>
            <a:schemeClr val="tx1"/>
          </a:solidFill>
          <a:latin typeface="+mn-lt"/>
          <a:ea typeface="+mn-ea"/>
          <a:cs typeface="+mn-cs"/>
        </a:defRPr>
      </a:lvl5pPr>
      <a:lvl6pPr marL="2514600" indent="-228600" algn="l" rtl="0" eaLnBrk="0" fontAlgn="base" hangingPunct="0">
        <a:spcBef>
          <a:spcPct val="20000"/>
        </a:spcBef>
        <a:spcAft>
          <a:spcPct val="0"/>
        </a:spcAft>
        <a:buClr>
          <a:srgbClr val="990000"/>
        </a:buClr>
        <a:buFont typeface="Arial" charset="0"/>
        <a:buChar char="-"/>
        <a:defRPr>
          <a:solidFill>
            <a:schemeClr val="tx1"/>
          </a:solidFill>
          <a:latin typeface="+mn-lt"/>
          <a:ea typeface="+mn-ea"/>
          <a:cs typeface="+mn-cs"/>
        </a:defRPr>
      </a:lvl6pPr>
      <a:lvl7pPr marL="2971800" indent="-228600" algn="l" rtl="0" eaLnBrk="0" fontAlgn="base" hangingPunct="0">
        <a:spcBef>
          <a:spcPct val="20000"/>
        </a:spcBef>
        <a:spcAft>
          <a:spcPct val="0"/>
        </a:spcAft>
        <a:buClr>
          <a:srgbClr val="990000"/>
        </a:buClr>
        <a:buFont typeface="Arial" charset="0"/>
        <a:buChar char="-"/>
        <a:defRPr>
          <a:solidFill>
            <a:schemeClr val="tx1"/>
          </a:solidFill>
          <a:latin typeface="+mn-lt"/>
          <a:ea typeface="+mn-ea"/>
          <a:cs typeface="+mn-cs"/>
        </a:defRPr>
      </a:lvl7pPr>
      <a:lvl8pPr marL="3429000" indent="-228600" algn="l" rtl="0" eaLnBrk="0" fontAlgn="base" hangingPunct="0">
        <a:spcBef>
          <a:spcPct val="20000"/>
        </a:spcBef>
        <a:spcAft>
          <a:spcPct val="0"/>
        </a:spcAft>
        <a:buClr>
          <a:srgbClr val="990000"/>
        </a:buClr>
        <a:buFont typeface="Arial" charset="0"/>
        <a:buChar char="-"/>
        <a:defRPr>
          <a:solidFill>
            <a:schemeClr val="tx1"/>
          </a:solidFill>
          <a:latin typeface="+mn-lt"/>
          <a:ea typeface="+mn-ea"/>
          <a:cs typeface="+mn-cs"/>
        </a:defRPr>
      </a:lvl8pPr>
      <a:lvl9pPr marL="3886200" indent="-228600" algn="l" rtl="0" eaLnBrk="0" fontAlgn="base" hangingPunct="0">
        <a:spcBef>
          <a:spcPct val="20000"/>
        </a:spcBef>
        <a:spcAft>
          <a:spcPct val="0"/>
        </a:spcAft>
        <a:buClr>
          <a:srgbClr val="990000"/>
        </a:buClr>
        <a:buFont typeface="Arial" charset="0"/>
        <a:buChar char="-"/>
        <a:defRPr>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video" Target="file:///C:\Documents%20and%20Settings\holtkamp\My%20Documents\New%20Briefcase\holtkamp%20presentations\Garg%20Presentation\lcls_smi.wmv" TargetMode="Externa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Layout" Target="../diagrams/layout5.xml"/><Relationship Id="rId7" Type="http://schemas.openxmlformats.org/officeDocument/2006/relationships/image" Target="../media/image26.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 Id="rId9" Type="http://schemas.openxmlformats.org/officeDocument/2006/relationships/image" Target="../media/image2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wmf"/><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51.w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vmlDrawing" Target="../drawings/vmlDrawing2.vml"/><Relationship Id="rId5" Type="http://schemas.openxmlformats.org/officeDocument/2006/relationships/oleObject" Target="../embeddings/oleObject2.bin"/><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6.xml"/><Relationship Id="rId5" Type="http://schemas.openxmlformats.org/officeDocument/2006/relationships/image" Target="../media/image59.png"/><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2.wmf"/><Relationship Id="rId4" Type="http://schemas.openxmlformats.org/officeDocument/2006/relationships/image" Target="../media/image61.w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wmf"/><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ctrTitle"/>
          </p:nvPr>
        </p:nvSpPr>
        <p:spPr>
          <a:xfrm>
            <a:off x="685800" y="2286000"/>
            <a:ext cx="7772400" cy="1143000"/>
          </a:xfrm>
        </p:spPr>
        <p:txBody>
          <a:bodyPr/>
          <a:lstStyle/>
          <a:p>
            <a:r>
              <a:rPr lang="en-US" dirty="0" smtClean="0"/>
              <a:t>Accelerator R&amp;D at SLAC: Finding answers to questions we know and those we don’t</a:t>
            </a:r>
            <a:br>
              <a:rPr lang="en-US" dirty="0" smtClean="0"/>
            </a:br>
            <a:endParaRPr lang="en-US" dirty="0" smtClean="0"/>
          </a:p>
        </p:txBody>
      </p:sp>
      <p:sp>
        <p:nvSpPr>
          <p:cNvPr id="28675" name="Rectangle 3"/>
          <p:cNvSpPr>
            <a:spLocks noGrp="1" noChangeArrowheads="1"/>
          </p:cNvSpPr>
          <p:nvPr>
            <p:ph type="subTitle" idx="1"/>
          </p:nvPr>
        </p:nvSpPr>
        <p:spPr>
          <a:xfrm>
            <a:off x="762000" y="3886200"/>
            <a:ext cx="7620000" cy="1752600"/>
          </a:xfrm>
        </p:spPr>
        <p:txBody>
          <a:bodyPr/>
          <a:lstStyle/>
          <a:p>
            <a:r>
              <a:rPr lang="en-US" dirty="0" smtClean="0"/>
              <a:t>N. Holtkamp</a:t>
            </a:r>
          </a:p>
          <a:p>
            <a:pPr eaLnBrk="1" hangingPunct="1"/>
            <a:r>
              <a:rPr lang="en-US" sz="2000" i="1" dirty="0" smtClean="0"/>
              <a:t>SLAC National Accelerator Laboratory</a:t>
            </a:r>
          </a:p>
          <a:p>
            <a:pPr eaLnBrk="1" hangingPunct="1"/>
            <a:endParaRPr lang="en-US" sz="1800" i="1" dirty="0" smtClean="0"/>
          </a:p>
          <a:p>
            <a:pPr eaLnBrk="1" hangingPunct="1"/>
            <a:r>
              <a:rPr lang="en-US" sz="1800" dirty="0" smtClean="0"/>
              <a:t>DESY</a:t>
            </a:r>
          </a:p>
          <a:p>
            <a:pPr eaLnBrk="1" hangingPunct="1"/>
            <a:r>
              <a:rPr lang="en-US" sz="1800" dirty="0" smtClean="0"/>
              <a:t>Nov 15, 2011</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762000"/>
          </a:xfrm>
        </p:spPr>
        <p:txBody>
          <a:bodyPr/>
          <a:lstStyle/>
          <a:p>
            <a:r>
              <a:rPr lang="en-US" dirty="0" smtClean="0"/>
              <a:t>What is needed for the </a:t>
            </a:r>
            <a:r>
              <a:rPr lang="en-US" smtClean="0"/>
              <a:t>Energy Frontier?</a:t>
            </a:r>
            <a:endParaRPr lang="en-US" dirty="0"/>
          </a:p>
        </p:txBody>
      </p:sp>
      <p:graphicFrame>
        <p:nvGraphicFramePr>
          <p:cNvPr id="5" name="Content Placeholder 4"/>
          <p:cNvGraphicFramePr>
            <a:graphicFrameLocks noGrp="1"/>
          </p:cNvGraphicFramePr>
          <p:nvPr>
            <p:ph idx="1"/>
          </p:nvPr>
        </p:nvGraphicFramePr>
        <p:xfrm>
          <a:off x="228600" y="1219200"/>
          <a:ext cx="8610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7-Point Star 8"/>
          <p:cNvSpPr/>
          <p:nvPr/>
        </p:nvSpPr>
        <p:spPr>
          <a:xfrm>
            <a:off x="3581400" y="2667000"/>
            <a:ext cx="1981200" cy="1905000"/>
          </a:xfrm>
          <a:prstGeom prst="star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Science needs</a:t>
            </a:r>
          </a:p>
          <a:p>
            <a:pPr algn="ctr"/>
            <a:r>
              <a:rPr lang="en-US" sz="1400" dirty="0" err="1" smtClean="0">
                <a:solidFill>
                  <a:schemeClr val="tx1"/>
                </a:solidFill>
              </a:rPr>
              <a:t>TeV</a:t>
            </a:r>
            <a:r>
              <a:rPr lang="en-US" sz="1400" dirty="0" smtClean="0">
                <a:solidFill>
                  <a:schemeClr val="tx1"/>
                </a:solidFill>
              </a:rPr>
              <a:t> energies &amp;10</a:t>
            </a:r>
            <a:r>
              <a:rPr lang="en-US" sz="1400" baseline="30000" dirty="0" smtClean="0">
                <a:solidFill>
                  <a:schemeClr val="tx1"/>
                </a:solidFill>
              </a:rPr>
              <a:t>34</a:t>
            </a:r>
            <a:r>
              <a:rPr lang="en-US" sz="1400" dirty="0" smtClean="0">
                <a:solidFill>
                  <a:schemeClr val="tx1"/>
                </a:solidFill>
              </a:rPr>
              <a:t> luminosity</a:t>
            </a:r>
            <a:endParaRPr lang="en-US" sz="1400" dirty="0">
              <a:solidFill>
                <a:schemeClr val="tx1"/>
              </a:solidFill>
            </a:endParaRPr>
          </a:p>
        </p:txBody>
      </p:sp>
      <p:sp>
        <p:nvSpPr>
          <p:cNvPr id="8" name="TextBox 7"/>
          <p:cNvSpPr txBox="1"/>
          <p:nvPr/>
        </p:nvSpPr>
        <p:spPr>
          <a:xfrm>
            <a:off x="381000" y="1143000"/>
            <a:ext cx="2590800" cy="1015663"/>
          </a:xfrm>
          <a:prstGeom prst="rect">
            <a:avLst/>
          </a:prstGeom>
          <a:noFill/>
        </p:spPr>
        <p:txBody>
          <a:bodyPr wrap="square" rtlCol="0">
            <a:spAutoFit/>
          </a:bodyPr>
          <a:lstStyle/>
          <a:p>
            <a:r>
              <a:rPr lang="en-US" sz="2000" i="1" dirty="0" smtClean="0"/>
              <a:t>A factor of 10 or more is needed in many directions…..</a:t>
            </a:r>
            <a:endParaRPr lang="en-US" sz="2000" i="1" dirty="0"/>
          </a:p>
        </p:txBody>
      </p:sp>
      <p:graphicFrame>
        <p:nvGraphicFramePr>
          <p:cNvPr id="12" name="Content Placeholder 4"/>
          <p:cNvGraphicFramePr>
            <a:graphicFrameLocks/>
          </p:cNvGraphicFramePr>
          <p:nvPr/>
        </p:nvGraphicFramePr>
        <p:xfrm>
          <a:off x="-228600" y="1066800"/>
          <a:ext cx="9601200" cy="51816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Right Arrow 6"/>
          <p:cNvSpPr/>
          <p:nvPr/>
        </p:nvSpPr>
        <p:spPr>
          <a:xfrm>
            <a:off x="5486400" y="1219200"/>
            <a:ext cx="60960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324600" y="1143000"/>
            <a:ext cx="2723823" cy="923330"/>
          </a:xfrm>
          <a:prstGeom prst="rect">
            <a:avLst/>
          </a:prstGeom>
          <a:noFill/>
        </p:spPr>
        <p:txBody>
          <a:bodyPr wrap="none" rtlCol="0">
            <a:spAutoFit/>
          </a:bodyPr>
          <a:lstStyle/>
          <a:p>
            <a:r>
              <a:rPr lang="en-US" dirty="0" smtClean="0"/>
              <a:t>High gradient </a:t>
            </a:r>
            <a:r>
              <a:rPr lang="en-US" dirty="0" err="1" smtClean="0"/>
              <a:t>rf</a:t>
            </a:r>
            <a:r>
              <a:rPr lang="en-US" dirty="0" smtClean="0"/>
              <a:t>;</a:t>
            </a:r>
          </a:p>
          <a:p>
            <a:r>
              <a:rPr lang="en-US" dirty="0" smtClean="0"/>
              <a:t>Direct laser acceleration;</a:t>
            </a:r>
          </a:p>
          <a:p>
            <a:r>
              <a:rPr lang="en-US" dirty="0" smtClean="0"/>
              <a:t>Plasma </a:t>
            </a:r>
            <a:r>
              <a:rPr lang="en-US" dirty="0" err="1" smtClean="0"/>
              <a:t>wakefield</a:t>
            </a:r>
            <a:r>
              <a:rPr lang="en-US" dirty="0" smtClean="0"/>
              <a:t> acc.</a:t>
            </a:r>
            <a:endParaRPr lang="en-US" dirty="0"/>
          </a:p>
        </p:txBody>
      </p:sp>
      <p:sp>
        <p:nvSpPr>
          <p:cNvPr id="11" name="Right Arrow 10"/>
          <p:cNvSpPr/>
          <p:nvPr/>
        </p:nvSpPr>
        <p:spPr>
          <a:xfrm>
            <a:off x="7086600" y="2209800"/>
            <a:ext cx="60960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696200" y="2209800"/>
            <a:ext cx="1441420" cy="923330"/>
          </a:xfrm>
          <a:prstGeom prst="rect">
            <a:avLst/>
          </a:prstGeom>
          <a:noFill/>
        </p:spPr>
        <p:txBody>
          <a:bodyPr wrap="none" rtlCol="0">
            <a:spAutoFit/>
          </a:bodyPr>
          <a:lstStyle/>
          <a:p>
            <a:r>
              <a:rPr lang="en-US" dirty="0" smtClean="0"/>
              <a:t>RFARE</a:t>
            </a:r>
          </a:p>
          <a:p>
            <a:r>
              <a:rPr lang="en-US" dirty="0" smtClean="0"/>
              <a:t>Division and</a:t>
            </a:r>
          </a:p>
          <a:p>
            <a:r>
              <a:rPr lang="en-US" dirty="0" smtClean="0"/>
              <a:t>ESB testing</a:t>
            </a:r>
          </a:p>
        </p:txBody>
      </p:sp>
      <p:sp>
        <p:nvSpPr>
          <p:cNvPr id="14" name="Right Arrow 13"/>
          <p:cNvSpPr/>
          <p:nvPr/>
        </p:nvSpPr>
        <p:spPr>
          <a:xfrm>
            <a:off x="7162800" y="4191000"/>
            <a:ext cx="60960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7859445" y="4001869"/>
            <a:ext cx="1146468" cy="923330"/>
          </a:xfrm>
          <a:prstGeom prst="rect">
            <a:avLst/>
          </a:prstGeom>
          <a:noFill/>
        </p:spPr>
        <p:txBody>
          <a:bodyPr wrap="none" rtlCol="0">
            <a:spAutoFit/>
          </a:bodyPr>
          <a:lstStyle/>
          <a:p>
            <a:r>
              <a:rPr lang="en-US" dirty="0" smtClean="0"/>
              <a:t>Polarized</a:t>
            </a:r>
            <a:br>
              <a:rPr lang="en-US" dirty="0" smtClean="0"/>
            </a:br>
            <a:r>
              <a:rPr lang="en-US" dirty="0" smtClean="0"/>
              <a:t>guns and</a:t>
            </a:r>
            <a:br>
              <a:rPr lang="en-US" dirty="0" smtClean="0"/>
            </a:br>
            <a:r>
              <a:rPr lang="en-US" dirty="0" err="1" smtClean="0"/>
              <a:t>rf</a:t>
            </a:r>
            <a:r>
              <a:rPr lang="en-US" dirty="0" smtClean="0"/>
              <a:t> guns</a:t>
            </a:r>
            <a:endParaRPr lang="en-US" dirty="0"/>
          </a:p>
        </p:txBody>
      </p:sp>
      <p:sp>
        <p:nvSpPr>
          <p:cNvPr id="16" name="Right Arrow 15"/>
          <p:cNvSpPr/>
          <p:nvPr/>
        </p:nvSpPr>
        <p:spPr>
          <a:xfrm rot="8877323">
            <a:off x="3604743" y="5855355"/>
            <a:ext cx="38100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438400" y="6247881"/>
            <a:ext cx="1646605" cy="646331"/>
          </a:xfrm>
          <a:prstGeom prst="rect">
            <a:avLst/>
          </a:prstGeom>
          <a:noFill/>
        </p:spPr>
        <p:txBody>
          <a:bodyPr wrap="none" rtlCol="0">
            <a:spAutoFit/>
          </a:bodyPr>
          <a:lstStyle/>
          <a:p>
            <a:r>
              <a:rPr lang="en-US" dirty="0" smtClean="0"/>
              <a:t>Ring design</a:t>
            </a:r>
          </a:p>
          <a:p>
            <a:r>
              <a:rPr lang="en-US" dirty="0" smtClean="0"/>
              <a:t>GHz feedback</a:t>
            </a:r>
            <a:endParaRPr lang="en-US" dirty="0"/>
          </a:p>
        </p:txBody>
      </p:sp>
      <p:sp>
        <p:nvSpPr>
          <p:cNvPr id="18" name="Right Arrow 17"/>
          <p:cNvSpPr/>
          <p:nvPr/>
        </p:nvSpPr>
        <p:spPr>
          <a:xfrm rot="9799450">
            <a:off x="1699743" y="4636155"/>
            <a:ext cx="38100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52400" y="5029200"/>
            <a:ext cx="2360583" cy="923330"/>
          </a:xfrm>
          <a:prstGeom prst="rect">
            <a:avLst/>
          </a:prstGeom>
          <a:noFill/>
        </p:spPr>
        <p:txBody>
          <a:bodyPr wrap="none" rtlCol="0">
            <a:spAutoFit/>
          </a:bodyPr>
          <a:lstStyle/>
          <a:p>
            <a:r>
              <a:rPr lang="en-US" dirty="0" smtClean="0"/>
              <a:t>Final focus systems;</a:t>
            </a:r>
          </a:p>
          <a:p>
            <a:r>
              <a:rPr lang="en-US" dirty="0" smtClean="0"/>
              <a:t>Nonlinear dynamics;</a:t>
            </a:r>
          </a:p>
          <a:p>
            <a:r>
              <a:rPr lang="en-US" dirty="0" smtClean="0"/>
              <a:t>Vibration stabilization</a:t>
            </a:r>
          </a:p>
        </p:txBody>
      </p:sp>
      <p:sp>
        <p:nvSpPr>
          <p:cNvPr id="20" name="Right Arrow 19"/>
          <p:cNvSpPr/>
          <p:nvPr/>
        </p:nvSpPr>
        <p:spPr>
          <a:xfrm rot="9799450">
            <a:off x="1775943" y="2711475"/>
            <a:ext cx="38100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228600" y="3104520"/>
            <a:ext cx="2108269" cy="1200329"/>
          </a:xfrm>
          <a:prstGeom prst="rect">
            <a:avLst/>
          </a:prstGeom>
          <a:noFill/>
        </p:spPr>
        <p:txBody>
          <a:bodyPr wrap="none" rtlCol="0">
            <a:spAutoFit/>
          </a:bodyPr>
          <a:lstStyle/>
          <a:p>
            <a:r>
              <a:rPr lang="en-US" dirty="0" smtClean="0"/>
              <a:t>MPS design;</a:t>
            </a:r>
            <a:br>
              <a:rPr lang="en-US" dirty="0" smtClean="0"/>
            </a:br>
            <a:r>
              <a:rPr lang="en-US" dirty="0" smtClean="0"/>
              <a:t>Fast kickers;</a:t>
            </a:r>
          </a:p>
          <a:p>
            <a:r>
              <a:rPr lang="en-US" dirty="0" smtClean="0"/>
              <a:t>High power dumps</a:t>
            </a:r>
            <a:br>
              <a:rPr lang="en-US" dirty="0" smtClean="0"/>
            </a:br>
            <a:endParaRPr lang="en-US" dirty="0" smtClean="0"/>
          </a:p>
        </p:txBody>
      </p:sp>
      <p:sp>
        <p:nvSpPr>
          <p:cNvPr id="22" name="Slide Number Placeholder 21"/>
          <p:cNvSpPr>
            <a:spLocks noGrp="1"/>
          </p:cNvSpPr>
          <p:nvPr>
            <p:ph type="sldNum" sz="quarter" idx="10"/>
          </p:nvPr>
        </p:nvSpPr>
        <p:spPr/>
        <p:txBody>
          <a:bodyPr/>
          <a:lstStyle/>
          <a:p>
            <a:fld id="{46D7A3A9-117E-4EF5-82A3-3CC7D0AB76B5}" type="slidenum">
              <a:rPr lang="en-US" smtClean="0"/>
              <a:pPr/>
              <a:t>10</a:t>
            </a:fld>
            <a:endParaRPr lang="en-US" dirty="0"/>
          </a:p>
        </p:txBody>
      </p:sp>
      <p:sp>
        <p:nvSpPr>
          <p:cNvPr id="23" name="Footer Placeholder 22"/>
          <p:cNvSpPr>
            <a:spLocks noGrp="1"/>
          </p:cNvSpPr>
          <p:nvPr>
            <p:ph type="ftr" sz="quarter" idx="11"/>
          </p:nvPr>
        </p:nvSpPr>
        <p:spPr/>
        <p:txBody>
          <a:bodyPr/>
          <a:lstStyle/>
          <a:p>
            <a:r>
              <a:rPr lang="en-US" dirty="0" smtClean="0"/>
              <a:t>MAP 2012 Winter Meeting</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E0289A09-1C3D-4093-B990-F14109349954}"/>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618653B5-6B8E-4756-B089-CE4733E4B503}"/>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dgm id="{EE6D547E-4103-4C91-8330-13B914FEA150}"/>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graphicEl>
                                              <a:dgm id="{DA07CBDC-E5F6-468B-B51B-335F34B03E74}"/>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graphicEl>
                                              <a:dgm id="{4664078B-9B40-4DCC-BFBE-F09025E7A6BD}"/>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3B15F4B0-3AAE-4B7B-B4DE-C433EA3D3C4D}"/>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graphicEl>
                                              <a:dgm id="{525F4BDF-6B3A-4215-99C5-B39D812EA8A5}"/>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graphicEl>
                                              <a:dgm id="{6359292A-4C7D-4C25-A35E-15A156CE3D01}"/>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graphicEl>
                                              <a:dgm id="{23EACFA9-AECD-4FDC-9C9E-7D5EE3B181BB}"/>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graphicEl>
                                              <a:dgm id="{9C23C2B1-535B-4214-87E2-AD62F010764E}"/>
                                            </p:graphic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5">
                                            <p:graphicEl>
                                              <a:dgm id="{E0289A09-1C3D-4093-B990-F14109349954}"/>
                                            </p:graphicEl>
                                          </p:spTgt>
                                        </p:tgtEl>
                                      </p:cBhvr>
                                    </p:animEffect>
                                    <p:set>
                                      <p:cBhvr>
                                        <p:cTn id="37" dur="1" fill="hold">
                                          <p:stCondLst>
                                            <p:cond delay="499"/>
                                          </p:stCondLst>
                                        </p:cTn>
                                        <p:tgtEl>
                                          <p:spTgt spid="5">
                                            <p:graphicEl>
                                              <a:dgm id="{E0289A09-1C3D-4093-B990-F14109349954}"/>
                                            </p:graphicEl>
                                          </p:spTgt>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5">
                                            <p:graphicEl>
                                              <a:dgm id="{618653B5-6B8E-4756-B089-CE4733E4B503}"/>
                                            </p:graphicEl>
                                          </p:spTgt>
                                        </p:tgtEl>
                                      </p:cBhvr>
                                    </p:animEffect>
                                    <p:set>
                                      <p:cBhvr>
                                        <p:cTn id="40" dur="1" fill="hold">
                                          <p:stCondLst>
                                            <p:cond delay="499"/>
                                          </p:stCondLst>
                                        </p:cTn>
                                        <p:tgtEl>
                                          <p:spTgt spid="5">
                                            <p:graphicEl>
                                              <a:dgm id="{618653B5-6B8E-4756-B089-CE4733E4B503}"/>
                                            </p:graphicEl>
                                          </p:spTgt>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5">
                                            <p:graphicEl>
                                              <a:dgm id="{EE6D547E-4103-4C91-8330-13B914FEA150}"/>
                                            </p:graphicEl>
                                          </p:spTgt>
                                        </p:tgtEl>
                                      </p:cBhvr>
                                    </p:animEffect>
                                    <p:set>
                                      <p:cBhvr>
                                        <p:cTn id="43" dur="1" fill="hold">
                                          <p:stCondLst>
                                            <p:cond delay="499"/>
                                          </p:stCondLst>
                                        </p:cTn>
                                        <p:tgtEl>
                                          <p:spTgt spid="5">
                                            <p:graphicEl>
                                              <a:dgm id="{EE6D547E-4103-4C91-8330-13B914FEA150}"/>
                                            </p:graphicEl>
                                          </p:spTgt>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5">
                                            <p:graphicEl>
                                              <a:dgm id="{DA07CBDC-E5F6-468B-B51B-335F34B03E74}"/>
                                            </p:graphicEl>
                                          </p:spTgt>
                                        </p:tgtEl>
                                      </p:cBhvr>
                                    </p:animEffect>
                                    <p:set>
                                      <p:cBhvr>
                                        <p:cTn id="46" dur="1" fill="hold">
                                          <p:stCondLst>
                                            <p:cond delay="499"/>
                                          </p:stCondLst>
                                        </p:cTn>
                                        <p:tgtEl>
                                          <p:spTgt spid="5">
                                            <p:graphicEl>
                                              <a:dgm id="{DA07CBDC-E5F6-468B-B51B-335F34B03E74}"/>
                                            </p:graphicEl>
                                          </p:spTgt>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5">
                                            <p:graphicEl>
                                              <a:dgm id="{4664078B-9B40-4DCC-BFBE-F09025E7A6BD}"/>
                                            </p:graphicEl>
                                          </p:spTgt>
                                        </p:tgtEl>
                                      </p:cBhvr>
                                    </p:animEffect>
                                    <p:set>
                                      <p:cBhvr>
                                        <p:cTn id="49" dur="1" fill="hold">
                                          <p:stCondLst>
                                            <p:cond delay="499"/>
                                          </p:stCondLst>
                                        </p:cTn>
                                        <p:tgtEl>
                                          <p:spTgt spid="5">
                                            <p:graphicEl>
                                              <a:dgm id="{4664078B-9B40-4DCC-BFBE-F09025E7A6BD}"/>
                                            </p:graphicEl>
                                          </p:spTgt>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5">
                                            <p:graphicEl>
                                              <a:dgm id="{3B15F4B0-3AAE-4B7B-B4DE-C433EA3D3C4D}"/>
                                            </p:graphicEl>
                                          </p:spTgt>
                                        </p:tgtEl>
                                      </p:cBhvr>
                                    </p:animEffect>
                                    <p:set>
                                      <p:cBhvr>
                                        <p:cTn id="52" dur="1" fill="hold">
                                          <p:stCondLst>
                                            <p:cond delay="499"/>
                                          </p:stCondLst>
                                        </p:cTn>
                                        <p:tgtEl>
                                          <p:spTgt spid="5">
                                            <p:graphicEl>
                                              <a:dgm id="{3B15F4B0-3AAE-4B7B-B4DE-C433EA3D3C4D}"/>
                                            </p:graphicEl>
                                          </p:spTgt>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5">
                                            <p:graphicEl>
                                              <a:dgm id="{525F4BDF-6B3A-4215-99C5-B39D812EA8A5}"/>
                                            </p:graphicEl>
                                          </p:spTgt>
                                        </p:tgtEl>
                                      </p:cBhvr>
                                    </p:animEffect>
                                    <p:set>
                                      <p:cBhvr>
                                        <p:cTn id="55" dur="1" fill="hold">
                                          <p:stCondLst>
                                            <p:cond delay="499"/>
                                          </p:stCondLst>
                                        </p:cTn>
                                        <p:tgtEl>
                                          <p:spTgt spid="5">
                                            <p:graphicEl>
                                              <a:dgm id="{525F4BDF-6B3A-4215-99C5-B39D812EA8A5}"/>
                                            </p:graphicEl>
                                          </p:spTgt>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5">
                                            <p:graphicEl>
                                              <a:dgm id="{6359292A-4C7D-4C25-A35E-15A156CE3D01}"/>
                                            </p:graphicEl>
                                          </p:spTgt>
                                        </p:tgtEl>
                                      </p:cBhvr>
                                    </p:animEffect>
                                    <p:set>
                                      <p:cBhvr>
                                        <p:cTn id="58" dur="1" fill="hold">
                                          <p:stCondLst>
                                            <p:cond delay="499"/>
                                          </p:stCondLst>
                                        </p:cTn>
                                        <p:tgtEl>
                                          <p:spTgt spid="5">
                                            <p:graphicEl>
                                              <a:dgm id="{6359292A-4C7D-4C25-A35E-15A156CE3D01}"/>
                                            </p:graphicEl>
                                          </p:spTgt>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5">
                                            <p:graphicEl>
                                              <a:dgm id="{23EACFA9-AECD-4FDC-9C9E-7D5EE3B181BB}"/>
                                            </p:graphicEl>
                                          </p:spTgt>
                                        </p:tgtEl>
                                      </p:cBhvr>
                                    </p:animEffect>
                                    <p:set>
                                      <p:cBhvr>
                                        <p:cTn id="61" dur="1" fill="hold">
                                          <p:stCondLst>
                                            <p:cond delay="499"/>
                                          </p:stCondLst>
                                        </p:cTn>
                                        <p:tgtEl>
                                          <p:spTgt spid="5">
                                            <p:graphicEl>
                                              <a:dgm id="{23EACFA9-AECD-4FDC-9C9E-7D5EE3B181BB}"/>
                                            </p:graphicEl>
                                          </p:spTgt>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5">
                                            <p:graphicEl>
                                              <a:dgm id="{9C23C2B1-535B-4214-87E2-AD62F010764E}"/>
                                            </p:graphicEl>
                                          </p:spTgt>
                                        </p:tgtEl>
                                      </p:cBhvr>
                                    </p:animEffect>
                                    <p:set>
                                      <p:cBhvr>
                                        <p:cTn id="64" dur="1" fill="hold">
                                          <p:stCondLst>
                                            <p:cond delay="499"/>
                                          </p:stCondLst>
                                        </p:cTn>
                                        <p:tgtEl>
                                          <p:spTgt spid="5">
                                            <p:graphicEl>
                                              <a:dgm id="{9C23C2B1-535B-4214-87E2-AD62F010764E}"/>
                                            </p:graphicEl>
                                          </p:spTgt>
                                        </p:tgtEl>
                                        <p:attrNameLst>
                                          <p:attrName>style.visibility</p:attrName>
                                        </p:attrNameLst>
                                      </p:cBhvr>
                                      <p:to>
                                        <p:strVal val="hidden"/>
                                      </p:to>
                                    </p:set>
                                  </p:childTnLst>
                                </p:cTn>
                              </p:par>
                            </p:childTnLst>
                          </p:cTn>
                        </p:par>
                        <p:par>
                          <p:cTn id="65" fill="hold">
                            <p:stCondLst>
                              <p:cond delay="500"/>
                            </p:stCondLst>
                            <p:childTnLst>
                              <p:par>
                                <p:cTn id="66" presetID="1" presetClass="entr" presetSubtype="0" fill="hold" grpId="0" nodeType="afterEffect">
                                  <p:stCondLst>
                                    <p:cond delay="0"/>
                                  </p:stCondLst>
                                  <p:childTnLst>
                                    <p:set>
                                      <p:cBhvr>
                                        <p:cTn id="67" dur="1" fill="hold">
                                          <p:stCondLst>
                                            <p:cond delay="0"/>
                                          </p:stCondLst>
                                        </p:cTn>
                                        <p:tgtEl>
                                          <p:spTgt spid="12">
                                            <p:graphicEl>
                                              <a:dgm id="{61BD9EED-D236-4010-AF0A-5A8C1B5D270E}"/>
                                            </p:graphicEl>
                                          </p:spTgt>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10"/>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7"/>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12">
                                            <p:graphicEl>
                                              <a:dgm id="{AE9328DE-5441-409E-83C6-F99AD2839941}"/>
                                            </p:graphicEl>
                                          </p:spTgt>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12">
                                            <p:graphicEl>
                                              <a:dgm id="{C0F45058-8EE5-4D29-AFED-4248E0292ADC}"/>
                                            </p:graphicEl>
                                          </p:spTgt>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11"/>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13"/>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12">
                                            <p:graphicEl>
                                              <a:dgm id="{10195B45-1C56-402C-B337-591EB3D76161}"/>
                                            </p:graphicEl>
                                          </p:spTgt>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12">
                                            <p:graphicEl>
                                              <a:dgm id="{4BD2EA31-328F-452B-8151-D8992BC81C42}"/>
                                            </p:graphicEl>
                                          </p:spTgt>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14"/>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15"/>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12">
                                            <p:graphicEl>
                                              <a:dgm id="{01F1C275-DA62-4492-B2FF-7B8F664104F1}"/>
                                            </p:graphicEl>
                                          </p:spTgt>
                                        </p:tgtEl>
                                        <p:attrNameLst>
                                          <p:attrName>style.visibility</p:attrName>
                                        </p:attrNameLst>
                                      </p:cBhvr>
                                      <p:to>
                                        <p:strVal val="visible"/>
                                      </p:to>
                                    </p:set>
                                  </p:childTnLst>
                                </p:cTn>
                              </p:par>
                              <p:par>
                                <p:cTn id="96" presetID="1" presetClass="entr" presetSubtype="0" fill="hold" grpId="0" nodeType="withEffect">
                                  <p:stCondLst>
                                    <p:cond delay="0"/>
                                  </p:stCondLst>
                                  <p:childTnLst>
                                    <p:set>
                                      <p:cBhvr>
                                        <p:cTn id="97" dur="1" fill="hold">
                                          <p:stCondLst>
                                            <p:cond delay="0"/>
                                          </p:stCondLst>
                                        </p:cTn>
                                        <p:tgtEl>
                                          <p:spTgt spid="12">
                                            <p:graphicEl>
                                              <a:dgm id="{A0293DC3-7317-40B2-A71C-7C110847A990}"/>
                                            </p:graphicEl>
                                          </p:spTgt>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16"/>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17"/>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12">
                                            <p:graphicEl>
                                              <a:dgm id="{5C5E456D-F726-495E-B1E1-EE9C29A8A9B2}"/>
                                            </p:graphicEl>
                                          </p:spTgt>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12">
                                            <p:graphicEl>
                                              <a:dgm id="{E0AF568D-C1D6-4C5F-8207-A404571B34F1}"/>
                                            </p:graphicEl>
                                          </p:spTgt>
                                        </p:tgtEl>
                                        <p:attrNameLst>
                                          <p:attrName>style.visibility</p:attrName>
                                        </p:attrNameLst>
                                      </p:cBhvr>
                                      <p:to>
                                        <p:strVal val="visible"/>
                                      </p:to>
                                    </p:set>
                                  </p:childTnLst>
                                </p:cTn>
                              </p:par>
                              <p:par>
                                <p:cTn id="108" presetID="1" presetClass="entr" presetSubtype="0" fill="hold" grpId="0" nodeType="withEffect">
                                  <p:stCondLst>
                                    <p:cond delay="0"/>
                                  </p:stCondLst>
                                  <p:childTnLst>
                                    <p:set>
                                      <p:cBhvr>
                                        <p:cTn id="109" dur="1" fill="hold">
                                          <p:stCondLst>
                                            <p:cond delay="0"/>
                                          </p:stCondLst>
                                        </p:cTn>
                                        <p:tgtEl>
                                          <p:spTgt spid="18"/>
                                        </p:tgtEl>
                                        <p:attrNameLst>
                                          <p:attrName>style.visibility</p:attrName>
                                        </p:attrNameLst>
                                      </p:cBhvr>
                                      <p:to>
                                        <p:strVal val="visible"/>
                                      </p:to>
                                    </p:set>
                                  </p:childTnLst>
                                </p:cTn>
                              </p:par>
                              <p:par>
                                <p:cTn id="110" presetID="1" presetClass="entr" presetSubtype="0" fill="hold" grpId="0" nodeType="withEffect">
                                  <p:stCondLst>
                                    <p:cond delay="0"/>
                                  </p:stCondLst>
                                  <p:childTnLst>
                                    <p:set>
                                      <p:cBhvr>
                                        <p:cTn id="111" dur="1" fill="hold">
                                          <p:stCondLst>
                                            <p:cond delay="0"/>
                                          </p:stCondLst>
                                        </p:cTn>
                                        <p:tgtEl>
                                          <p:spTgt spid="19"/>
                                        </p:tgtEl>
                                        <p:attrNameLst>
                                          <p:attrName>style.visibility</p:attrName>
                                        </p:attrNameLst>
                                      </p:cBhvr>
                                      <p:to>
                                        <p:strVal val="visible"/>
                                      </p:to>
                                    </p:se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grpId="0" nodeType="clickEffect">
                                  <p:stCondLst>
                                    <p:cond delay="0"/>
                                  </p:stCondLst>
                                  <p:childTnLst>
                                    <p:set>
                                      <p:cBhvr>
                                        <p:cTn id="115" dur="1" fill="hold">
                                          <p:stCondLst>
                                            <p:cond delay="0"/>
                                          </p:stCondLst>
                                        </p:cTn>
                                        <p:tgtEl>
                                          <p:spTgt spid="12">
                                            <p:graphicEl>
                                              <a:dgm id="{A4D499D4-4E45-48B8-A080-C9BE1B598197}"/>
                                            </p:graphicEl>
                                          </p:spTgt>
                                        </p:tgtEl>
                                        <p:attrNameLst>
                                          <p:attrName>style.visibility</p:attrName>
                                        </p:attrNameLst>
                                      </p:cBhvr>
                                      <p:to>
                                        <p:strVal val="visible"/>
                                      </p:to>
                                    </p:set>
                                  </p:childTnLst>
                                </p:cTn>
                              </p:par>
                              <p:par>
                                <p:cTn id="116" presetID="1" presetClass="entr" presetSubtype="0" fill="hold" grpId="0" nodeType="withEffect">
                                  <p:stCondLst>
                                    <p:cond delay="0"/>
                                  </p:stCondLst>
                                  <p:childTnLst>
                                    <p:set>
                                      <p:cBhvr>
                                        <p:cTn id="117" dur="1" fill="hold">
                                          <p:stCondLst>
                                            <p:cond delay="0"/>
                                          </p:stCondLst>
                                        </p:cTn>
                                        <p:tgtEl>
                                          <p:spTgt spid="12">
                                            <p:graphicEl>
                                              <a:dgm id="{612B4841-66E3-4A69-97D4-6FE57F29DAA2}"/>
                                            </p:graphicEl>
                                          </p:spTgt>
                                        </p:tgtEl>
                                        <p:attrNameLst>
                                          <p:attrName>style.visibility</p:attrName>
                                        </p:attrNameLst>
                                      </p:cBhvr>
                                      <p:to>
                                        <p:strVal val="visible"/>
                                      </p:to>
                                    </p:set>
                                  </p:childTnLst>
                                </p:cTn>
                              </p:par>
                              <p:par>
                                <p:cTn id="118" presetID="1" presetClass="entr" presetSubtype="0" fill="hold" grpId="0" nodeType="withEffect">
                                  <p:stCondLst>
                                    <p:cond delay="0"/>
                                  </p:stCondLst>
                                  <p:childTnLst>
                                    <p:set>
                                      <p:cBhvr>
                                        <p:cTn id="119" dur="1" fill="hold">
                                          <p:stCondLst>
                                            <p:cond delay="0"/>
                                          </p:stCondLst>
                                        </p:cTn>
                                        <p:tgtEl>
                                          <p:spTgt spid="20"/>
                                        </p:tgtEl>
                                        <p:attrNameLst>
                                          <p:attrName>style.visibility</p:attrName>
                                        </p:attrNameLst>
                                      </p:cBhvr>
                                      <p:to>
                                        <p:strVal val="visible"/>
                                      </p:to>
                                    </p:set>
                                  </p:childTnLst>
                                </p:cTn>
                              </p:par>
                              <p:par>
                                <p:cTn id="120" presetID="1" presetClass="entr" presetSubtype="0" fill="hold" grpId="0" nodeType="withEffect">
                                  <p:stCondLst>
                                    <p:cond delay="0"/>
                                  </p:stCondLst>
                                  <p:childTnLst>
                                    <p:set>
                                      <p:cBhvr>
                                        <p:cTn id="121" dur="1" fill="hold">
                                          <p:stCondLst>
                                            <p:cond delay="0"/>
                                          </p:stCondLst>
                                        </p:cTn>
                                        <p:tgtEl>
                                          <p:spTgt spid="21"/>
                                        </p:tgtEl>
                                        <p:attrNameLst>
                                          <p:attrName>style.visibility</p:attrName>
                                        </p:attrNameLst>
                                      </p:cBhvr>
                                      <p:to>
                                        <p:strVal val="visible"/>
                                      </p:to>
                                    </p:set>
                                  </p:childTnLst>
                                </p:cTn>
                              </p:par>
                              <p:par>
                                <p:cTn id="122" presetID="1" presetClass="entr" presetSubtype="0" fill="hold" grpId="0" nodeType="withEffect">
                                  <p:stCondLst>
                                    <p:cond delay="0"/>
                                  </p:stCondLst>
                                  <p:childTnLst>
                                    <p:set>
                                      <p:cBhvr>
                                        <p:cTn id="123" dur="1" fill="hold">
                                          <p:stCondLst>
                                            <p:cond delay="0"/>
                                          </p:stCondLst>
                                        </p:cTn>
                                        <p:tgtEl>
                                          <p:spTgt spid="12">
                                            <p:graphicEl>
                                              <a:dgm id="{4D8C4D66-BB74-453D-B95D-E473F9CCDBC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Graphic spid="5" grpId="1">
        <p:bldSub>
          <a:bldDgm bld="one"/>
        </p:bldSub>
      </p:bldGraphic>
      <p:bldGraphic spid="12" grpId="0">
        <p:bldSub>
          <a:bldDgm bld="one"/>
        </p:bldSub>
      </p:bldGraphic>
      <p:bldP spid="7" grpId="0" animBg="1"/>
      <p:bldP spid="10" grpId="0"/>
      <p:bldP spid="11" grpId="0" animBg="1"/>
      <p:bldP spid="13" grpId="0"/>
      <p:bldP spid="14" grpId="0" animBg="1"/>
      <p:bldP spid="15" grpId="0"/>
      <p:bldP spid="16" grpId="0" animBg="1"/>
      <p:bldP spid="17" grpId="0"/>
      <p:bldP spid="18" grpId="0" animBg="1"/>
      <p:bldP spid="19" grpId="0"/>
      <p:bldP spid="20" grpId="0" animBg="1"/>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Importance of “high gradient”</a:t>
            </a:r>
            <a:endParaRPr lang="en-US" dirty="0"/>
          </a:p>
        </p:txBody>
      </p:sp>
      <p:sp>
        <p:nvSpPr>
          <p:cNvPr id="3" name="Content Placeholder 2"/>
          <p:cNvSpPr>
            <a:spLocks noGrp="1"/>
          </p:cNvSpPr>
          <p:nvPr>
            <p:ph idx="1"/>
          </p:nvPr>
        </p:nvSpPr>
        <p:spPr>
          <a:xfrm>
            <a:off x="168116" y="1219200"/>
            <a:ext cx="8610600" cy="4525963"/>
          </a:xfrm>
        </p:spPr>
        <p:txBody>
          <a:bodyPr/>
          <a:lstStyle/>
          <a:p>
            <a:endParaRPr lang="en-US" sz="1200" dirty="0" smtClean="0"/>
          </a:p>
          <a:p>
            <a:r>
              <a:rPr lang="en-US" sz="2800" dirty="0" smtClean="0"/>
              <a:t>Many paths towards high gradients</a:t>
            </a:r>
          </a:p>
          <a:p>
            <a:pPr lvl="1"/>
            <a:r>
              <a:rPr lang="en-US" sz="2400" dirty="0" smtClean="0">
                <a:solidFill>
                  <a:srgbClr val="00B0F0"/>
                </a:solidFill>
              </a:rPr>
              <a:t>RF source driven superconducting  structures</a:t>
            </a:r>
          </a:p>
          <a:p>
            <a:pPr lvl="1"/>
            <a:r>
              <a:rPr lang="en-US" sz="2400" dirty="0" smtClean="0"/>
              <a:t>RF source driven metallic structures</a:t>
            </a:r>
          </a:p>
          <a:p>
            <a:pPr lvl="1"/>
            <a:r>
              <a:rPr lang="en-US" sz="2400" dirty="0" smtClean="0"/>
              <a:t>Beam-driven metallic structures</a:t>
            </a:r>
          </a:p>
          <a:p>
            <a:pPr lvl="1"/>
            <a:r>
              <a:rPr lang="en-US" sz="2400" dirty="0" smtClean="0">
                <a:solidFill>
                  <a:srgbClr val="009900"/>
                </a:solidFill>
              </a:rPr>
              <a:t>Laser-driven dielectric structures</a:t>
            </a:r>
          </a:p>
          <a:p>
            <a:pPr lvl="1"/>
            <a:r>
              <a:rPr lang="en-US" sz="2400" dirty="0" smtClean="0">
                <a:solidFill>
                  <a:srgbClr val="009900"/>
                </a:solidFill>
              </a:rPr>
              <a:t>Beam-driven dielectric structures</a:t>
            </a:r>
          </a:p>
          <a:p>
            <a:pPr lvl="1"/>
            <a:r>
              <a:rPr lang="en-US" sz="2400" dirty="0" smtClean="0">
                <a:solidFill>
                  <a:srgbClr val="3333CC"/>
                </a:solidFill>
              </a:rPr>
              <a:t>Laser-driven plasmas</a:t>
            </a:r>
          </a:p>
          <a:p>
            <a:pPr lvl="1"/>
            <a:r>
              <a:rPr lang="en-US" sz="2400" dirty="0" smtClean="0">
                <a:solidFill>
                  <a:srgbClr val="3333CC"/>
                </a:solidFill>
              </a:rPr>
              <a:t>Beam-driven plasmas</a:t>
            </a:r>
            <a:endParaRPr lang="en-US" sz="3200" dirty="0"/>
          </a:p>
        </p:txBody>
      </p:sp>
      <p:sp>
        <p:nvSpPr>
          <p:cNvPr id="4" name="Text Box 4"/>
          <p:cNvSpPr txBox="1">
            <a:spLocks noChangeArrowheads="1"/>
          </p:cNvSpPr>
          <p:nvPr/>
        </p:nvSpPr>
        <p:spPr bwMode="auto">
          <a:xfrm>
            <a:off x="6481891" y="3729335"/>
            <a:ext cx="1766830" cy="461665"/>
          </a:xfrm>
          <a:prstGeom prst="rect">
            <a:avLst/>
          </a:prstGeom>
          <a:noFill/>
          <a:ln w="9525">
            <a:noFill/>
            <a:miter lim="800000"/>
            <a:headEnd/>
            <a:tailEnd/>
          </a:ln>
          <a:effectLst/>
        </p:spPr>
        <p:txBody>
          <a:bodyPr wrap="none">
            <a:spAutoFit/>
          </a:bodyPr>
          <a:lstStyle/>
          <a:p>
            <a:r>
              <a:rPr lang="en-US" sz="2400"/>
              <a:t>~100 MV/m</a:t>
            </a:r>
          </a:p>
        </p:txBody>
      </p:sp>
      <p:sp>
        <p:nvSpPr>
          <p:cNvPr id="5" name="Text Box 5"/>
          <p:cNvSpPr txBox="1">
            <a:spLocks noChangeArrowheads="1"/>
          </p:cNvSpPr>
          <p:nvPr/>
        </p:nvSpPr>
        <p:spPr bwMode="auto">
          <a:xfrm>
            <a:off x="5867400" y="4565168"/>
            <a:ext cx="1406154" cy="461665"/>
          </a:xfrm>
          <a:prstGeom prst="rect">
            <a:avLst/>
          </a:prstGeom>
          <a:noFill/>
          <a:ln w="9525">
            <a:noFill/>
            <a:miter lim="800000"/>
            <a:headEnd/>
            <a:tailEnd/>
          </a:ln>
          <a:effectLst/>
        </p:spPr>
        <p:txBody>
          <a:bodyPr wrap="none">
            <a:spAutoFit/>
          </a:bodyPr>
          <a:lstStyle/>
          <a:p>
            <a:r>
              <a:rPr lang="en-US" sz="2400" dirty="0"/>
              <a:t>~1 GV/m</a:t>
            </a:r>
          </a:p>
        </p:txBody>
      </p:sp>
      <p:sp>
        <p:nvSpPr>
          <p:cNvPr id="6" name="Text Box 6"/>
          <p:cNvSpPr txBox="1">
            <a:spLocks noChangeArrowheads="1"/>
          </p:cNvSpPr>
          <p:nvPr/>
        </p:nvSpPr>
        <p:spPr bwMode="auto">
          <a:xfrm>
            <a:off x="4876800" y="5464175"/>
            <a:ext cx="1577676" cy="461665"/>
          </a:xfrm>
          <a:prstGeom prst="rect">
            <a:avLst/>
          </a:prstGeom>
          <a:noFill/>
          <a:ln w="9525">
            <a:noFill/>
            <a:miter lim="800000"/>
            <a:headEnd/>
            <a:tailEnd/>
          </a:ln>
          <a:effectLst/>
        </p:spPr>
        <p:txBody>
          <a:bodyPr wrap="none">
            <a:spAutoFit/>
          </a:bodyPr>
          <a:lstStyle/>
          <a:p>
            <a:r>
              <a:rPr lang="en-US" sz="2400" dirty="0"/>
              <a:t>~10 GV/m</a:t>
            </a:r>
          </a:p>
        </p:txBody>
      </p:sp>
      <p:sp>
        <p:nvSpPr>
          <p:cNvPr id="7" name="AutoShape 7"/>
          <p:cNvSpPr>
            <a:spLocks/>
          </p:cNvSpPr>
          <p:nvPr/>
        </p:nvSpPr>
        <p:spPr bwMode="auto">
          <a:xfrm flipH="1">
            <a:off x="6172200" y="3550404"/>
            <a:ext cx="309691" cy="766465"/>
          </a:xfrm>
          <a:prstGeom prst="leftBrace">
            <a:avLst>
              <a:gd name="adj1" fmla="val 14583"/>
              <a:gd name="adj2" fmla="val 50000"/>
            </a:avLst>
          </a:prstGeom>
          <a:noFill/>
          <a:ln w="9525">
            <a:solidFill>
              <a:schemeClr val="tx1"/>
            </a:solidFill>
            <a:round/>
            <a:headEnd/>
            <a:tailEnd/>
          </a:ln>
          <a:effectLst/>
        </p:spPr>
        <p:txBody>
          <a:bodyPr wrap="none" anchor="ctr"/>
          <a:lstStyle/>
          <a:p>
            <a:endParaRPr lang="en-US" sz="2400"/>
          </a:p>
        </p:txBody>
      </p:sp>
      <p:sp>
        <p:nvSpPr>
          <p:cNvPr id="8" name="AutoShape 8"/>
          <p:cNvSpPr>
            <a:spLocks/>
          </p:cNvSpPr>
          <p:nvPr/>
        </p:nvSpPr>
        <p:spPr bwMode="auto">
          <a:xfrm flipH="1">
            <a:off x="5562600" y="4369905"/>
            <a:ext cx="304800" cy="838200"/>
          </a:xfrm>
          <a:prstGeom prst="leftBrace">
            <a:avLst>
              <a:gd name="adj1" fmla="val 16667"/>
              <a:gd name="adj2" fmla="val 50000"/>
            </a:avLst>
          </a:prstGeom>
          <a:noFill/>
          <a:ln w="9525">
            <a:solidFill>
              <a:schemeClr val="tx1"/>
            </a:solidFill>
            <a:round/>
            <a:headEnd/>
            <a:tailEnd/>
          </a:ln>
          <a:effectLst/>
        </p:spPr>
        <p:txBody>
          <a:bodyPr wrap="none" anchor="ctr"/>
          <a:lstStyle/>
          <a:p>
            <a:endParaRPr lang="en-US" sz="2400"/>
          </a:p>
        </p:txBody>
      </p:sp>
      <p:sp>
        <p:nvSpPr>
          <p:cNvPr id="9" name="AutoShape 9"/>
          <p:cNvSpPr>
            <a:spLocks/>
          </p:cNvSpPr>
          <p:nvPr/>
        </p:nvSpPr>
        <p:spPr bwMode="auto">
          <a:xfrm flipH="1">
            <a:off x="4495800" y="5288796"/>
            <a:ext cx="381000" cy="838200"/>
          </a:xfrm>
          <a:prstGeom prst="leftBrace">
            <a:avLst>
              <a:gd name="adj1" fmla="val 16667"/>
              <a:gd name="adj2" fmla="val 50000"/>
            </a:avLst>
          </a:prstGeom>
          <a:noFill/>
          <a:ln w="9525">
            <a:solidFill>
              <a:schemeClr val="tx1"/>
            </a:solidFill>
            <a:round/>
            <a:headEnd/>
            <a:tailEnd/>
          </a:ln>
          <a:effectLst/>
        </p:spPr>
        <p:txBody>
          <a:bodyPr wrap="none" anchor="ctr"/>
          <a:lstStyle/>
          <a:p>
            <a:endParaRPr lang="en-US" sz="2400"/>
          </a:p>
        </p:txBody>
      </p:sp>
      <p:sp>
        <p:nvSpPr>
          <p:cNvPr id="10" name="Text Box 4"/>
          <p:cNvSpPr txBox="1">
            <a:spLocks noChangeArrowheads="1"/>
          </p:cNvSpPr>
          <p:nvPr/>
        </p:nvSpPr>
        <p:spPr bwMode="auto">
          <a:xfrm>
            <a:off x="7564190" y="3038061"/>
            <a:ext cx="1595309" cy="461665"/>
          </a:xfrm>
          <a:prstGeom prst="rect">
            <a:avLst/>
          </a:prstGeom>
          <a:noFill/>
          <a:ln w="9525">
            <a:noFill/>
            <a:miter lim="800000"/>
            <a:headEnd/>
            <a:tailEnd/>
          </a:ln>
          <a:effectLst/>
        </p:spPr>
        <p:txBody>
          <a:bodyPr wrap="none">
            <a:spAutoFit/>
          </a:bodyPr>
          <a:lstStyle/>
          <a:p>
            <a:r>
              <a:rPr lang="en-US" sz="2400" dirty="0" smtClean="0"/>
              <a:t>~50 </a:t>
            </a:r>
            <a:r>
              <a:rPr lang="en-US" sz="2400" dirty="0"/>
              <a:t>MV/m</a:t>
            </a:r>
          </a:p>
        </p:txBody>
      </p:sp>
      <p:sp>
        <p:nvSpPr>
          <p:cNvPr id="11" name="AutoShape 7"/>
          <p:cNvSpPr>
            <a:spLocks/>
          </p:cNvSpPr>
          <p:nvPr/>
        </p:nvSpPr>
        <p:spPr bwMode="auto">
          <a:xfrm flipH="1">
            <a:off x="7315200" y="3051137"/>
            <a:ext cx="265777" cy="428626"/>
          </a:xfrm>
          <a:prstGeom prst="leftBrace">
            <a:avLst>
              <a:gd name="adj1" fmla="val 14583"/>
              <a:gd name="adj2" fmla="val 50000"/>
            </a:avLst>
          </a:prstGeom>
          <a:noFill/>
          <a:ln w="9525">
            <a:solidFill>
              <a:schemeClr val="tx1"/>
            </a:solidFill>
            <a:round/>
            <a:headEnd/>
            <a:tailEnd/>
          </a:ln>
          <a:effectLst/>
        </p:spPr>
        <p:txBody>
          <a:bodyPr wrap="none" anchor="ctr"/>
          <a:lstStyle/>
          <a:p>
            <a:endParaRPr lang="en-US" sz="2400"/>
          </a:p>
        </p:txBody>
      </p:sp>
      <p:sp>
        <p:nvSpPr>
          <p:cNvPr id="12" name="TextBox 11"/>
          <p:cNvSpPr txBox="1"/>
          <p:nvPr/>
        </p:nvSpPr>
        <p:spPr>
          <a:xfrm>
            <a:off x="4896678" y="4336773"/>
            <a:ext cx="1007007" cy="461665"/>
          </a:xfrm>
          <a:prstGeom prst="rect">
            <a:avLst/>
          </a:prstGeom>
          <a:solidFill>
            <a:srgbClr val="CC0066"/>
          </a:solidFill>
        </p:spPr>
        <p:txBody>
          <a:bodyPr wrap="none" rtlCol="0">
            <a:spAutoFit/>
          </a:bodyPr>
          <a:lstStyle/>
          <a:p>
            <a:r>
              <a:rPr lang="en-US" sz="2400" dirty="0" smtClean="0"/>
              <a:t>E-163</a:t>
            </a:r>
            <a:endParaRPr lang="en-US" sz="2400" dirty="0"/>
          </a:p>
        </p:txBody>
      </p:sp>
      <p:sp>
        <p:nvSpPr>
          <p:cNvPr id="13" name="TextBox 12"/>
          <p:cNvSpPr txBox="1"/>
          <p:nvPr/>
        </p:nvSpPr>
        <p:spPr>
          <a:xfrm>
            <a:off x="4724400" y="4800600"/>
            <a:ext cx="1175963" cy="461665"/>
          </a:xfrm>
          <a:prstGeom prst="rect">
            <a:avLst/>
          </a:prstGeom>
          <a:solidFill>
            <a:srgbClr val="CC0066"/>
          </a:solidFill>
        </p:spPr>
        <p:txBody>
          <a:bodyPr wrap="none" rtlCol="0">
            <a:spAutoFit/>
          </a:bodyPr>
          <a:lstStyle/>
          <a:p>
            <a:r>
              <a:rPr lang="en-US" sz="2400" dirty="0" smtClean="0"/>
              <a:t>FACET</a:t>
            </a:r>
            <a:endParaRPr lang="en-US" sz="2400" dirty="0"/>
          </a:p>
        </p:txBody>
      </p:sp>
      <p:sp>
        <p:nvSpPr>
          <p:cNvPr id="14" name="TextBox 13"/>
          <p:cNvSpPr txBox="1"/>
          <p:nvPr/>
        </p:nvSpPr>
        <p:spPr>
          <a:xfrm>
            <a:off x="3752860" y="5715000"/>
            <a:ext cx="1175963" cy="461665"/>
          </a:xfrm>
          <a:prstGeom prst="rect">
            <a:avLst/>
          </a:prstGeom>
          <a:solidFill>
            <a:srgbClr val="CC0066"/>
          </a:solidFill>
        </p:spPr>
        <p:txBody>
          <a:bodyPr wrap="none" rtlCol="0">
            <a:spAutoFit/>
          </a:bodyPr>
          <a:lstStyle/>
          <a:p>
            <a:r>
              <a:rPr lang="en-US" sz="2400" dirty="0" smtClean="0"/>
              <a:t>FACET</a:t>
            </a:r>
            <a:endParaRPr lang="en-US" sz="2400" dirty="0"/>
          </a:p>
        </p:txBody>
      </p:sp>
      <p:sp>
        <p:nvSpPr>
          <p:cNvPr id="15" name="TextBox 14"/>
          <p:cNvSpPr txBox="1"/>
          <p:nvPr/>
        </p:nvSpPr>
        <p:spPr>
          <a:xfrm>
            <a:off x="3785992" y="5257800"/>
            <a:ext cx="1143262" cy="461665"/>
          </a:xfrm>
          <a:prstGeom prst="rect">
            <a:avLst/>
          </a:prstGeom>
          <a:solidFill>
            <a:srgbClr val="0070C0"/>
          </a:solidFill>
        </p:spPr>
        <p:txBody>
          <a:bodyPr wrap="none" rtlCol="0">
            <a:spAutoFit/>
          </a:bodyPr>
          <a:lstStyle/>
          <a:p>
            <a:r>
              <a:rPr lang="en-US" sz="2400" dirty="0" smtClean="0"/>
              <a:t>BELLA</a:t>
            </a:r>
            <a:endParaRPr lang="en-US" sz="2400" dirty="0"/>
          </a:p>
        </p:txBody>
      </p:sp>
      <p:sp>
        <p:nvSpPr>
          <p:cNvPr id="16" name="TextBox 15"/>
          <p:cNvSpPr txBox="1"/>
          <p:nvPr/>
        </p:nvSpPr>
        <p:spPr>
          <a:xfrm>
            <a:off x="5317634" y="3429000"/>
            <a:ext cx="1171731" cy="461665"/>
          </a:xfrm>
          <a:prstGeom prst="rect">
            <a:avLst/>
          </a:prstGeom>
          <a:solidFill>
            <a:srgbClr val="CC0066"/>
          </a:solidFill>
        </p:spPr>
        <p:txBody>
          <a:bodyPr wrap="none" rtlCol="0">
            <a:spAutoFit/>
          </a:bodyPr>
          <a:lstStyle/>
          <a:p>
            <a:r>
              <a:rPr lang="en-US" sz="2400" dirty="0" smtClean="0"/>
              <a:t>NLCTA</a:t>
            </a:r>
            <a:endParaRPr lang="en-US" sz="2400" dirty="0"/>
          </a:p>
        </p:txBody>
      </p:sp>
      <p:sp>
        <p:nvSpPr>
          <p:cNvPr id="17" name="TextBox 16"/>
          <p:cNvSpPr txBox="1"/>
          <p:nvPr/>
        </p:nvSpPr>
        <p:spPr>
          <a:xfrm>
            <a:off x="5791200" y="2971800"/>
            <a:ext cx="1792478" cy="461665"/>
          </a:xfrm>
          <a:prstGeom prst="rect">
            <a:avLst/>
          </a:prstGeom>
          <a:solidFill>
            <a:srgbClr val="00B050"/>
          </a:solidFill>
        </p:spPr>
        <p:txBody>
          <a:bodyPr wrap="none" rtlCol="0">
            <a:spAutoFit/>
          </a:bodyPr>
          <a:lstStyle/>
          <a:p>
            <a:r>
              <a:rPr lang="en-US" sz="2400" dirty="0" smtClean="0"/>
              <a:t>FNAL/JLAB</a:t>
            </a:r>
            <a:endParaRPr lang="en-US" sz="2400" dirty="0"/>
          </a:p>
        </p:txBody>
      </p:sp>
      <p:sp>
        <p:nvSpPr>
          <p:cNvPr id="18" name="TextBox 17"/>
          <p:cNvSpPr txBox="1"/>
          <p:nvPr/>
        </p:nvSpPr>
        <p:spPr>
          <a:xfrm>
            <a:off x="5430735" y="3881735"/>
            <a:ext cx="1058303" cy="461665"/>
          </a:xfrm>
          <a:prstGeom prst="rect">
            <a:avLst/>
          </a:prstGeom>
          <a:solidFill>
            <a:srgbClr val="FFC000"/>
          </a:solidFill>
        </p:spPr>
        <p:txBody>
          <a:bodyPr wrap="none" rtlCol="0">
            <a:spAutoFit/>
          </a:bodyPr>
          <a:lstStyle/>
          <a:p>
            <a:r>
              <a:rPr lang="en-US" sz="2400" dirty="0" smtClean="0"/>
              <a:t>CERN</a:t>
            </a:r>
            <a:endParaRPr lang="en-US" sz="2400" dirty="0"/>
          </a:p>
        </p:txBody>
      </p:sp>
      <p:sp>
        <p:nvSpPr>
          <p:cNvPr id="19" name="Slide Number Placeholder 18"/>
          <p:cNvSpPr>
            <a:spLocks noGrp="1"/>
          </p:cNvSpPr>
          <p:nvPr>
            <p:ph type="sldNum" sz="quarter" idx="10"/>
          </p:nvPr>
        </p:nvSpPr>
        <p:spPr/>
        <p:txBody>
          <a:bodyPr/>
          <a:lstStyle/>
          <a:p>
            <a:fld id="{46D7A3A9-117E-4EF5-82A3-3CC7D0AB76B5}" type="slidenum">
              <a:rPr lang="en-US" smtClean="0"/>
              <a:pPr/>
              <a:t>11</a:t>
            </a:fld>
            <a:endParaRPr lang="en-US" dirty="0"/>
          </a:p>
        </p:txBody>
      </p:sp>
      <p:sp>
        <p:nvSpPr>
          <p:cNvPr id="20" name="Footer Placeholder 19"/>
          <p:cNvSpPr>
            <a:spLocks noGrp="1"/>
          </p:cNvSpPr>
          <p:nvPr>
            <p:ph type="ftr" sz="quarter" idx="11"/>
          </p:nvPr>
        </p:nvSpPr>
        <p:spPr/>
        <p:txBody>
          <a:bodyPr/>
          <a:lstStyle/>
          <a:p>
            <a:r>
              <a:rPr lang="en-US" smtClean="0"/>
              <a:t>MAP 2012 Winter Meeting</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email"/>
          <a:srcRect/>
          <a:stretch>
            <a:fillRect/>
          </a:stretch>
        </p:blipFill>
        <p:spPr bwMode="auto">
          <a:xfrm>
            <a:off x="381000" y="3505200"/>
            <a:ext cx="8077200" cy="2579863"/>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Facility for Advanced Accelerator Tests</a:t>
            </a:r>
            <a:br>
              <a:rPr lang="en-US" dirty="0" smtClean="0"/>
            </a:br>
            <a:r>
              <a:rPr lang="en-US" dirty="0" smtClean="0"/>
              <a:t>a National User Facility</a:t>
            </a:r>
            <a:endParaRPr lang="en-US" dirty="0"/>
          </a:p>
        </p:txBody>
      </p:sp>
      <p:sp>
        <p:nvSpPr>
          <p:cNvPr id="4" name="Slide Number Placeholder 3"/>
          <p:cNvSpPr>
            <a:spLocks noGrp="1"/>
          </p:cNvSpPr>
          <p:nvPr>
            <p:ph type="sldNum" sz="quarter" idx="10"/>
          </p:nvPr>
        </p:nvSpPr>
        <p:spPr/>
        <p:txBody>
          <a:bodyPr/>
          <a:lstStyle/>
          <a:p>
            <a:fld id="{46D7A3A9-117E-4EF5-82A3-3CC7D0AB76B5}" type="slidenum">
              <a:rPr lang="en-US" smtClean="0"/>
              <a:pPr/>
              <a:t>12</a:t>
            </a:fld>
            <a:endParaRPr lang="en-US" dirty="0"/>
          </a:p>
        </p:txBody>
      </p:sp>
      <p:sp>
        <p:nvSpPr>
          <p:cNvPr id="5" name="Footer Placeholder 4"/>
          <p:cNvSpPr>
            <a:spLocks noGrp="1"/>
          </p:cNvSpPr>
          <p:nvPr>
            <p:ph type="ftr" sz="quarter" idx="11"/>
          </p:nvPr>
        </p:nvSpPr>
        <p:spPr/>
        <p:txBody>
          <a:bodyPr/>
          <a:lstStyle/>
          <a:p>
            <a:r>
              <a:rPr lang="en-US" smtClean="0"/>
              <a:t>MAP 2012 Winter Meeting</a:t>
            </a:r>
            <a:endParaRPr lang="en-US" dirty="0"/>
          </a:p>
        </p:txBody>
      </p:sp>
      <p:sp>
        <p:nvSpPr>
          <p:cNvPr id="6" name="Content Placeholder 2"/>
          <p:cNvSpPr txBox="1">
            <a:spLocks/>
          </p:cNvSpPr>
          <p:nvPr/>
        </p:nvSpPr>
        <p:spPr bwMode="auto">
          <a:xfrm>
            <a:off x="304800" y="1143000"/>
            <a:ext cx="8610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990000"/>
              </a:buClr>
              <a:buSzPct val="85000"/>
              <a:buFont typeface="Wingdings" pitchFamily="2" charset="2"/>
              <a:buChar char="§"/>
              <a:defRPr sz="2200">
                <a:solidFill>
                  <a:schemeClr val="tx1"/>
                </a:solidFill>
                <a:latin typeface="+mn-lt"/>
                <a:ea typeface="+mn-ea"/>
                <a:cs typeface="+mn-cs"/>
              </a:defRPr>
            </a:lvl1pPr>
            <a:lvl2pPr marL="742950" indent="-285750" algn="l" rtl="0" eaLnBrk="0" fontAlgn="base" hangingPunct="0">
              <a:spcBef>
                <a:spcPct val="20000"/>
              </a:spcBef>
              <a:spcAft>
                <a:spcPct val="0"/>
              </a:spcAft>
              <a:buClr>
                <a:srgbClr val="006699"/>
              </a:buClr>
              <a:buSzPct val="90000"/>
              <a:buFont typeface="Georgia" pitchFamily="18" charset="0"/>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lr>
                <a:srgbClr val="990000"/>
              </a:buClr>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lr>
                <a:srgbClr val="006699"/>
              </a:buClr>
              <a:buFont typeface="Georgia" pitchFamily="18" charset="0"/>
              <a:buChar char="▫"/>
              <a:defRPr>
                <a:solidFill>
                  <a:schemeClr val="tx1"/>
                </a:solidFill>
                <a:latin typeface="+mn-lt"/>
                <a:ea typeface="+mn-ea"/>
                <a:cs typeface="+mn-cs"/>
              </a:defRPr>
            </a:lvl4pPr>
            <a:lvl5pPr marL="2057400" indent="-228600" algn="l" rtl="0" eaLnBrk="0" fontAlgn="base" hangingPunct="0">
              <a:spcBef>
                <a:spcPct val="20000"/>
              </a:spcBef>
              <a:spcAft>
                <a:spcPct val="0"/>
              </a:spcAft>
              <a:buClr>
                <a:srgbClr val="990000"/>
              </a:buClr>
              <a:buFont typeface="Arial" pitchFamily="34" charset="0"/>
              <a:buChar char="-"/>
              <a:defRPr sz="1600">
                <a:solidFill>
                  <a:schemeClr val="tx1"/>
                </a:solidFill>
                <a:latin typeface="+mn-lt"/>
                <a:ea typeface="+mn-ea"/>
                <a:cs typeface="+mn-cs"/>
              </a:defRPr>
            </a:lvl5pPr>
            <a:lvl6pPr marL="2514600" indent="-228600" algn="l" rtl="0" eaLnBrk="0" fontAlgn="base" hangingPunct="0">
              <a:spcBef>
                <a:spcPct val="20000"/>
              </a:spcBef>
              <a:spcAft>
                <a:spcPct val="0"/>
              </a:spcAft>
              <a:buClr>
                <a:srgbClr val="990000"/>
              </a:buClr>
              <a:buFont typeface="Arial" charset="0"/>
              <a:buChar char="-"/>
              <a:defRPr>
                <a:solidFill>
                  <a:schemeClr val="tx1"/>
                </a:solidFill>
                <a:latin typeface="+mn-lt"/>
                <a:ea typeface="+mn-ea"/>
                <a:cs typeface="+mn-cs"/>
              </a:defRPr>
            </a:lvl6pPr>
            <a:lvl7pPr marL="2971800" indent="-228600" algn="l" rtl="0" eaLnBrk="0" fontAlgn="base" hangingPunct="0">
              <a:spcBef>
                <a:spcPct val="20000"/>
              </a:spcBef>
              <a:spcAft>
                <a:spcPct val="0"/>
              </a:spcAft>
              <a:buClr>
                <a:srgbClr val="990000"/>
              </a:buClr>
              <a:buFont typeface="Arial" charset="0"/>
              <a:buChar char="-"/>
              <a:defRPr>
                <a:solidFill>
                  <a:schemeClr val="tx1"/>
                </a:solidFill>
                <a:latin typeface="+mn-lt"/>
                <a:ea typeface="+mn-ea"/>
                <a:cs typeface="+mn-cs"/>
              </a:defRPr>
            </a:lvl7pPr>
            <a:lvl8pPr marL="3429000" indent="-228600" algn="l" rtl="0" eaLnBrk="0" fontAlgn="base" hangingPunct="0">
              <a:spcBef>
                <a:spcPct val="20000"/>
              </a:spcBef>
              <a:spcAft>
                <a:spcPct val="0"/>
              </a:spcAft>
              <a:buClr>
                <a:srgbClr val="990000"/>
              </a:buClr>
              <a:buFont typeface="Arial" charset="0"/>
              <a:buChar char="-"/>
              <a:defRPr>
                <a:solidFill>
                  <a:schemeClr val="tx1"/>
                </a:solidFill>
                <a:latin typeface="+mn-lt"/>
                <a:ea typeface="+mn-ea"/>
                <a:cs typeface="+mn-cs"/>
              </a:defRPr>
            </a:lvl8pPr>
            <a:lvl9pPr marL="3886200" indent="-228600" algn="l" rtl="0" eaLnBrk="0" fontAlgn="base" hangingPunct="0">
              <a:spcBef>
                <a:spcPct val="20000"/>
              </a:spcBef>
              <a:spcAft>
                <a:spcPct val="0"/>
              </a:spcAft>
              <a:buClr>
                <a:srgbClr val="990000"/>
              </a:buClr>
              <a:buFont typeface="Arial" charset="0"/>
              <a:buChar char="-"/>
              <a:defRPr>
                <a:solidFill>
                  <a:schemeClr val="tx1"/>
                </a:solidFill>
                <a:latin typeface="+mn-lt"/>
                <a:ea typeface="+mn-ea"/>
                <a:cs typeface="+mn-cs"/>
              </a:defRPr>
            </a:lvl9pPr>
          </a:lstStyle>
          <a:p>
            <a:r>
              <a:rPr lang="en-US" sz="2000" dirty="0" smtClean="0"/>
              <a:t>FACET uses the first two-thirds of the SLAC Linac</a:t>
            </a:r>
          </a:p>
          <a:p>
            <a:r>
              <a:rPr lang="en-US" sz="2000" dirty="0"/>
              <a:t>Electron and positron beams</a:t>
            </a:r>
          </a:p>
          <a:p>
            <a:r>
              <a:rPr lang="en-US" sz="2000" dirty="0" smtClean="0"/>
              <a:t>Energy 20 to 23 </a:t>
            </a:r>
            <a:r>
              <a:rPr lang="en-US" sz="2000" dirty="0" err="1" smtClean="0"/>
              <a:t>GeV</a:t>
            </a:r>
            <a:endParaRPr lang="en-US" sz="2000" dirty="0" smtClean="0"/>
          </a:p>
          <a:p>
            <a:r>
              <a:rPr lang="en-US" sz="2000" dirty="0" smtClean="0"/>
              <a:t>Charge 3.2 </a:t>
            </a:r>
            <a:r>
              <a:rPr lang="en-US" sz="2000" dirty="0" err="1" smtClean="0"/>
              <a:t>nC</a:t>
            </a:r>
            <a:r>
              <a:rPr lang="en-US" sz="2000" dirty="0" smtClean="0"/>
              <a:t> (=2*10</a:t>
            </a:r>
            <a:r>
              <a:rPr lang="en-US" sz="2000" baseline="30000" dirty="0" smtClean="0"/>
              <a:t>10 </a:t>
            </a:r>
            <a:r>
              <a:rPr lang="en-US" sz="2000" dirty="0" smtClean="0"/>
              <a:t>particles)</a:t>
            </a:r>
          </a:p>
          <a:p>
            <a:r>
              <a:rPr lang="en-US" sz="2000" dirty="0" smtClean="0"/>
              <a:t>Sigma x = 14 </a:t>
            </a:r>
            <a:r>
              <a:rPr lang="en-US" sz="2000" dirty="0" smtClean="0">
                <a:latin typeface="Symbol" charset="2"/>
                <a:cs typeface="Symbol" charset="2"/>
              </a:rPr>
              <a:t>m</a:t>
            </a:r>
            <a:r>
              <a:rPr lang="en-US" sz="2000" dirty="0" smtClean="0"/>
              <a:t>m</a:t>
            </a:r>
          </a:p>
          <a:p>
            <a:r>
              <a:rPr lang="en-US" sz="2000" dirty="0" smtClean="0"/>
              <a:t>Sigma y = 6 </a:t>
            </a:r>
            <a:r>
              <a:rPr lang="en-US" sz="2000" dirty="0" smtClean="0">
                <a:latin typeface="Symbol" charset="2"/>
                <a:cs typeface="Symbol" charset="2"/>
              </a:rPr>
              <a:t>m</a:t>
            </a:r>
            <a:r>
              <a:rPr lang="en-US" sz="2000" dirty="0" smtClean="0"/>
              <a:t>m</a:t>
            </a:r>
          </a:p>
          <a:p>
            <a:r>
              <a:rPr lang="en-US" sz="2000" dirty="0" smtClean="0"/>
              <a:t>Sigma z = 14 </a:t>
            </a:r>
            <a:r>
              <a:rPr lang="en-US" sz="2000" dirty="0" smtClean="0">
                <a:latin typeface="Symbol" charset="2"/>
                <a:cs typeface="Symbol" charset="2"/>
              </a:rPr>
              <a:t>m</a:t>
            </a:r>
            <a:r>
              <a:rPr lang="en-US" sz="2000" dirty="0" smtClean="0"/>
              <a:t>m minimum (20 </a:t>
            </a:r>
            <a:r>
              <a:rPr lang="en-US" sz="2000" dirty="0" smtClean="0">
                <a:latin typeface="Symbol" charset="2"/>
                <a:cs typeface="Symbol" charset="2"/>
              </a:rPr>
              <a:t>m</a:t>
            </a:r>
            <a:r>
              <a:rPr lang="en-US" sz="2000" dirty="0" smtClean="0"/>
              <a:t>m typical)</a:t>
            </a:r>
          </a:p>
        </p:txBody>
      </p:sp>
      <p:sp>
        <p:nvSpPr>
          <p:cNvPr id="8" name="Right Brace 7"/>
          <p:cNvSpPr/>
          <p:nvPr/>
        </p:nvSpPr>
        <p:spPr>
          <a:xfrm>
            <a:off x="2971800" y="2667000"/>
            <a:ext cx="228600" cy="68580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3200400" y="2831068"/>
            <a:ext cx="697051" cy="369332"/>
          </a:xfrm>
          <a:prstGeom prst="rect">
            <a:avLst/>
          </a:prstGeom>
          <a:noFill/>
        </p:spPr>
        <p:txBody>
          <a:bodyPr wrap="none" rtlCol="0">
            <a:spAutoFit/>
          </a:bodyPr>
          <a:lstStyle/>
          <a:p>
            <a:r>
              <a:rPr lang="en-US" dirty="0" smtClean="0"/>
              <a:t>@ IP</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763000" cy="838200"/>
          </a:xfrm>
        </p:spPr>
        <p:txBody>
          <a:bodyPr/>
          <a:lstStyle/>
          <a:p>
            <a:r>
              <a:rPr lang="en-US" sz="2200" dirty="0" smtClean="0"/>
              <a:t>FACET Science: E-201 and E-205 Wakefield Acceleration </a:t>
            </a:r>
            <a:br>
              <a:rPr lang="en-US" sz="2200" dirty="0" smtClean="0"/>
            </a:br>
            <a:r>
              <a:rPr lang="en-US" sz="2200" dirty="0" smtClean="0"/>
              <a:t>in Dielectric Structures &amp; </a:t>
            </a:r>
            <a:r>
              <a:rPr lang="en-US" sz="2400" dirty="0" smtClean="0"/>
              <a:t>E-202 Ultrafast Magnetic Switching</a:t>
            </a:r>
            <a:endParaRPr lang="en-US" sz="2200" dirty="0"/>
          </a:p>
        </p:txBody>
      </p:sp>
      <p:pic>
        <p:nvPicPr>
          <p:cNvPr id="2052" name="Picture 4"/>
          <p:cNvPicPr>
            <a:picLocks noChangeAspect="1" noChangeArrowheads="1"/>
          </p:cNvPicPr>
          <p:nvPr/>
        </p:nvPicPr>
        <p:blipFill>
          <a:blip r:embed="rId2" cstate="email"/>
          <a:srcRect/>
          <a:stretch>
            <a:fillRect/>
          </a:stretch>
        </p:blipFill>
        <p:spPr bwMode="auto">
          <a:xfrm>
            <a:off x="-152400" y="4267200"/>
            <a:ext cx="3657600" cy="1577383"/>
          </a:xfrm>
          <a:prstGeom prst="rect">
            <a:avLst/>
          </a:prstGeom>
          <a:noFill/>
          <a:ln w="9525">
            <a:noFill/>
            <a:miter lim="800000"/>
            <a:headEnd/>
            <a:tailEnd/>
          </a:ln>
        </p:spPr>
      </p:pic>
      <p:sp>
        <p:nvSpPr>
          <p:cNvPr id="3" name="Content Placeholder 2"/>
          <p:cNvSpPr>
            <a:spLocks noGrp="1"/>
          </p:cNvSpPr>
          <p:nvPr>
            <p:ph idx="1"/>
          </p:nvPr>
        </p:nvSpPr>
        <p:spPr>
          <a:xfrm>
            <a:off x="3644901" y="1097280"/>
            <a:ext cx="5316220" cy="4800600"/>
          </a:xfrm>
        </p:spPr>
        <p:txBody>
          <a:bodyPr/>
          <a:lstStyle/>
          <a:p>
            <a:r>
              <a:rPr lang="en-US" sz="1800" dirty="0" smtClean="0"/>
              <a:t>The FACET beam is sent through prototype dielectric </a:t>
            </a:r>
            <a:r>
              <a:rPr lang="en-US" sz="1800" dirty="0" err="1" smtClean="0"/>
              <a:t>wakefield</a:t>
            </a:r>
            <a:r>
              <a:rPr lang="en-US" sz="1800" dirty="0" smtClean="0"/>
              <a:t> acceleration structures</a:t>
            </a:r>
          </a:p>
          <a:p>
            <a:r>
              <a:rPr lang="en-US" sz="1800" dirty="0" smtClean="0"/>
              <a:t>Investigation of magnetic switching processes by exposing samples to electron bunches then image with spin-sensitive scanning electron microscope</a:t>
            </a:r>
          </a:p>
        </p:txBody>
      </p:sp>
      <p:sp>
        <p:nvSpPr>
          <p:cNvPr id="8" name="Slide Number Placeholder 7"/>
          <p:cNvSpPr>
            <a:spLocks noGrp="1"/>
          </p:cNvSpPr>
          <p:nvPr>
            <p:ph type="sldNum" sz="quarter" idx="11"/>
          </p:nvPr>
        </p:nvSpPr>
        <p:spPr>
          <a:xfrm>
            <a:off x="6400800" y="6400800"/>
            <a:ext cx="2057400" cy="365125"/>
          </a:xfrm>
        </p:spPr>
        <p:txBody>
          <a:bodyPr/>
          <a:lstStyle/>
          <a:p>
            <a:fld id="{C24B6BCF-08E6-413A-A009-6B237C724D68}" type="slidenum">
              <a:rPr lang="en-US" smtClean="0"/>
              <a:pPr/>
              <a:t>13</a:t>
            </a:fld>
            <a:endParaRPr lang="en-US" dirty="0"/>
          </a:p>
        </p:txBody>
      </p:sp>
      <p:pic>
        <p:nvPicPr>
          <p:cNvPr id="7169" name="Picture 1" descr="V:\ARD\TF\Facet\E-201 Dielectric Wakefields\Drawings\kraken\images\final-01.jpg"/>
          <p:cNvPicPr>
            <a:picLocks noChangeAspect="1" noChangeArrowheads="1"/>
          </p:cNvPicPr>
          <p:nvPr/>
        </p:nvPicPr>
        <p:blipFill>
          <a:blip r:embed="rId3" cstate="email"/>
          <a:srcRect/>
          <a:stretch>
            <a:fillRect/>
          </a:stretch>
        </p:blipFill>
        <p:spPr bwMode="auto">
          <a:xfrm>
            <a:off x="251460" y="1097280"/>
            <a:ext cx="3360420" cy="2362795"/>
          </a:xfrm>
          <a:prstGeom prst="rect">
            <a:avLst/>
          </a:prstGeom>
          <a:noFill/>
        </p:spPr>
      </p:pic>
      <p:sp>
        <p:nvSpPr>
          <p:cNvPr id="9" name="TextBox 8"/>
          <p:cNvSpPr txBox="1"/>
          <p:nvPr/>
        </p:nvSpPr>
        <p:spPr>
          <a:xfrm>
            <a:off x="228600" y="3657600"/>
            <a:ext cx="2113848" cy="575542"/>
          </a:xfrm>
          <a:prstGeom prst="rect">
            <a:avLst/>
          </a:prstGeom>
          <a:noFill/>
        </p:spPr>
        <p:txBody>
          <a:bodyPr wrap="none" lIns="82296" tIns="41148" rIns="82296" bIns="41148" rtlCol="0">
            <a:spAutoFit/>
          </a:bodyPr>
          <a:lstStyle/>
          <a:p>
            <a:r>
              <a:rPr lang="en-US" sz="1600" dirty="0" smtClean="0"/>
              <a:t>a = 100um to 800um </a:t>
            </a:r>
          </a:p>
          <a:p>
            <a:endParaRPr lang="en-US" sz="1600" dirty="0"/>
          </a:p>
        </p:txBody>
      </p:sp>
      <p:sp>
        <p:nvSpPr>
          <p:cNvPr id="10" name="Footer Placeholder 9"/>
          <p:cNvSpPr>
            <a:spLocks noGrp="1"/>
          </p:cNvSpPr>
          <p:nvPr>
            <p:ph type="ftr" sz="quarter" idx="11"/>
          </p:nvPr>
        </p:nvSpPr>
        <p:spPr>
          <a:xfrm>
            <a:off x="2590800" y="6324600"/>
            <a:ext cx="3657600" cy="365125"/>
          </a:xfrm>
        </p:spPr>
        <p:txBody>
          <a:bodyPr/>
          <a:lstStyle/>
          <a:p>
            <a:r>
              <a:rPr lang="en-US" smtClean="0"/>
              <a:t>MAP 2012 Winter Meeting</a:t>
            </a:r>
            <a:endParaRPr lang="en-US" dirty="0"/>
          </a:p>
        </p:txBody>
      </p:sp>
      <p:sp>
        <p:nvSpPr>
          <p:cNvPr id="12" name="Slide Number Placeholder 10"/>
          <p:cNvSpPr>
            <a:spLocks noGrp="1"/>
          </p:cNvSpPr>
          <p:nvPr>
            <p:ph type="sldNum" sz="quarter" idx="11"/>
          </p:nvPr>
        </p:nvSpPr>
        <p:spPr>
          <a:xfrm>
            <a:off x="3680460" y="5594350"/>
            <a:ext cx="3657600" cy="365125"/>
          </a:xfrm>
        </p:spPr>
        <p:txBody>
          <a:bodyPr/>
          <a:lstStyle/>
          <a:p>
            <a:fld id="{C24B6BCF-08E6-413A-A009-6B237C724D68}" type="slidenum">
              <a:rPr lang="en-US" smtClean="0"/>
              <a:pPr/>
              <a:t>13</a:t>
            </a:fld>
            <a:endParaRPr lang="en-US" dirty="0"/>
          </a:p>
        </p:txBody>
      </p:sp>
      <p:pic>
        <p:nvPicPr>
          <p:cNvPr id="13" name="Picture 2"/>
          <p:cNvPicPr>
            <a:picLocks noChangeAspect="1" noChangeArrowheads="1"/>
          </p:cNvPicPr>
          <p:nvPr/>
        </p:nvPicPr>
        <p:blipFill>
          <a:blip r:embed="rId4" cstate="email">
            <a:lum contrast="55000"/>
          </a:blip>
          <a:stretch>
            <a:fillRect/>
          </a:stretch>
        </p:blipFill>
        <p:spPr bwMode="auto">
          <a:xfrm>
            <a:off x="3931920" y="3352800"/>
            <a:ext cx="2468880" cy="2468880"/>
          </a:xfrm>
          <a:prstGeom prst="rect">
            <a:avLst/>
          </a:prstGeom>
          <a:noFill/>
          <a:ln>
            <a:noFill/>
          </a:ln>
        </p:spPr>
      </p:pic>
      <p:pic>
        <p:nvPicPr>
          <p:cNvPr id="14" name="Picture 2"/>
          <p:cNvPicPr>
            <a:picLocks noChangeAspect="1" noChangeArrowheads="1"/>
          </p:cNvPicPr>
          <p:nvPr/>
        </p:nvPicPr>
        <p:blipFill>
          <a:blip r:embed="rId5" cstate="email"/>
          <a:srcRect/>
          <a:stretch>
            <a:fillRect/>
          </a:stretch>
        </p:blipFill>
        <p:spPr bwMode="auto">
          <a:xfrm>
            <a:off x="6675120" y="3284220"/>
            <a:ext cx="2468880" cy="2468880"/>
          </a:xfrm>
          <a:prstGeom prst="rect">
            <a:avLst/>
          </a:prstGeom>
          <a:noFill/>
          <a:ln w="9525">
            <a:noFill/>
            <a:miter lim="800000"/>
            <a:headEnd/>
            <a:tailEnd/>
          </a:ln>
          <a:effectLst/>
        </p:spPr>
      </p:pic>
      <p:sp>
        <p:nvSpPr>
          <p:cNvPr id="16" name="Rectangle 15"/>
          <p:cNvSpPr/>
          <p:nvPr/>
        </p:nvSpPr>
        <p:spPr>
          <a:xfrm>
            <a:off x="3520440" y="5652802"/>
            <a:ext cx="2307811" cy="360099"/>
          </a:xfrm>
          <a:prstGeom prst="rect">
            <a:avLst/>
          </a:prstGeom>
          <a:solidFill>
            <a:schemeClr val="accent1"/>
          </a:solidFill>
        </p:spPr>
        <p:txBody>
          <a:bodyPr wrap="none" lIns="82296" tIns="41148" rIns="82296" bIns="41148">
            <a:spAutoFit/>
          </a:bodyPr>
          <a:lstStyle/>
          <a:p>
            <a:r>
              <a:rPr lang="en-US" dirty="0" err="1" smtClean="0"/>
              <a:t>CoFe</a:t>
            </a:r>
            <a:r>
              <a:rPr lang="en-US" dirty="0" smtClean="0"/>
              <a:t>/</a:t>
            </a:r>
            <a:r>
              <a:rPr lang="en-US" dirty="0" err="1" smtClean="0"/>
              <a:t>MgO</a:t>
            </a:r>
            <a:r>
              <a:rPr lang="en-US" dirty="0" smtClean="0"/>
              <a:t>, </a:t>
            </a:r>
            <a:r>
              <a:rPr lang="el-GR" dirty="0" smtClean="0"/>
              <a:t>σ</a:t>
            </a:r>
            <a:r>
              <a:rPr lang="en-US" baseline="-25000" dirty="0" smtClean="0"/>
              <a:t>t</a:t>
            </a:r>
            <a:r>
              <a:rPr lang="en-US" dirty="0" smtClean="0"/>
              <a:t>=230fs</a:t>
            </a:r>
            <a:endParaRPr lang="en-US" dirty="0"/>
          </a:p>
        </p:txBody>
      </p:sp>
      <p:sp>
        <p:nvSpPr>
          <p:cNvPr id="17" name="Rectangle 16"/>
          <p:cNvSpPr/>
          <p:nvPr/>
        </p:nvSpPr>
        <p:spPr>
          <a:xfrm>
            <a:off x="6675120" y="5652802"/>
            <a:ext cx="1239122" cy="360099"/>
          </a:xfrm>
          <a:prstGeom prst="rect">
            <a:avLst/>
          </a:prstGeom>
          <a:solidFill>
            <a:schemeClr val="accent1"/>
          </a:solidFill>
        </p:spPr>
        <p:txBody>
          <a:bodyPr wrap="none" lIns="82296" tIns="41148" rIns="82296" bIns="41148">
            <a:spAutoFit/>
          </a:bodyPr>
          <a:lstStyle/>
          <a:p>
            <a:r>
              <a:rPr lang="en-US" dirty="0" smtClean="0"/>
              <a:t>Fe/W(110)</a:t>
            </a:r>
            <a:endParaRPr lang="en-US" dirty="0"/>
          </a:p>
        </p:txBody>
      </p:sp>
      <p:sp>
        <p:nvSpPr>
          <p:cNvPr id="18" name="Footer Placeholder 16"/>
          <p:cNvSpPr txBox="1">
            <a:spLocks/>
          </p:cNvSpPr>
          <p:nvPr/>
        </p:nvSpPr>
        <p:spPr>
          <a:xfrm>
            <a:off x="3680460" y="5594350"/>
            <a:ext cx="36576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smtClean="0">
                <a:ln>
                  <a:noFill/>
                </a:ln>
                <a:solidFill>
                  <a:schemeClr val="tx1">
                    <a:tint val="75000"/>
                  </a:schemeClr>
                </a:solidFill>
                <a:effectLst/>
                <a:uLnTx/>
                <a:uFillTx/>
                <a:latin typeface="Trebuchet MS" pitchFamily="34" charset="0"/>
                <a:ea typeface="ＭＳ Ｐゴシック" pitchFamily="34" charset="-128"/>
                <a:cs typeface="+mn-cs"/>
              </a:rPr>
              <a:t>MAP 2012 Winter Meeting</a:t>
            </a:r>
            <a:endParaRPr kumimoji="0" lang="en-US" sz="1400" b="0" i="0" u="none" strike="noStrike" kern="1200" cap="none" spc="0" normalizeH="0" baseline="0" noProof="0" dirty="0">
              <a:ln>
                <a:noFill/>
              </a:ln>
              <a:solidFill>
                <a:schemeClr val="tx1">
                  <a:tint val="75000"/>
                </a:schemeClr>
              </a:solidFill>
              <a:effectLst/>
              <a:uLnTx/>
              <a:uFillTx/>
              <a:latin typeface="Trebuchet MS" pitchFamily="34" charset="0"/>
              <a:ea typeface="ＭＳ Ｐゴシック" pitchFamily="34" charset="-128"/>
              <a:cs typeface="+mn-cs"/>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33600" y="2057400"/>
            <a:ext cx="4648200" cy="4801314"/>
          </a:xfrm>
          <a:prstGeom prst="rect">
            <a:avLst/>
          </a:prstGeom>
          <a:noFill/>
        </p:spPr>
        <p:txBody>
          <a:bodyPr wrap="square" rtlCol="0">
            <a:spAutoFit/>
          </a:bodyPr>
          <a:lstStyle/>
          <a:p>
            <a:pPr>
              <a:buFont typeface="Arial" pitchFamily="34" charset="0"/>
              <a:buChar char="•"/>
            </a:pPr>
            <a:r>
              <a:rPr lang="en-US" dirty="0" smtClean="0">
                <a:solidFill>
                  <a:schemeClr val="tx1"/>
                </a:solidFill>
              </a:rPr>
              <a:t> Further applications of DLA</a:t>
            </a:r>
          </a:p>
          <a:p>
            <a:pPr lvl="1">
              <a:buFont typeface="Arial" pitchFamily="34" charset="0"/>
              <a:buChar char="•"/>
            </a:pPr>
            <a:r>
              <a:rPr lang="en-US" dirty="0" smtClean="0">
                <a:solidFill>
                  <a:schemeClr val="tx1"/>
                </a:solidFill>
              </a:rPr>
              <a:t> Optical undulators (T. Plettner, KLA-Tencor)</a:t>
            </a:r>
          </a:p>
          <a:p>
            <a:pPr lvl="1">
              <a:buFont typeface="Arial" pitchFamily="34" charset="0"/>
              <a:buChar char="•"/>
            </a:pPr>
            <a:r>
              <a:rPr lang="en-US" dirty="0" smtClean="0">
                <a:solidFill>
                  <a:schemeClr val="tx1"/>
                </a:solidFill>
              </a:rPr>
              <a:t> Optical BPMs (Z. Wu, K. Soong, SLAC), </a:t>
            </a:r>
          </a:p>
          <a:p>
            <a:pPr lvl="1">
              <a:buFont typeface="Arial" pitchFamily="34" charset="0"/>
              <a:buChar char="•"/>
            </a:pPr>
            <a:r>
              <a:rPr lang="en-US" dirty="0" smtClean="0">
                <a:solidFill>
                  <a:schemeClr val="tx1"/>
                </a:solidFill>
              </a:rPr>
              <a:t> Optical Structure Based beam focusing (B. Cowan, Tech-X)</a:t>
            </a:r>
          </a:p>
          <a:p>
            <a:pPr lvl="1">
              <a:buFont typeface="Arial" pitchFamily="34" charset="0"/>
              <a:buChar char="•"/>
            </a:pPr>
            <a:r>
              <a:rPr lang="en-US" dirty="0" smtClean="0">
                <a:solidFill>
                  <a:schemeClr val="tx1"/>
                </a:solidFill>
              </a:rPr>
              <a:t> Optical kickers and steering elements (K. Soong, C. McGuinness, Stanford)</a:t>
            </a:r>
          </a:p>
          <a:p>
            <a:pPr lvl="1">
              <a:buFont typeface="Arial" pitchFamily="34" charset="0"/>
              <a:buChar char="•"/>
            </a:pPr>
            <a:r>
              <a:rPr lang="en-US" dirty="0" smtClean="0">
                <a:solidFill>
                  <a:schemeClr val="tx1"/>
                </a:solidFill>
              </a:rPr>
              <a:t> Attosecond-scale timing diagnostics</a:t>
            </a:r>
          </a:p>
          <a:p>
            <a:pPr lvl="1">
              <a:buFont typeface="Arial" pitchFamily="34" charset="0"/>
              <a:buChar char="•"/>
            </a:pPr>
            <a:r>
              <a:rPr lang="en-US" dirty="0" smtClean="0">
                <a:solidFill>
                  <a:schemeClr val="tx1"/>
                </a:solidFill>
              </a:rPr>
              <a:t> </a:t>
            </a:r>
            <a:r>
              <a:rPr lang="en-US" i="1" dirty="0" smtClean="0">
                <a:solidFill>
                  <a:schemeClr val="tx1"/>
                </a:solidFill>
              </a:rPr>
              <a:t>Internal</a:t>
            </a:r>
            <a:r>
              <a:rPr lang="en-US" dirty="0" smtClean="0">
                <a:solidFill>
                  <a:schemeClr val="tx1"/>
                </a:solidFill>
              </a:rPr>
              <a:t>-Beam Radiotherapy (G. Travish, R. Yoder, UCLA)</a:t>
            </a:r>
          </a:p>
          <a:p>
            <a:pPr lvl="1">
              <a:buFont typeface="Arial" pitchFamily="34" charset="0"/>
              <a:buChar char="•"/>
            </a:pPr>
            <a:r>
              <a:rPr lang="en-US" dirty="0" smtClean="0">
                <a:solidFill>
                  <a:schemeClr val="tx1"/>
                </a:solidFill>
              </a:rPr>
              <a:t> Optical BPMs (L. </a:t>
            </a:r>
            <a:r>
              <a:rPr lang="en-US" dirty="0" err="1" smtClean="0">
                <a:solidFill>
                  <a:schemeClr val="tx1"/>
                </a:solidFill>
              </a:rPr>
              <a:t>Sch</a:t>
            </a:r>
            <a:r>
              <a:rPr lang="en-US" dirty="0" err="1" smtClean="0">
                <a:solidFill>
                  <a:schemeClr val="tx1"/>
                </a:solidFill>
                <a:latin typeface="Calibri"/>
              </a:rPr>
              <a:t>ä</a:t>
            </a:r>
            <a:r>
              <a:rPr lang="en-US" dirty="0" err="1" smtClean="0">
                <a:solidFill>
                  <a:schemeClr val="tx1"/>
                </a:solidFill>
              </a:rPr>
              <a:t>chter</a:t>
            </a:r>
            <a:r>
              <a:rPr lang="en-US" dirty="0" smtClean="0">
                <a:solidFill>
                  <a:schemeClr val="tx1"/>
                </a:solidFill>
              </a:rPr>
              <a:t>, IIT-</a:t>
            </a:r>
            <a:r>
              <a:rPr lang="en-US" dirty="0" err="1" smtClean="0">
                <a:solidFill>
                  <a:schemeClr val="tx1"/>
                </a:solidFill>
              </a:rPr>
              <a:t>Technion</a:t>
            </a:r>
            <a:r>
              <a:rPr lang="en-US" dirty="0" smtClean="0">
                <a:solidFill>
                  <a:schemeClr val="tx1"/>
                </a:solidFill>
              </a:rPr>
              <a:t>)</a:t>
            </a:r>
          </a:p>
          <a:p>
            <a:pPr lvl="1">
              <a:buFont typeface="Arial" pitchFamily="34" charset="0"/>
              <a:buChar char="•"/>
            </a:pPr>
            <a:r>
              <a:rPr lang="en-US" dirty="0" smtClean="0">
                <a:solidFill>
                  <a:schemeClr val="tx1"/>
                </a:solidFill>
              </a:rPr>
              <a:t> THz sources (Z. Wu, SLAC)</a:t>
            </a:r>
          </a:p>
          <a:p>
            <a:pPr lvl="1"/>
            <a:endParaRPr lang="en-US" dirty="0">
              <a:solidFill>
                <a:schemeClr val="tx1"/>
              </a:solidFill>
            </a:endParaRPr>
          </a:p>
        </p:txBody>
      </p:sp>
      <p:sp>
        <p:nvSpPr>
          <p:cNvPr id="3" name="Rectangle 3"/>
          <p:cNvSpPr txBox="1">
            <a:spLocks noChangeArrowheads="1"/>
          </p:cNvSpPr>
          <p:nvPr/>
        </p:nvSpPr>
        <p:spPr>
          <a:xfrm>
            <a:off x="228600" y="152400"/>
            <a:ext cx="8686800" cy="7620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chemeClr val="tx2"/>
                </a:solidFill>
                <a:effectLst/>
                <a:uLnTx/>
                <a:uFillTx/>
                <a:latin typeface="+mj-lt"/>
                <a:ea typeface="+mj-ea"/>
                <a:cs typeface="+mj-cs"/>
              </a:rPr>
              <a:t>Other Areas:</a:t>
            </a:r>
            <a:r>
              <a:rPr kumimoji="0" lang="en-US" sz="3600" b="0" i="0" u="none" strike="noStrike" kern="1200" cap="none" spc="0" normalizeH="0" noProof="0" dirty="0" smtClean="0">
                <a:ln>
                  <a:noFill/>
                </a:ln>
                <a:solidFill>
                  <a:schemeClr val="tx2"/>
                </a:solidFill>
                <a:effectLst/>
                <a:uLnTx/>
                <a:uFillTx/>
                <a:latin typeface="+mj-lt"/>
                <a:ea typeface="+mj-ea"/>
                <a:cs typeface="+mj-cs"/>
              </a:rPr>
              <a:t> </a:t>
            </a:r>
            <a:r>
              <a:rPr kumimoji="0" lang="en-US" sz="3600" b="0" i="0" u="none" strike="noStrike" kern="1200" cap="none" spc="0" normalizeH="0" baseline="0" noProof="0" dirty="0" smtClean="0">
                <a:ln>
                  <a:noFill/>
                </a:ln>
                <a:solidFill>
                  <a:schemeClr val="tx2"/>
                </a:solidFill>
                <a:effectLst/>
                <a:uLnTx/>
                <a:uFillTx/>
                <a:latin typeface="+mj-lt"/>
                <a:ea typeface="+mj-ea"/>
                <a:cs typeface="+mj-cs"/>
              </a:rPr>
              <a:t>Direct LASER</a:t>
            </a:r>
            <a:r>
              <a:rPr kumimoji="0" lang="en-US" sz="3600" b="0" i="0" u="none" strike="noStrike" kern="1200" cap="none" spc="0" normalizeH="0" noProof="0" dirty="0" smtClean="0">
                <a:ln>
                  <a:noFill/>
                </a:ln>
                <a:solidFill>
                  <a:schemeClr val="tx2"/>
                </a:solidFill>
                <a:effectLst/>
                <a:uLnTx/>
                <a:uFillTx/>
                <a:latin typeface="+mj-lt"/>
                <a:ea typeface="+mj-ea"/>
                <a:cs typeface="+mj-cs"/>
              </a:rPr>
              <a:t> </a:t>
            </a:r>
            <a:r>
              <a:rPr kumimoji="0" lang="en-US" sz="3600" b="0" i="0" u="none" strike="noStrike" kern="1200" cap="none" spc="0" normalizeH="0" baseline="0" noProof="0" dirty="0" smtClean="0">
                <a:ln>
                  <a:noFill/>
                </a:ln>
                <a:solidFill>
                  <a:schemeClr val="tx2"/>
                </a:solidFill>
                <a:effectLst/>
                <a:uLnTx/>
                <a:uFillTx/>
                <a:latin typeface="+mj-lt"/>
                <a:ea typeface="+mj-ea"/>
                <a:cs typeface="+mj-cs"/>
              </a:rPr>
              <a:t>Acceleration</a:t>
            </a:r>
            <a:r>
              <a:rPr kumimoji="0" lang="en-US" sz="3600" b="0" i="0" u="none" strike="noStrike" kern="1200" cap="none" spc="0" normalizeH="0" noProof="0" dirty="0" smtClean="0">
                <a:ln>
                  <a:noFill/>
                </a:ln>
                <a:solidFill>
                  <a:schemeClr val="tx2"/>
                </a:solidFill>
                <a:effectLst/>
                <a:uLnTx/>
                <a:uFillTx/>
                <a:latin typeface="+mj-lt"/>
                <a:ea typeface="+mj-ea"/>
                <a:cs typeface="+mj-cs"/>
              </a:rPr>
              <a:t> </a:t>
            </a:r>
            <a:endParaRPr kumimoji="0" lang="en-US" sz="2000" b="0" i="0" u="none" strike="noStrike" kern="1200" cap="none" spc="0" normalizeH="0" baseline="0" noProof="0" dirty="0">
              <a:ln>
                <a:noFill/>
              </a:ln>
              <a:solidFill>
                <a:schemeClr val="tx2"/>
              </a:solidFill>
              <a:effectLst/>
              <a:uLnTx/>
              <a:uFillTx/>
              <a:latin typeface="+mj-lt"/>
              <a:ea typeface="+mj-ea"/>
              <a:cs typeface="+mj-cs"/>
            </a:endParaRPr>
          </a:p>
        </p:txBody>
      </p:sp>
      <p:pic>
        <p:nvPicPr>
          <p:cNvPr id="78850" name="Picture 2"/>
          <p:cNvPicPr>
            <a:picLocks noChangeAspect="1" noChangeArrowheads="1"/>
          </p:cNvPicPr>
          <p:nvPr/>
        </p:nvPicPr>
        <p:blipFill>
          <a:blip r:embed="rId2" cstate="email"/>
          <a:srcRect/>
          <a:stretch>
            <a:fillRect/>
          </a:stretch>
        </p:blipFill>
        <p:spPr bwMode="auto">
          <a:xfrm>
            <a:off x="6858000" y="3324225"/>
            <a:ext cx="2223113" cy="1019175"/>
          </a:xfrm>
          <a:prstGeom prst="rect">
            <a:avLst/>
          </a:prstGeom>
          <a:noFill/>
          <a:ln w="9525">
            <a:noFill/>
            <a:miter lim="800000"/>
            <a:headEnd/>
            <a:tailEnd/>
          </a:ln>
        </p:spPr>
      </p:pic>
      <p:sp>
        <p:nvSpPr>
          <p:cNvPr id="7" name="TextBox 6"/>
          <p:cNvSpPr txBox="1"/>
          <p:nvPr/>
        </p:nvSpPr>
        <p:spPr>
          <a:xfrm>
            <a:off x="6934200" y="4415135"/>
            <a:ext cx="2209800" cy="430887"/>
          </a:xfrm>
          <a:prstGeom prst="rect">
            <a:avLst/>
          </a:prstGeom>
          <a:noFill/>
        </p:spPr>
        <p:txBody>
          <a:bodyPr wrap="square" rtlCol="0">
            <a:spAutoFit/>
          </a:bodyPr>
          <a:lstStyle/>
          <a:p>
            <a:r>
              <a:rPr lang="en-US" sz="1100" dirty="0" smtClean="0">
                <a:solidFill>
                  <a:schemeClr val="tx1"/>
                </a:solidFill>
              </a:rPr>
              <a:t>Woodpile structure simulations as a BPM—Z. Wu</a:t>
            </a:r>
            <a:endParaRPr lang="en-US" sz="1100" dirty="0">
              <a:solidFill>
                <a:schemeClr val="tx1"/>
              </a:solidFill>
            </a:endParaRPr>
          </a:p>
        </p:txBody>
      </p:sp>
      <p:pic>
        <p:nvPicPr>
          <p:cNvPr id="78851" name="Picture 3"/>
          <p:cNvPicPr>
            <a:picLocks noChangeAspect="1" noChangeArrowheads="1"/>
          </p:cNvPicPr>
          <p:nvPr/>
        </p:nvPicPr>
        <p:blipFill>
          <a:blip r:embed="rId3" cstate="email"/>
          <a:srcRect/>
          <a:stretch>
            <a:fillRect/>
          </a:stretch>
        </p:blipFill>
        <p:spPr bwMode="auto">
          <a:xfrm>
            <a:off x="7106083" y="1752600"/>
            <a:ext cx="1809317" cy="885825"/>
          </a:xfrm>
          <a:prstGeom prst="rect">
            <a:avLst/>
          </a:prstGeom>
          <a:noFill/>
          <a:ln w="9525">
            <a:noFill/>
            <a:miter lim="800000"/>
            <a:headEnd/>
            <a:tailEnd/>
          </a:ln>
        </p:spPr>
      </p:pic>
      <p:sp>
        <p:nvSpPr>
          <p:cNvPr id="9" name="TextBox 8"/>
          <p:cNvSpPr txBox="1"/>
          <p:nvPr/>
        </p:nvSpPr>
        <p:spPr>
          <a:xfrm>
            <a:off x="6990917" y="2706469"/>
            <a:ext cx="2057400" cy="600164"/>
          </a:xfrm>
          <a:prstGeom prst="rect">
            <a:avLst/>
          </a:prstGeom>
          <a:noFill/>
        </p:spPr>
        <p:txBody>
          <a:bodyPr wrap="square" rtlCol="0">
            <a:spAutoFit/>
          </a:bodyPr>
          <a:lstStyle/>
          <a:p>
            <a:r>
              <a:rPr lang="en-US" sz="1100" dirty="0" smtClean="0">
                <a:solidFill>
                  <a:schemeClr val="tx1"/>
                </a:solidFill>
              </a:rPr>
              <a:t>Grating-based optical undulator– T. Plettner, PRST-AB, </a:t>
            </a:r>
            <a:r>
              <a:rPr lang="en-US" sz="1100" b="1" dirty="0" smtClean="0">
                <a:solidFill>
                  <a:schemeClr val="tx1"/>
                </a:solidFill>
              </a:rPr>
              <a:t>11</a:t>
            </a:r>
            <a:r>
              <a:rPr lang="en-US" sz="1100" dirty="0" smtClean="0">
                <a:solidFill>
                  <a:schemeClr val="tx1"/>
                </a:solidFill>
              </a:rPr>
              <a:t>, 030704 (2008).</a:t>
            </a:r>
            <a:endParaRPr lang="en-US" sz="1100" dirty="0">
              <a:solidFill>
                <a:schemeClr val="tx1"/>
              </a:solidFill>
            </a:endParaRPr>
          </a:p>
        </p:txBody>
      </p:sp>
      <p:pic>
        <p:nvPicPr>
          <p:cNvPr id="10" name="Picture 2"/>
          <p:cNvPicPr>
            <a:picLocks noChangeAspect="1" noChangeArrowheads="1"/>
          </p:cNvPicPr>
          <p:nvPr/>
        </p:nvPicPr>
        <p:blipFill>
          <a:blip r:embed="rId4" cstate="email"/>
          <a:srcRect/>
          <a:stretch>
            <a:fillRect/>
          </a:stretch>
        </p:blipFill>
        <p:spPr bwMode="auto">
          <a:xfrm>
            <a:off x="6781800" y="4840069"/>
            <a:ext cx="2133600" cy="1600200"/>
          </a:xfrm>
          <a:prstGeom prst="rect">
            <a:avLst/>
          </a:prstGeom>
          <a:noFill/>
          <a:ln w="9525">
            <a:noFill/>
            <a:miter lim="800000"/>
            <a:headEnd/>
            <a:tailEnd/>
          </a:ln>
        </p:spPr>
      </p:pic>
      <p:sp>
        <p:nvSpPr>
          <p:cNvPr id="11" name="TextBox 10"/>
          <p:cNvSpPr txBox="1"/>
          <p:nvPr/>
        </p:nvSpPr>
        <p:spPr>
          <a:xfrm>
            <a:off x="6934200" y="6211669"/>
            <a:ext cx="2209800" cy="600164"/>
          </a:xfrm>
          <a:prstGeom prst="rect">
            <a:avLst/>
          </a:prstGeom>
          <a:noFill/>
        </p:spPr>
        <p:txBody>
          <a:bodyPr wrap="square" rtlCol="0">
            <a:spAutoFit/>
          </a:bodyPr>
          <a:lstStyle/>
          <a:p>
            <a:r>
              <a:rPr lang="en-US" sz="1100" dirty="0" smtClean="0">
                <a:solidFill>
                  <a:schemeClr val="tx1"/>
                </a:solidFill>
              </a:rPr>
              <a:t>Woodpile structure designed to support deflecting mode—C. McGuinness</a:t>
            </a:r>
            <a:endParaRPr lang="en-US" sz="1100" dirty="0">
              <a:solidFill>
                <a:schemeClr val="tx1"/>
              </a:solidFill>
            </a:endParaRPr>
          </a:p>
        </p:txBody>
      </p:sp>
      <p:pic>
        <p:nvPicPr>
          <p:cNvPr id="78853" name="Picture 5"/>
          <p:cNvPicPr>
            <a:picLocks noChangeAspect="1" noChangeArrowheads="1"/>
          </p:cNvPicPr>
          <p:nvPr/>
        </p:nvPicPr>
        <p:blipFill>
          <a:blip r:embed="rId5" cstate="email"/>
          <a:srcRect/>
          <a:stretch>
            <a:fillRect/>
          </a:stretch>
        </p:blipFill>
        <p:spPr bwMode="auto">
          <a:xfrm>
            <a:off x="457200" y="2096869"/>
            <a:ext cx="1538287" cy="1242655"/>
          </a:xfrm>
          <a:prstGeom prst="rect">
            <a:avLst/>
          </a:prstGeom>
          <a:noFill/>
          <a:ln w="9525">
            <a:noFill/>
            <a:miter lim="800000"/>
            <a:headEnd/>
            <a:tailEnd/>
          </a:ln>
        </p:spPr>
      </p:pic>
      <p:sp>
        <p:nvSpPr>
          <p:cNvPr id="14" name="TextBox 13"/>
          <p:cNvSpPr txBox="1"/>
          <p:nvPr/>
        </p:nvSpPr>
        <p:spPr>
          <a:xfrm>
            <a:off x="76200" y="3468469"/>
            <a:ext cx="2362200" cy="600164"/>
          </a:xfrm>
          <a:prstGeom prst="rect">
            <a:avLst/>
          </a:prstGeom>
          <a:noFill/>
        </p:spPr>
        <p:txBody>
          <a:bodyPr wrap="square" rtlCol="0">
            <a:spAutoFit/>
          </a:bodyPr>
          <a:lstStyle/>
          <a:p>
            <a:r>
              <a:rPr lang="en-US" sz="1100" dirty="0" smtClean="0">
                <a:solidFill>
                  <a:schemeClr val="tx1"/>
                </a:solidFill>
              </a:rPr>
              <a:t>Woodpile structure designed with focusing field—B. Cowan, PRST-AB, 11, 011301, (2008).</a:t>
            </a:r>
            <a:endParaRPr lang="en-US" sz="1100" dirty="0">
              <a:solidFill>
                <a:schemeClr val="tx1"/>
              </a:solidFill>
            </a:endParaRPr>
          </a:p>
        </p:txBody>
      </p:sp>
      <p:pic>
        <p:nvPicPr>
          <p:cNvPr id="15" name="Picture 1"/>
          <p:cNvPicPr>
            <a:picLocks noChangeAspect="1" noChangeArrowheads="1"/>
          </p:cNvPicPr>
          <p:nvPr/>
        </p:nvPicPr>
        <p:blipFill>
          <a:blip r:embed="rId6" cstate="email"/>
          <a:srcRect/>
          <a:stretch>
            <a:fillRect/>
          </a:stretch>
        </p:blipFill>
        <p:spPr bwMode="auto">
          <a:xfrm>
            <a:off x="76200" y="4419600"/>
            <a:ext cx="2209800" cy="1391483"/>
          </a:xfrm>
          <a:prstGeom prst="rect">
            <a:avLst/>
          </a:prstGeom>
          <a:noFill/>
          <a:ln w="12700" cap="flat">
            <a:noFill/>
            <a:miter lim="800000"/>
            <a:headEnd/>
            <a:tailEnd/>
          </a:ln>
        </p:spPr>
      </p:pic>
      <p:sp>
        <p:nvSpPr>
          <p:cNvPr id="16" name="TextBox 15"/>
          <p:cNvSpPr txBox="1"/>
          <p:nvPr/>
        </p:nvSpPr>
        <p:spPr>
          <a:xfrm>
            <a:off x="228600" y="5710535"/>
            <a:ext cx="2057400" cy="430887"/>
          </a:xfrm>
          <a:prstGeom prst="rect">
            <a:avLst/>
          </a:prstGeom>
          <a:noFill/>
        </p:spPr>
        <p:txBody>
          <a:bodyPr wrap="square" rtlCol="0">
            <a:spAutoFit/>
          </a:bodyPr>
          <a:lstStyle/>
          <a:p>
            <a:r>
              <a:rPr lang="en-US" sz="1100" dirty="0" smtClean="0">
                <a:solidFill>
                  <a:schemeClr val="tx1"/>
                </a:solidFill>
              </a:rPr>
              <a:t>MAP structure for </a:t>
            </a:r>
            <a:r>
              <a:rPr lang="en-US" sz="1100" b="1" i="1" dirty="0" smtClean="0">
                <a:solidFill>
                  <a:schemeClr val="tx1"/>
                </a:solidFill>
              </a:rPr>
              <a:t>I</a:t>
            </a:r>
            <a:r>
              <a:rPr lang="en-US" sz="1100" dirty="0" smtClean="0">
                <a:solidFill>
                  <a:schemeClr val="tx1"/>
                </a:solidFill>
              </a:rPr>
              <a:t>BRT. -- G. Travish, R. Yoder, UCLA.</a:t>
            </a:r>
            <a:endParaRPr lang="en-US" sz="1100" dirty="0">
              <a:solidFill>
                <a:schemeClr val="tx1"/>
              </a:solidFill>
            </a:endParaRPr>
          </a:p>
        </p:txBody>
      </p:sp>
      <p:sp>
        <p:nvSpPr>
          <p:cNvPr id="17" name="TextBox 16"/>
          <p:cNvSpPr txBox="1"/>
          <p:nvPr/>
        </p:nvSpPr>
        <p:spPr>
          <a:xfrm>
            <a:off x="304800" y="1091625"/>
            <a:ext cx="8458200" cy="584775"/>
          </a:xfrm>
          <a:prstGeom prst="rect">
            <a:avLst/>
          </a:prstGeom>
          <a:noFill/>
        </p:spPr>
        <p:txBody>
          <a:bodyPr wrap="square" rtlCol="0">
            <a:spAutoFit/>
          </a:bodyPr>
          <a:lstStyle/>
          <a:p>
            <a:pPr algn="ctr"/>
            <a:r>
              <a:rPr lang="en-US" sz="1600" i="1" dirty="0" smtClean="0">
                <a:solidFill>
                  <a:srgbClr val="7030A0"/>
                </a:solidFill>
              </a:rPr>
              <a:t>Working with optical wavelengths necessarily means that components built to confine fields in this range achieve nanometer and attosecond scale performance.</a:t>
            </a:r>
            <a:endParaRPr lang="en-US" sz="1600" i="1" dirty="0">
              <a:solidFill>
                <a:srgbClr val="7030A0"/>
              </a:solidFill>
            </a:endParaRPr>
          </a:p>
        </p:txBody>
      </p:sp>
      <p:sp>
        <p:nvSpPr>
          <p:cNvPr id="18" name="TextBox 17"/>
          <p:cNvSpPr txBox="1"/>
          <p:nvPr/>
        </p:nvSpPr>
        <p:spPr>
          <a:xfrm>
            <a:off x="2286000" y="3124200"/>
            <a:ext cx="3690434" cy="1015663"/>
          </a:xfrm>
          <a:prstGeom prst="rect">
            <a:avLst/>
          </a:prstGeom>
          <a:solidFill>
            <a:srgbClr val="FFC000"/>
          </a:solidFill>
        </p:spPr>
        <p:txBody>
          <a:bodyPr wrap="none" rtlCol="0">
            <a:spAutoFit/>
          </a:bodyPr>
          <a:lstStyle/>
          <a:p>
            <a:r>
              <a:rPr lang="en-US" sz="6000" dirty="0" smtClean="0"/>
              <a:t>Not today </a:t>
            </a:r>
            <a:endParaRPr lang="en-US" sz="6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8"/>
                                        </p:tgtEl>
                                        <p:attrNameLst>
                                          <p:attrName>ppt_y</p:attrName>
                                        </p:attrNameLst>
                                      </p:cBhvr>
                                      <p:tavLst>
                                        <p:tav tm="0">
                                          <p:val>
                                            <p:strVal val="#ppt_y"/>
                                          </p:val>
                                        </p:tav>
                                        <p:tav tm="100000">
                                          <p:val>
                                            <p:strVal val="#ppt_y"/>
                                          </p:val>
                                        </p:tav>
                                      </p:tavLst>
                                    </p:anim>
                                    <p:anim calcmode="lin" valueType="num">
                                      <p:cBhvr>
                                        <p:cTn id="9"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62000" y="3276600"/>
            <a:ext cx="7772400" cy="1362075"/>
          </a:xfrm>
        </p:spPr>
        <p:txBody>
          <a:bodyPr/>
          <a:lstStyle/>
          <a:p>
            <a:r>
              <a:rPr lang="en-US" dirty="0" smtClean="0"/>
              <a:t>Leader in FEL Operation and FEL R&amp;D for LCLS, LCLS II and FELs for the next generation</a:t>
            </a:r>
            <a:endParaRPr lang="en-US" dirty="0"/>
          </a:p>
        </p:txBody>
      </p:sp>
      <p:sp>
        <p:nvSpPr>
          <p:cNvPr id="4" name="Slide Number Placeholder 3"/>
          <p:cNvSpPr>
            <a:spLocks noGrp="1"/>
          </p:cNvSpPr>
          <p:nvPr>
            <p:ph type="sldNum" sz="quarter" idx="10"/>
          </p:nvPr>
        </p:nvSpPr>
        <p:spPr/>
        <p:txBody>
          <a:bodyPr/>
          <a:lstStyle/>
          <a:p>
            <a:fld id="{46D7A3A9-117E-4EF5-82A3-3CC7D0AB76B5}" type="slidenum">
              <a:rPr lang="en-US" smtClean="0"/>
              <a:pPr/>
              <a:t>15</a:t>
            </a:fld>
            <a:endParaRPr lang="en-US" dirty="0"/>
          </a:p>
        </p:txBody>
      </p:sp>
      <p:sp>
        <p:nvSpPr>
          <p:cNvPr id="5" name="Footer Placeholder 4"/>
          <p:cNvSpPr>
            <a:spLocks noGrp="1"/>
          </p:cNvSpPr>
          <p:nvPr>
            <p:ph type="ftr" sz="quarter" idx="11"/>
          </p:nvPr>
        </p:nvSpPr>
        <p:spPr/>
        <p:txBody>
          <a:bodyPr/>
          <a:lstStyle/>
          <a:p>
            <a:r>
              <a:rPr lang="en-US" smtClean="0"/>
              <a:t>MAP 2012 Winter Meeting</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7848600" cy="762000"/>
          </a:xfrm>
        </p:spPr>
        <p:txBody>
          <a:bodyPr>
            <a:normAutofit/>
          </a:bodyPr>
          <a:lstStyle/>
          <a:p>
            <a:r>
              <a:rPr lang="en-US" dirty="0" smtClean="0"/>
              <a:t>Accelerator R&amp;D for the future of FELs</a:t>
            </a:r>
            <a:endParaRPr lang="en-US" dirty="0"/>
          </a:p>
        </p:txBody>
      </p:sp>
      <p:graphicFrame>
        <p:nvGraphicFramePr>
          <p:cNvPr id="5" name="Content Placeholder 4"/>
          <p:cNvGraphicFramePr>
            <a:graphicFrameLocks noGrp="1"/>
          </p:cNvGraphicFramePr>
          <p:nvPr>
            <p:ph idx="1"/>
          </p:nvPr>
        </p:nvGraphicFramePr>
        <p:xfrm>
          <a:off x="292100" y="1219200"/>
          <a:ext cx="8610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Content Placeholder 4"/>
          <p:cNvGraphicFramePr>
            <a:graphicFrameLocks/>
          </p:cNvGraphicFramePr>
          <p:nvPr/>
        </p:nvGraphicFramePr>
        <p:xfrm>
          <a:off x="-152400" y="1066800"/>
          <a:ext cx="9601200" cy="51816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9" name="7-Point Star 8"/>
          <p:cNvSpPr/>
          <p:nvPr/>
        </p:nvSpPr>
        <p:spPr>
          <a:xfrm>
            <a:off x="3301652" y="2438400"/>
            <a:ext cx="2667000" cy="2286000"/>
          </a:xfrm>
          <a:prstGeom prst="star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Science Needs:</a:t>
            </a:r>
          </a:p>
          <a:p>
            <a:pPr>
              <a:buFont typeface="Arial" pitchFamily="34" charset="0"/>
              <a:buChar char="•"/>
            </a:pPr>
            <a:r>
              <a:rPr lang="en-US" sz="1600" dirty="0" smtClean="0">
                <a:solidFill>
                  <a:schemeClr val="tx1"/>
                </a:solidFill>
              </a:rPr>
              <a:t> # of </a:t>
            </a:r>
            <a:r>
              <a:rPr lang="en-US" sz="1600" dirty="0" smtClean="0">
                <a:solidFill>
                  <a:schemeClr val="tx1"/>
                </a:solidFill>
                <a:latin typeface="Symbol" pitchFamily="18" charset="2"/>
              </a:rPr>
              <a:t>g</a:t>
            </a:r>
            <a:r>
              <a:rPr lang="en-US" sz="1600" dirty="0" smtClean="0">
                <a:solidFill>
                  <a:schemeClr val="tx1"/>
                </a:solidFill>
              </a:rPr>
              <a:t>’s</a:t>
            </a:r>
          </a:p>
          <a:p>
            <a:pPr>
              <a:buFont typeface="Arial" pitchFamily="34" charset="0"/>
              <a:buChar char="•"/>
            </a:pPr>
            <a:r>
              <a:rPr lang="en-US" sz="1600" dirty="0" smtClean="0">
                <a:solidFill>
                  <a:schemeClr val="tx1"/>
                </a:solidFill>
              </a:rPr>
              <a:t> Short pulses</a:t>
            </a:r>
          </a:p>
          <a:p>
            <a:pPr>
              <a:buFont typeface="Arial" pitchFamily="34" charset="0"/>
              <a:buChar char="•"/>
            </a:pPr>
            <a:r>
              <a:rPr lang="en-US" sz="1600" dirty="0" smtClean="0">
                <a:solidFill>
                  <a:schemeClr val="tx1"/>
                </a:solidFill>
              </a:rPr>
              <a:t> Rep Rate</a:t>
            </a:r>
            <a:endParaRPr lang="en-US" sz="1600" dirty="0">
              <a:solidFill>
                <a:schemeClr val="tx1"/>
              </a:solidFill>
            </a:endParaRPr>
          </a:p>
        </p:txBody>
      </p:sp>
      <p:sp>
        <p:nvSpPr>
          <p:cNvPr id="8" name="TextBox 7"/>
          <p:cNvSpPr txBox="1"/>
          <p:nvPr/>
        </p:nvSpPr>
        <p:spPr>
          <a:xfrm>
            <a:off x="228600" y="1143000"/>
            <a:ext cx="2590800" cy="1569660"/>
          </a:xfrm>
          <a:prstGeom prst="rect">
            <a:avLst/>
          </a:prstGeom>
          <a:noFill/>
        </p:spPr>
        <p:txBody>
          <a:bodyPr wrap="square" rtlCol="0">
            <a:spAutoFit/>
          </a:bodyPr>
          <a:lstStyle/>
          <a:p>
            <a:r>
              <a:rPr lang="en-US" sz="2400" i="1" dirty="0" smtClean="0"/>
              <a:t>Push a factor of 10 or more in many directions…..</a:t>
            </a:r>
            <a:endParaRPr lang="en-US" sz="2400" i="1" dirty="0"/>
          </a:p>
        </p:txBody>
      </p:sp>
      <p:sp>
        <p:nvSpPr>
          <p:cNvPr id="12" name="Rectangle 11"/>
          <p:cNvSpPr/>
          <p:nvPr/>
        </p:nvSpPr>
        <p:spPr>
          <a:xfrm>
            <a:off x="6934200" y="5791200"/>
            <a:ext cx="2209800"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553200" y="5780782"/>
            <a:ext cx="2590800" cy="1077218"/>
          </a:xfrm>
          <a:prstGeom prst="rect">
            <a:avLst/>
          </a:prstGeom>
          <a:noFill/>
        </p:spPr>
        <p:txBody>
          <a:bodyPr wrap="square" rtlCol="0">
            <a:spAutoFit/>
          </a:bodyPr>
          <a:lstStyle/>
          <a:p>
            <a:r>
              <a:rPr lang="en-US" sz="1600" i="1" dirty="0" smtClean="0"/>
              <a:t>SLAC and LBNL working together to optimize an R&amp;D  program for LCLS-II and future FELs …..</a:t>
            </a:r>
            <a:endParaRPr lang="en-US" sz="1600" i="1" dirty="0"/>
          </a:p>
        </p:txBody>
      </p:sp>
      <p:sp>
        <p:nvSpPr>
          <p:cNvPr id="13" name="Right Arrow 12"/>
          <p:cNvSpPr/>
          <p:nvPr/>
        </p:nvSpPr>
        <p:spPr>
          <a:xfrm>
            <a:off x="5486400" y="1219200"/>
            <a:ext cx="60960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324600" y="1143000"/>
            <a:ext cx="2428870" cy="923330"/>
          </a:xfrm>
          <a:prstGeom prst="rect">
            <a:avLst/>
          </a:prstGeom>
          <a:noFill/>
        </p:spPr>
        <p:txBody>
          <a:bodyPr wrap="none" rtlCol="0">
            <a:spAutoFit/>
          </a:bodyPr>
          <a:lstStyle/>
          <a:p>
            <a:r>
              <a:rPr lang="en-US" dirty="0" smtClean="0"/>
              <a:t>Cathode Test Facility</a:t>
            </a:r>
            <a:br>
              <a:rPr lang="en-US" dirty="0" smtClean="0"/>
            </a:br>
            <a:r>
              <a:rPr lang="en-US" dirty="0" err="1" smtClean="0"/>
              <a:t>Microbunching</a:t>
            </a:r>
            <a:r>
              <a:rPr lang="en-US" dirty="0" smtClean="0"/>
              <a:t> beam </a:t>
            </a:r>
            <a:br>
              <a:rPr lang="en-US" dirty="0" smtClean="0"/>
            </a:br>
            <a:r>
              <a:rPr lang="en-US" dirty="0" smtClean="0"/>
              <a:t>physics; </a:t>
            </a:r>
            <a:r>
              <a:rPr lang="en-US" dirty="0" err="1" smtClean="0"/>
              <a:t>rf</a:t>
            </a:r>
            <a:r>
              <a:rPr lang="en-US" dirty="0" smtClean="0"/>
              <a:t> gun LDRD </a:t>
            </a:r>
            <a:endParaRPr lang="en-US" dirty="0"/>
          </a:p>
        </p:txBody>
      </p:sp>
      <p:sp>
        <p:nvSpPr>
          <p:cNvPr id="15" name="Right Arrow 14"/>
          <p:cNvSpPr/>
          <p:nvPr/>
        </p:nvSpPr>
        <p:spPr>
          <a:xfrm>
            <a:off x="7162800" y="2209800"/>
            <a:ext cx="60960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7848600" y="2209800"/>
            <a:ext cx="1223412" cy="923330"/>
          </a:xfrm>
          <a:prstGeom prst="rect">
            <a:avLst/>
          </a:prstGeom>
          <a:noFill/>
        </p:spPr>
        <p:txBody>
          <a:bodyPr wrap="none" rtlCol="0">
            <a:spAutoFit/>
          </a:bodyPr>
          <a:lstStyle/>
          <a:p>
            <a:r>
              <a:rPr lang="en-US" dirty="0" smtClean="0"/>
              <a:t>T-Cavities</a:t>
            </a:r>
            <a:br>
              <a:rPr lang="en-US" dirty="0" smtClean="0"/>
            </a:br>
            <a:r>
              <a:rPr lang="en-US" dirty="0" err="1" smtClean="0"/>
              <a:t>fs</a:t>
            </a:r>
            <a:r>
              <a:rPr lang="en-US" dirty="0" smtClean="0"/>
              <a:t>-timing</a:t>
            </a:r>
          </a:p>
          <a:p>
            <a:r>
              <a:rPr lang="en-US" dirty="0" smtClean="0"/>
              <a:t>CCT</a:t>
            </a:r>
            <a:endParaRPr lang="en-US" dirty="0"/>
          </a:p>
        </p:txBody>
      </p:sp>
      <p:sp>
        <p:nvSpPr>
          <p:cNvPr id="17" name="Right Arrow 16"/>
          <p:cNvSpPr/>
          <p:nvPr/>
        </p:nvSpPr>
        <p:spPr>
          <a:xfrm>
            <a:off x="7162800" y="4191000"/>
            <a:ext cx="60960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7859445" y="4001869"/>
            <a:ext cx="979755" cy="1200329"/>
          </a:xfrm>
          <a:prstGeom prst="rect">
            <a:avLst/>
          </a:prstGeom>
          <a:noFill/>
        </p:spPr>
        <p:txBody>
          <a:bodyPr wrap="none" rtlCol="0">
            <a:spAutoFit/>
          </a:bodyPr>
          <a:lstStyle/>
          <a:p>
            <a:r>
              <a:rPr lang="en-US" dirty="0" smtClean="0"/>
              <a:t>Echo</a:t>
            </a:r>
            <a:br>
              <a:rPr lang="en-US" dirty="0" smtClean="0"/>
            </a:br>
            <a:r>
              <a:rPr lang="en-US" dirty="0" smtClean="0"/>
              <a:t>HXRSS</a:t>
            </a:r>
          </a:p>
          <a:p>
            <a:r>
              <a:rPr lang="en-US" dirty="0" smtClean="0"/>
              <a:t>SXRSS</a:t>
            </a:r>
          </a:p>
          <a:p>
            <a:r>
              <a:rPr lang="en-US" dirty="0" smtClean="0"/>
              <a:t>ITF</a:t>
            </a:r>
            <a:endParaRPr lang="en-US" dirty="0"/>
          </a:p>
        </p:txBody>
      </p:sp>
      <p:sp>
        <p:nvSpPr>
          <p:cNvPr id="19" name="Right Arrow 18"/>
          <p:cNvSpPr/>
          <p:nvPr/>
        </p:nvSpPr>
        <p:spPr>
          <a:xfrm rot="8877323">
            <a:off x="3757141" y="5855355"/>
            <a:ext cx="38100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590800" y="6211669"/>
            <a:ext cx="2749471" cy="646331"/>
          </a:xfrm>
          <a:prstGeom prst="rect">
            <a:avLst/>
          </a:prstGeom>
          <a:noFill/>
        </p:spPr>
        <p:txBody>
          <a:bodyPr wrap="none" rtlCol="0">
            <a:spAutoFit/>
          </a:bodyPr>
          <a:lstStyle/>
          <a:p>
            <a:r>
              <a:rPr lang="en-US" dirty="0" smtClean="0"/>
              <a:t>360 Hz ops</a:t>
            </a:r>
          </a:p>
          <a:p>
            <a:r>
              <a:rPr lang="en-US" dirty="0" smtClean="0"/>
              <a:t>Bunch trains; fast kickers</a:t>
            </a:r>
            <a:endParaRPr lang="en-US" dirty="0"/>
          </a:p>
        </p:txBody>
      </p:sp>
      <p:sp>
        <p:nvSpPr>
          <p:cNvPr id="21" name="Right Arrow 20"/>
          <p:cNvSpPr/>
          <p:nvPr/>
        </p:nvSpPr>
        <p:spPr>
          <a:xfrm rot="9799450">
            <a:off x="1699743" y="4636155"/>
            <a:ext cx="38100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52400" y="5029200"/>
            <a:ext cx="1954381" cy="646331"/>
          </a:xfrm>
          <a:prstGeom prst="rect">
            <a:avLst/>
          </a:prstGeom>
          <a:noFill/>
        </p:spPr>
        <p:txBody>
          <a:bodyPr wrap="none" rtlCol="0">
            <a:spAutoFit/>
          </a:bodyPr>
          <a:lstStyle/>
          <a:p>
            <a:r>
              <a:rPr lang="en-US" dirty="0" smtClean="0"/>
              <a:t>APPLE </a:t>
            </a:r>
            <a:r>
              <a:rPr lang="en-US" dirty="0" err="1" smtClean="0"/>
              <a:t>undulator</a:t>
            </a:r>
            <a:endParaRPr lang="en-US" dirty="0" smtClean="0"/>
          </a:p>
          <a:p>
            <a:r>
              <a:rPr lang="en-US" dirty="0" smtClean="0"/>
              <a:t>RF </a:t>
            </a:r>
            <a:r>
              <a:rPr lang="en-US" dirty="0" err="1" smtClean="0"/>
              <a:t>undulators</a:t>
            </a:r>
            <a:endParaRPr lang="en-US" dirty="0" smtClean="0"/>
          </a:p>
        </p:txBody>
      </p:sp>
      <p:sp>
        <p:nvSpPr>
          <p:cNvPr id="23" name="Right Arrow 22"/>
          <p:cNvSpPr/>
          <p:nvPr/>
        </p:nvSpPr>
        <p:spPr>
          <a:xfrm rot="9799450">
            <a:off x="1775943" y="2711475"/>
            <a:ext cx="38100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228600" y="3104520"/>
            <a:ext cx="1967205" cy="646331"/>
          </a:xfrm>
          <a:prstGeom prst="rect">
            <a:avLst/>
          </a:prstGeom>
          <a:noFill/>
        </p:spPr>
        <p:txBody>
          <a:bodyPr wrap="none" rtlCol="0">
            <a:spAutoFit/>
          </a:bodyPr>
          <a:lstStyle/>
          <a:p>
            <a:r>
              <a:rPr lang="en-US" dirty="0" smtClean="0"/>
              <a:t>Detector &amp; X Ray</a:t>
            </a:r>
          </a:p>
          <a:p>
            <a:r>
              <a:rPr lang="en-US" dirty="0" smtClean="0"/>
              <a:t>R&amp;D</a:t>
            </a:r>
          </a:p>
        </p:txBody>
      </p:sp>
      <p:sp>
        <p:nvSpPr>
          <p:cNvPr id="25" name="Slide Number Placeholder 24"/>
          <p:cNvSpPr>
            <a:spLocks noGrp="1"/>
          </p:cNvSpPr>
          <p:nvPr>
            <p:ph type="sldNum" sz="quarter" idx="10"/>
          </p:nvPr>
        </p:nvSpPr>
        <p:spPr/>
        <p:txBody>
          <a:bodyPr/>
          <a:lstStyle/>
          <a:p>
            <a:fld id="{46D7A3A9-117E-4EF5-82A3-3CC7D0AB76B5}" type="slidenum">
              <a:rPr lang="en-US" smtClean="0"/>
              <a:pPr/>
              <a:t>16</a:t>
            </a:fld>
            <a:endParaRPr lang="en-US" dirty="0"/>
          </a:p>
        </p:txBody>
      </p:sp>
      <p:sp>
        <p:nvSpPr>
          <p:cNvPr id="26" name="Footer Placeholder 25"/>
          <p:cNvSpPr>
            <a:spLocks noGrp="1"/>
          </p:cNvSpPr>
          <p:nvPr>
            <p:ph type="ftr" sz="quarter" idx="11"/>
          </p:nvPr>
        </p:nvSpPr>
        <p:spPr/>
        <p:txBody>
          <a:bodyPr/>
          <a:lstStyle/>
          <a:p>
            <a:r>
              <a:rPr lang="en-US" smtClean="0"/>
              <a:t>MAP 2012 Winter Meeting</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E0289A09-1C3D-4093-B990-F14109349954}"/>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618653B5-6B8E-4756-B089-CE4733E4B503}"/>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dgm id="{EE6D547E-4103-4C91-8330-13B914FEA150}"/>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graphicEl>
                                              <a:dgm id="{DA07CBDC-E5F6-468B-B51B-335F34B03E74}"/>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graphicEl>
                                              <a:dgm id="{4664078B-9B40-4DCC-BFBE-F09025E7A6BD}"/>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3B15F4B0-3AAE-4B7B-B4DE-C433EA3D3C4D}"/>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graphicEl>
                                              <a:dgm id="{525F4BDF-6B3A-4215-99C5-B39D812EA8A5}"/>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graphicEl>
                                              <a:dgm id="{6359292A-4C7D-4C25-A35E-15A156CE3D01}"/>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graphicEl>
                                              <a:dgm id="{23EACFA9-AECD-4FDC-9C9E-7D5EE3B181BB}"/>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graphicEl>
                                              <a:dgm id="{9C23C2B1-535B-4214-87E2-AD62F010764E}"/>
                                            </p:graphic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1000"/>
                                        <p:tgtEl>
                                          <p:spTgt spid="5">
                                            <p:graphicEl>
                                              <a:dgm id="{E0289A09-1C3D-4093-B990-F14109349954}"/>
                                            </p:graphicEl>
                                          </p:spTgt>
                                        </p:tgtEl>
                                      </p:cBhvr>
                                    </p:animEffect>
                                    <p:set>
                                      <p:cBhvr>
                                        <p:cTn id="37" dur="1" fill="hold">
                                          <p:stCondLst>
                                            <p:cond delay="999"/>
                                          </p:stCondLst>
                                        </p:cTn>
                                        <p:tgtEl>
                                          <p:spTgt spid="5">
                                            <p:graphicEl>
                                              <a:dgm id="{E0289A09-1C3D-4093-B990-F14109349954}"/>
                                            </p:graphicEl>
                                          </p:spTgt>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1000"/>
                                        <p:tgtEl>
                                          <p:spTgt spid="5">
                                            <p:graphicEl>
                                              <a:dgm id="{618653B5-6B8E-4756-B089-CE4733E4B503}"/>
                                            </p:graphicEl>
                                          </p:spTgt>
                                        </p:tgtEl>
                                      </p:cBhvr>
                                    </p:animEffect>
                                    <p:set>
                                      <p:cBhvr>
                                        <p:cTn id="40" dur="1" fill="hold">
                                          <p:stCondLst>
                                            <p:cond delay="999"/>
                                          </p:stCondLst>
                                        </p:cTn>
                                        <p:tgtEl>
                                          <p:spTgt spid="5">
                                            <p:graphicEl>
                                              <a:dgm id="{618653B5-6B8E-4756-B089-CE4733E4B503}"/>
                                            </p:graphicEl>
                                          </p:spTgt>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1000"/>
                                        <p:tgtEl>
                                          <p:spTgt spid="5">
                                            <p:graphicEl>
                                              <a:dgm id="{EE6D547E-4103-4C91-8330-13B914FEA150}"/>
                                            </p:graphicEl>
                                          </p:spTgt>
                                        </p:tgtEl>
                                      </p:cBhvr>
                                    </p:animEffect>
                                    <p:set>
                                      <p:cBhvr>
                                        <p:cTn id="43" dur="1" fill="hold">
                                          <p:stCondLst>
                                            <p:cond delay="999"/>
                                          </p:stCondLst>
                                        </p:cTn>
                                        <p:tgtEl>
                                          <p:spTgt spid="5">
                                            <p:graphicEl>
                                              <a:dgm id="{EE6D547E-4103-4C91-8330-13B914FEA150}"/>
                                            </p:graphicEl>
                                          </p:spTgt>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1000"/>
                                        <p:tgtEl>
                                          <p:spTgt spid="5">
                                            <p:graphicEl>
                                              <a:dgm id="{DA07CBDC-E5F6-468B-B51B-335F34B03E74}"/>
                                            </p:graphicEl>
                                          </p:spTgt>
                                        </p:tgtEl>
                                      </p:cBhvr>
                                    </p:animEffect>
                                    <p:set>
                                      <p:cBhvr>
                                        <p:cTn id="46" dur="1" fill="hold">
                                          <p:stCondLst>
                                            <p:cond delay="999"/>
                                          </p:stCondLst>
                                        </p:cTn>
                                        <p:tgtEl>
                                          <p:spTgt spid="5">
                                            <p:graphicEl>
                                              <a:dgm id="{DA07CBDC-E5F6-468B-B51B-335F34B03E74}"/>
                                            </p:graphicEl>
                                          </p:spTgt>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1000"/>
                                        <p:tgtEl>
                                          <p:spTgt spid="5">
                                            <p:graphicEl>
                                              <a:dgm id="{4664078B-9B40-4DCC-BFBE-F09025E7A6BD}"/>
                                            </p:graphicEl>
                                          </p:spTgt>
                                        </p:tgtEl>
                                      </p:cBhvr>
                                    </p:animEffect>
                                    <p:set>
                                      <p:cBhvr>
                                        <p:cTn id="49" dur="1" fill="hold">
                                          <p:stCondLst>
                                            <p:cond delay="999"/>
                                          </p:stCondLst>
                                        </p:cTn>
                                        <p:tgtEl>
                                          <p:spTgt spid="5">
                                            <p:graphicEl>
                                              <a:dgm id="{4664078B-9B40-4DCC-BFBE-F09025E7A6BD}"/>
                                            </p:graphicEl>
                                          </p:spTgt>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1000"/>
                                        <p:tgtEl>
                                          <p:spTgt spid="5">
                                            <p:graphicEl>
                                              <a:dgm id="{3B15F4B0-3AAE-4B7B-B4DE-C433EA3D3C4D}"/>
                                            </p:graphicEl>
                                          </p:spTgt>
                                        </p:tgtEl>
                                      </p:cBhvr>
                                    </p:animEffect>
                                    <p:set>
                                      <p:cBhvr>
                                        <p:cTn id="52" dur="1" fill="hold">
                                          <p:stCondLst>
                                            <p:cond delay="999"/>
                                          </p:stCondLst>
                                        </p:cTn>
                                        <p:tgtEl>
                                          <p:spTgt spid="5">
                                            <p:graphicEl>
                                              <a:dgm id="{3B15F4B0-3AAE-4B7B-B4DE-C433EA3D3C4D}"/>
                                            </p:graphicEl>
                                          </p:spTgt>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1000"/>
                                        <p:tgtEl>
                                          <p:spTgt spid="5">
                                            <p:graphicEl>
                                              <a:dgm id="{525F4BDF-6B3A-4215-99C5-B39D812EA8A5}"/>
                                            </p:graphicEl>
                                          </p:spTgt>
                                        </p:tgtEl>
                                      </p:cBhvr>
                                    </p:animEffect>
                                    <p:set>
                                      <p:cBhvr>
                                        <p:cTn id="55" dur="1" fill="hold">
                                          <p:stCondLst>
                                            <p:cond delay="999"/>
                                          </p:stCondLst>
                                        </p:cTn>
                                        <p:tgtEl>
                                          <p:spTgt spid="5">
                                            <p:graphicEl>
                                              <a:dgm id="{525F4BDF-6B3A-4215-99C5-B39D812EA8A5}"/>
                                            </p:graphicEl>
                                          </p:spTgt>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1000"/>
                                        <p:tgtEl>
                                          <p:spTgt spid="5">
                                            <p:graphicEl>
                                              <a:dgm id="{6359292A-4C7D-4C25-A35E-15A156CE3D01}"/>
                                            </p:graphicEl>
                                          </p:spTgt>
                                        </p:tgtEl>
                                      </p:cBhvr>
                                    </p:animEffect>
                                    <p:set>
                                      <p:cBhvr>
                                        <p:cTn id="58" dur="1" fill="hold">
                                          <p:stCondLst>
                                            <p:cond delay="999"/>
                                          </p:stCondLst>
                                        </p:cTn>
                                        <p:tgtEl>
                                          <p:spTgt spid="5">
                                            <p:graphicEl>
                                              <a:dgm id="{6359292A-4C7D-4C25-A35E-15A156CE3D01}"/>
                                            </p:graphicEl>
                                          </p:spTgt>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1000"/>
                                        <p:tgtEl>
                                          <p:spTgt spid="5">
                                            <p:graphicEl>
                                              <a:dgm id="{23EACFA9-AECD-4FDC-9C9E-7D5EE3B181BB}"/>
                                            </p:graphicEl>
                                          </p:spTgt>
                                        </p:tgtEl>
                                      </p:cBhvr>
                                    </p:animEffect>
                                    <p:set>
                                      <p:cBhvr>
                                        <p:cTn id="61" dur="1" fill="hold">
                                          <p:stCondLst>
                                            <p:cond delay="999"/>
                                          </p:stCondLst>
                                        </p:cTn>
                                        <p:tgtEl>
                                          <p:spTgt spid="5">
                                            <p:graphicEl>
                                              <a:dgm id="{23EACFA9-AECD-4FDC-9C9E-7D5EE3B181BB}"/>
                                            </p:graphicEl>
                                          </p:spTgt>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1000"/>
                                        <p:tgtEl>
                                          <p:spTgt spid="5">
                                            <p:graphicEl>
                                              <a:dgm id="{9C23C2B1-535B-4214-87E2-AD62F010764E}"/>
                                            </p:graphicEl>
                                          </p:spTgt>
                                        </p:tgtEl>
                                      </p:cBhvr>
                                    </p:animEffect>
                                    <p:set>
                                      <p:cBhvr>
                                        <p:cTn id="64" dur="1" fill="hold">
                                          <p:stCondLst>
                                            <p:cond delay="999"/>
                                          </p:stCondLst>
                                        </p:cTn>
                                        <p:tgtEl>
                                          <p:spTgt spid="5">
                                            <p:graphicEl>
                                              <a:dgm id="{9C23C2B1-535B-4214-87E2-AD62F010764E}"/>
                                            </p:graphicEl>
                                          </p:spTgt>
                                        </p:tgtEl>
                                        <p:attrNameLst>
                                          <p:attrName>style.visibility</p:attrName>
                                        </p:attrNameLst>
                                      </p:cBhvr>
                                      <p:to>
                                        <p:strVal val="hidden"/>
                                      </p:to>
                                    </p:set>
                                  </p:childTnLst>
                                </p:cTn>
                              </p:par>
                            </p:childTnLst>
                          </p:cTn>
                        </p:par>
                        <p:par>
                          <p:cTn id="65" fill="hold">
                            <p:stCondLst>
                              <p:cond delay="1000"/>
                            </p:stCondLst>
                            <p:childTnLst>
                              <p:par>
                                <p:cTn id="66" presetID="1" presetClass="entr" presetSubtype="0" fill="hold" grpId="0" nodeType="afterEffect">
                                  <p:stCondLst>
                                    <p:cond delay="0"/>
                                  </p:stCondLst>
                                  <p:childTnLst>
                                    <p:set>
                                      <p:cBhvr>
                                        <p:cTn id="67" dur="1" fill="hold">
                                          <p:stCondLst>
                                            <p:cond delay="0"/>
                                          </p:stCondLst>
                                        </p:cTn>
                                        <p:tgtEl>
                                          <p:spTgt spid="7">
                                            <p:graphicEl>
                                              <a:dgm id="{61BD9EED-D236-4010-AF0A-5A8C1B5D270E}"/>
                                            </p:graphicEl>
                                          </p:spTgt>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14"/>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13"/>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7">
                                            <p:graphicEl>
                                              <a:dgm id="{AE9328DE-5441-409E-83C6-F99AD2839941}"/>
                                            </p:graphicEl>
                                          </p:spTgt>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7">
                                            <p:graphicEl>
                                              <a:dgm id="{C0F45058-8EE5-4D29-AFED-4248E0292ADC}"/>
                                            </p:graphicEl>
                                          </p:spTgt>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15"/>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16"/>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7">
                                            <p:graphicEl>
                                              <a:dgm id="{10195B45-1C56-402C-B337-591EB3D76161}"/>
                                            </p:graphicEl>
                                          </p:spTgt>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7">
                                            <p:graphicEl>
                                              <a:dgm id="{4BD2EA31-328F-452B-8151-D8992BC81C42}"/>
                                            </p:graphicEl>
                                          </p:spTgt>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17"/>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18"/>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7">
                                            <p:graphicEl>
                                              <a:dgm id="{01F1C275-DA62-4492-B2FF-7B8F664104F1}"/>
                                            </p:graphicEl>
                                          </p:spTgt>
                                        </p:tgtEl>
                                        <p:attrNameLst>
                                          <p:attrName>style.visibility</p:attrName>
                                        </p:attrNameLst>
                                      </p:cBhvr>
                                      <p:to>
                                        <p:strVal val="visible"/>
                                      </p:to>
                                    </p:set>
                                  </p:childTnLst>
                                </p:cTn>
                              </p:par>
                              <p:par>
                                <p:cTn id="96" presetID="1" presetClass="entr" presetSubtype="0" fill="hold" grpId="0" nodeType="withEffect">
                                  <p:stCondLst>
                                    <p:cond delay="0"/>
                                  </p:stCondLst>
                                  <p:childTnLst>
                                    <p:set>
                                      <p:cBhvr>
                                        <p:cTn id="97" dur="1" fill="hold">
                                          <p:stCondLst>
                                            <p:cond delay="0"/>
                                          </p:stCondLst>
                                        </p:cTn>
                                        <p:tgtEl>
                                          <p:spTgt spid="7">
                                            <p:graphicEl>
                                              <a:dgm id="{A0293DC3-7317-40B2-A71C-7C110847A990}"/>
                                            </p:graphicEl>
                                          </p:spTgt>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19"/>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20"/>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7">
                                            <p:graphicEl>
                                              <a:dgm id="{5C5E456D-F726-495E-B1E1-EE9C29A8A9B2}"/>
                                            </p:graphicEl>
                                          </p:spTgt>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7">
                                            <p:graphicEl>
                                              <a:dgm id="{E0AF568D-C1D6-4C5F-8207-A404571B34F1}"/>
                                            </p:graphicEl>
                                          </p:spTgt>
                                        </p:tgtEl>
                                        <p:attrNameLst>
                                          <p:attrName>style.visibility</p:attrName>
                                        </p:attrNameLst>
                                      </p:cBhvr>
                                      <p:to>
                                        <p:strVal val="visible"/>
                                      </p:to>
                                    </p:set>
                                  </p:childTnLst>
                                </p:cTn>
                              </p:par>
                              <p:par>
                                <p:cTn id="108" presetID="1" presetClass="entr" presetSubtype="0" fill="hold" grpId="0" nodeType="withEffect">
                                  <p:stCondLst>
                                    <p:cond delay="0"/>
                                  </p:stCondLst>
                                  <p:childTnLst>
                                    <p:set>
                                      <p:cBhvr>
                                        <p:cTn id="109" dur="1" fill="hold">
                                          <p:stCondLst>
                                            <p:cond delay="0"/>
                                          </p:stCondLst>
                                        </p:cTn>
                                        <p:tgtEl>
                                          <p:spTgt spid="21"/>
                                        </p:tgtEl>
                                        <p:attrNameLst>
                                          <p:attrName>style.visibility</p:attrName>
                                        </p:attrNameLst>
                                      </p:cBhvr>
                                      <p:to>
                                        <p:strVal val="visible"/>
                                      </p:to>
                                    </p:set>
                                  </p:childTnLst>
                                </p:cTn>
                              </p:par>
                              <p:par>
                                <p:cTn id="110" presetID="1" presetClass="entr" presetSubtype="0" fill="hold" grpId="0" nodeType="withEffect">
                                  <p:stCondLst>
                                    <p:cond delay="0"/>
                                  </p:stCondLst>
                                  <p:childTnLst>
                                    <p:set>
                                      <p:cBhvr>
                                        <p:cTn id="111" dur="1" fill="hold">
                                          <p:stCondLst>
                                            <p:cond delay="0"/>
                                          </p:stCondLst>
                                        </p:cTn>
                                        <p:tgtEl>
                                          <p:spTgt spid="22"/>
                                        </p:tgtEl>
                                        <p:attrNameLst>
                                          <p:attrName>style.visibility</p:attrName>
                                        </p:attrNameLst>
                                      </p:cBhvr>
                                      <p:to>
                                        <p:strVal val="visible"/>
                                      </p:to>
                                    </p:se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grpId="0" nodeType="clickEffect">
                                  <p:stCondLst>
                                    <p:cond delay="0"/>
                                  </p:stCondLst>
                                  <p:childTnLst>
                                    <p:set>
                                      <p:cBhvr>
                                        <p:cTn id="115" dur="1" fill="hold">
                                          <p:stCondLst>
                                            <p:cond delay="0"/>
                                          </p:stCondLst>
                                        </p:cTn>
                                        <p:tgtEl>
                                          <p:spTgt spid="7">
                                            <p:graphicEl>
                                              <a:dgm id="{A4D499D4-4E45-48B8-A080-C9BE1B598197}"/>
                                            </p:graphicEl>
                                          </p:spTgt>
                                        </p:tgtEl>
                                        <p:attrNameLst>
                                          <p:attrName>style.visibility</p:attrName>
                                        </p:attrNameLst>
                                      </p:cBhvr>
                                      <p:to>
                                        <p:strVal val="visible"/>
                                      </p:to>
                                    </p:set>
                                  </p:childTnLst>
                                </p:cTn>
                              </p:par>
                              <p:par>
                                <p:cTn id="116" presetID="1" presetClass="entr" presetSubtype="0" fill="hold" grpId="0" nodeType="withEffect">
                                  <p:stCondLst>
                                    <p:cond delay="0"/>
                                  </p:stCondLst>
                                  <p:childTnLst>
                                    <p:set>
                                      <p:cBhvr>
                                        <p:cTn id="117" dur="1" fill="hold">
                                          <p:stCondLst>
                                            <p:cond delay="0"/>
                                          </p:stCondLst>
                                        </p:cTn>
                                        <p:tgtEl>
                                          <p:spTgt spid="7">
                                            <p:graphicEl>
                                              <a:dgm id="{612B4841-66E3-4A69-97D4-6FE57F29DAA2}"/>
                                            </p:graphicEl>
                                          </p:spTgt>
                                        </p:tgtEl>
                                        <p:attrNameLst>
                                          <p:attrName>style.visibility</p:attrName>
                                        </p:attrNameLst>
                                      </p:cBhvr>
                                      <p:to>
                                        <p:strVal val="visible"/>
                                      </p:to>
                                    </p:set>
                                  </p:childTnLst>
                                </p:cTn>
                              </p:par>
                              <p:par>
                                <p:cTn id="118" presetID="1" presetClass="entr" presetSubtype="0" fill="hold" grpId="0" nodeType="withEffect">
                                  <p:stCondLst>
                                    <p:cond delay="0"/>
                                  </p:stCondLst>
                                  <p:childTnLst>
                                    <p:set>
                                      <p:cBhvr>
                                        <p:cTn id="119" dur="1" fill="hold">
                                          <p:stCondLst>
                                            <p:cond delay="0"/>
                                          </p:stCondLst>
                                        </p:cTn>
                                        <p:tgtEl>
                                          <p:spTgt spid="7">
                                            <p:graphicEl>
                                              <a:dgm id="{4D8C4D66-BB74-453D-B95D-E473F9CCDBC2}"/>
                                            </p:graphicEl>
                                          </p:spTgt>
                                        </p:tgtEl>
                                        <p:attrNameLst>
                                          <p:attrName>style.visibility</p:attrName>
                                        </p:attrNameLst>
                                      </p:cBhvr>
                                      <p:to>
                                        <p:strVal val="visible"/>
                                      </p:to>
                                    </p:set>
                                  </p:childTnLst>
                                </p:cTn>
                              </p:par>
                              <p:par>
                                <p:cTn id="120" presetID="1" presetClass="entr" presetSubtype="0" fill="hold" grpId="0" nodeType="withEffect">
                                  <p:stCondLst>
                                    <p:cond delay="0"/>
                                  </p:stCondLst>
                                  <p:childTnLst>
                                    <p:set>
                                      <p:cBhvr>
                                        <p:cTn id="121" dur="1" fill="hold">
                                          <p:stCondLst>
                                            <p:cond delay="0"/>
                                          </p:stCondLst>
                                        </p:cTn>
                                        <p:tgtEl>
                                          <p:spTgt spid="23"/>
                                        </p:tgtEl>
                                        <p:attrNameLst>
                                          <p:attrName>style.visibility</p:attrName>
                                        </p:attrNameLst>
                                      </p:cBhvr>
                                      <p:to>
                                        <p:strVal val="visible"/>
                                      </p:to>
                                    </p:set>
                                  </p:childTnLst>
                                </p:cTn>
                              </p:par>
                              <p:par>
                                <p:cTn id="122" presetID="1" presetClass="entr" presetSubtype="0" fill="hold" grpId="0" nodeType="withEffect">
                                  <p:stCondLst>
                                    <p:cond delay="0"/>
                                  </p:stCondLst>
                                  <p:childTnLst>
                                    <p:set>
                                      <p:cBhvr>
                                        <p:cTn id="123"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Graphic spid="5" grpId="1">
        <p:bldSub>
          <a:bldDgm bld="one"/>
        </p:bldSub>
      </p:bldGraphic>
      <p:bldGraphic spid="7" grpId="0">
        <p:bldSub>
          <a:bldDgm bld="one"/>
        </p:bldSub>
      </p:bldGraphic>
      <p:bldP spid="13" grpId="0" animBg="1"/>
      <p:bldP spid="14" grpId="0"/>
      <p:bldP spid="15" grpId="0" animBg="1"/>
      <p:bldP spid="16" grpId="0"/>
      <p:bldP spid="17" grpId="0" animBg="1"/>
      <p:bldP spid="18" grpId="0"/>
      <p:bldP spid="19" grpId="0" animBg="1"/>
      <p:bldP spid="20" grpId="0"/>
      <p:bldP spid="21" grpId="0" animBg="1"/>
      <p:bldP spid="22" grpId="0"/>
      <p:bldP spid="23" grpId="0" animBg="1"/>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evel 14"/>
          <p:cNvSpPr/>
          <p:nvPr/>
        </p:nvSpPr>
        <p:spPr>
          <a:xfrm>
            <a:off x="3048000" y="5105400"/>
            <a:ext cx="2362200" cy="76200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flipV="1">
            <a:off x="838200" y="1905000"/>
            <a:ext cx="1295400" cy="990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 y="228600"/>
            <a:ext cx="8534400" cy="609600"/>
          </a:xfrm>
        </p:spPr>
        <p:txBody>
          <a:bodyPr>
            <a:normAutofit/>
          </a:bodyPr>
          <a:lstStyle/>
          <a:p>
            <a:r>
              <a:rPr lang="en-US" sz="2400" dirty="0" smtClean="0"/>
              <a:t>LCLS Peak Performance and new records during Run IV</a:t>
            </a:r>
            <a:r>
              <a:rPr lang="en-US" sz="2000" dirty="0" smtClean="0"/>
              <a:t> </a:t>
            </a:r>
            <a:endParaRPr lang="en-US" sz="2000" dirty="0"/>
          </a:p>
        </p:txBody>
      </p:sp>
      <p:sp>
        <p:nvSpPr>
          <p:cNvPr id="3" name="Content Placeholder 2"/>
          <p:cNvSpPr>
            <a:spLocks noGrp="1"/>
          </p:cNvSpPr>
          <p:nvPr>
            <p:ph idx="1"/>
          </p:nvPr>
        </p:nvSpPr>
        <p:spPr>
          <a:xfrm>
            <a:off x="381000" y="4038600"/>
            <a:ext cx="8534400" cy="1600200"/>
          </a:xfrm>
        </p:spPr>
        <p:txBody>
          <a:bodyPr>
            <a:normAutofit fontScale="92500" lnSpcReduction="10000"/>
          </a:bodyPr>
          <a:lstStyle/>
          <a:p>
            <a:r>
              <a:rPr lang="en-US" sz="2000" dirty="0" smtClean="0"/>
              <a:t>Most significant event:</a:t>
            </a:r>
          </a:p>
          <a:p>
            <a:endParaRPr lang="en-US" sz="2000" dirty="0" smtClean="0"/>
          </a:p>
          <a:p>
            <a:pPr lvl="1"/>
            <a:r>
              <a:rPr lang="en-US" sz="1800" dirty="0" smtClean="0"/>
              <a:t>Achievement of new photon pulse energy record  (Aug. 24</a:t>
            </a:r>
            <a:r>
              <a:rPr lang="en-US" sz="1800" baseline="30000" dirty="0" smtClean="0"/>
              <a:t>th, </a:t>
            </a:r>
            <a:r>
              <a:rPr lang="en-US" sz="1800" dirty="0" smtClean="0"/>
              <a:t>2011, 00:01 h) </a:t>
            </a:r>
          </a:p>
          <a:p>
            <a:pPr lvl="1">
              <a:buNone/>
            </a:pPr>
            <a:r>
              <a:rPr lang="en-US" sz="1800" dirty="0" smtClean="0"/>
              <a:t>	</a:t>
            </a:r>
          </a:p>
          <a:p>
            <a:pPr lvl="1">
              <a:buNone/>
            </a:pPr>
            <a:r>
              <a:rPr lang="en-US" sz="2000" b="1" i="1" dirty="0" smtClean="0"/>
              <a:t>				</a:t>
            </a:r>
            <a:r>
              <a:rPr lang="en-US" sz="2000" b="1" i="1" u="sng" dirty="0" smtClean="0"/>
              <a:t>&gt; 6 </a:t>
            </a:r>
            <a:r>
              <a:rPr lang="en-US" sz="2000" b="1" i="1" u="sng" dirty="0" err="1" smtClean="0"/>
              <a:t>mJ</a:t>
            </a:r>
            <a:r>
              <a:rPr lang="en-US" sz="2000" b="1" i="1" u="sng" dirty="0" smtClean="0"/>
              <a:t> at 3 </a:t>
            </a:r>
            <a:r>
              <a:rPr lang="en-US" sz="2000" b="1" i="1" u="sng" dirty="0" err="1" smtClean="0"/>
              <a:t>keV</a:t>
            </a:r>
            <a:endParaRPr lang="en-US" sz="1800" b="1" i="1" u="sng" dirty="0" smtClean="0"/>
          </a:p>
        </p:txBody>
      </p:sp>
      <p:sp>
        <p:nvSpPr>
          <p:cNvPr id="9" name="Slide Number Placeholder 8"/>
          <p:cNvSpPr>
            <a:spLocks noGrp="1"/>
          </p:cNvSpPr>
          <p:nvPr>
            <p:ph type="sldNum" sz="quarter" idx="10"/>
          </p:nvPr>
        </p:nvSpPr>
        <p:spPr/>
        <p:txBody>
          <a:bodyPr/>
          <a:lstStyle/>
          <a:p>
            <a:fld id="{46D7A3A9-117E-4EF5-82A3-3CC7D0AB76B5}" type="slidenum">
              <a:rPr lang="en-US" smtClean="0"/>
              <a:pPr/>
              <a:t>17</a:t>
            </a:fld>
            <a:endParaRPr lang="en-US" dirty="0"/>
          </a:p>
        </p:txBody>
      </p:sp>
      <p:sp>
        <p:nvSpPr>
          <p:cNvPr id="10" name="Footer Placeholder 9"/>
          <p:cNvSpPr>
            <a:spLocks noGrp="1"/>
          </p:cNvSpPr>
          <p:nvPr>
            <p:ph type="ftr" sz="quarter" idx="11"/>
          </p:nvPr>
        </p:nvSpPr>
        <p:spPr/>
        <p:txBody>
          <a:bodyPr/>
          <a:lstStyle/>
          <a:p>
            <a:r>
              <a:rPr lang="en-US" smtClean="0"/>
              <a:t>MAP 2012 Winter Meeting</a:t>
            </a:r>
            <a:endParaRPr lang="en-US" dirty="0"/>
          </a:p>
        </p:txBody>
      </p:sp>
      <p:graphicFrame>
        <p:nvGraphicFramePr>
          <p:cNvPr id="11" name="Group 1055"/>
          <p:cNvGraphicFramePr>
            <a:graphicFrameLocks noGrp="1"/>
          </p:cNvGraphicFramePr>
          <p:nvPr/>
        </p:nvGraphicFramePr>
        <p:xfrm>
          <a:off x="3886200" y="1219200"/>
          <a:ext cx="4800600" cy="2560320"/>
        </p:xfrm>
        <a:graphic>
          <a:graphicData uri="http://schemas.openxmlformats.org/drawingml/2006/table">
            <a:tbl>
              <a:tblPr/>
              <a:tblGrid>
                <a:gridCol w="1736217"/>
                <a:gridCol w="1432179"/>
                <a:gridCol w="1632204"/>
              </a:tblGrid>
              <a:tr h="4425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ea typeface="ＭＳ Ｐゴシック" pitchFamily="1" charset="-128"/>
                        </a:rPr>
                        <a:t>LCLS baseline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ea typeface="ＭＳ Ｐゴシック" pitchFamily="1" charset="-128"/>
                        </a:rPr>
                        <a:t>Current performance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669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ea typeface="ＭＳ Ｐゴシック" pitchFamily="1" charset="-128"/>
                        </a:rPr>
                        <a:t>Photon energy range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ea typeface="ＭＳ Ｐゴシック" pitchFamily="1" charset="-128"/>
                        </a:rPr>
                        <a:t>800 to 8000 </a:t>
                      </a:r>
                      <a:r>
                        <a:rPr kumimoji="0" lang="en-US" sz="1800" b="0" i="0" u="none" strike="noStrike" cap="none" normalizeH="0" baseline="0" dirty="0" err="1" smtClean="0">
                          <a:ln>
                            <a:noFill/>
                          </a:ln>
                          <a:solidFill>
                            <a:schemeClr val="tx1"/>
                          </a:solidFill>
                          <a:effectLst/>
                          <a:latin typeface="Arial" pitchFamily="34" charset="0"/>
                          <a:ea typeface="ＭＳ Ｐゴシック" pitchFamily="1" charset="-128"/>
                        </a:rPr>
                        <a:t>eV</a:t>
                      </a:r>
                      <a:endParaRPr kumimoji="0" lang="en-US" sz="1800" b="0" i="0" u="none" strike="noStrike" cap="none" normalizeH="0" baseline="0" dirty="0" smtClean="0">
                        <a:ln>
                          <a:noFill/>
                        </a:ln>
                        <a:solidFill>
                          <a:schemeClr val="tx1"/>
                        </a:solidFill>
                        <a:effectLst/>
                        <a:latin typeface="Arial" pitchFamily="34"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ea typeface="ＭＳ Ｐゴシック" pitchFamily="1" charset="-128"/>
                        </a:rPr>
                        <a:t>0.4 to &gt;9.0 </a:t>
                      </a:r>
                      <a:r>
                        <a:rPr kumimoji="0" lang="en-US" sz="1800" b="0" i="0" u="none" strike="noStrike" cap="none" normalizeH="0" baseline="0" dirty="0" err="1" smtClean="0">
                          <a:ln>
                            <a:noFill/>
                          </a:ln>
                          <a:solidFill>
                            <a:schemeClr val="tx1"/>
                          </a:solidFill>
                          <a:effectLst/>
                          <a:latin typeface="Arial" pitchFamily="34" charset="0"/>
                          <a:ea typeface="ＭＳ Ｐゴシック" pitchFamily="1" charset="-128"/>
                        </a:rPr>
                        <a:t>keV</a:t>
                      </a:r>
                      <a:r>
                        <a:rPr kumimoji="0" lang="en-US" sz="1800" b="0" i="0" u="none" strike="noStrike" cap="none" normalizeH="0" baseline="0" dirty="0" smtClean="0">
                          <a:ln>
                            <a:noFill/>
                          </a:ln>
                          <a:solidFill>
                            <a:schemeClr val="tx1"/>
                          </a:solidFill>
                          <a:effectLst/>
                          <a:latin typeface="Arial" pitchFamily="34" charset="0"/>
                          <a:ea typeface="ＭＳ Ｐゴシック" pitchFamily="1" charset="-128"/>
                        </a:rPr>
                        <a:t> (16keV)</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669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ea typeface="ＭＳ Ｐゴシック" pitchFamily="1" charset="-128"/>
                        </a:rPr>
                        <a:t>FEL pulse length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ea typeface="ＭＳ Ｐゴシック" pitchFamily="1" charset="-128"/>
                        </a:rPr>
                        <a:t>230 </a:t>
                      </a:r>
                      <a:r>
                        <a:rPr kumimoji="0" lang="en-US" sz="1800" b="0" i="0" u="none" strike="noStrike" cap="none" normalizeH="0" baseline="0" dirty="0" err="1" smtClean="0">
                          <a:ln>
                            <a:noFill/>
                          </a:ln>
                          <a:solidFill>
                            <a:schemeClr val="tx1"/>
                          </a:solidFill>
                          <a:effectLst/>
                          <a:latin typeface="Arial" pitchFamily="34" charset="0"/>
                          <a:ea typeface="ＭＳ Ｐゴシック" pitchFamily="1" charset="-128"/>
                        </a:rPr>
                        <a:t>fs</a:t>
                      </a:r>
                      <a:endParaRPr kumimoji="0" lang="en-US" sz="1800" b="0" i="0" u="none" strike="noStrike" cap="none" normalizeH="0" baseline="0" dirty="0" smtClean="0">
                        <a:ln>
                          <a:noFill/>
                        </a:ln>
                        <a:solidFill>
                          <a:schemeClr val="tx1"/>
                        </a:solidFill>
                        <a:effectLst/>
                        <a:latin typeface="Arial" pitchFamily="34"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ea typeface="ＭＳ Ｐゴシック" pitchFamily="1" charset="-128"/>
                        </a:rPr>
                        <a:t>&lt;10 - 500 </a:t>
                      </a:r>
                      <a:r>
                        <a:rPr kumimoji="0" lang="en-US" sz="1800" b="0" i="0" u="none" strike="noStrike" cap="none" normalizeH="0" baseline="0" dirty="0" err="1" smtClean="0">
                          <a:ln>
                            <a:noFill/>
                          </a:ln>
                          <a:solidFill>
                            <a:schemeClr val="tx1"/>
                          </a:solidFill>
                          <a:effectLst/>
                          <a:latin typeface="Arial" pitchFamily="34" charset="0"/>
                          <a:ea typeface="ＭＳ Ｐゴシック" pitchFamily="1" charset="-128"/>
                        </a:rPr>
                        <a:t>fs</a:t>
                      </a:r>
                      <a:endParaRPr kumimoji="0" lang="en-US" sz="1800" b="0" i="0" u="none" strike="noStrike" cap="none" normalizeH="0" baseline="0" dirty="0" smtClean="0">
                        <a:ln>
                          <a:noFill/>
                        </a:ln>
                        <a:solidFill>
                          <a:schemeClr val="tx1"/>
                        </a:solidFill>
                        <a:effectLst/>
                        <a:latin typeface="Arial" pitchFamily="34"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669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ea typeface="ＭＳ Ｐゴシック" pitchFamily="1" charset="-128"/>
                        </a:rPr>
                        <a:t>FEL pulse energy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ea typeface="ＭＳ Ｐゴシック" pitchFamily="1" charset="-128"/>
                        </a:rPr>
                        <a:t>up to 2 </a:t>
                      </a:r>
                      <a:r>
                        <a:rPr kumimoji="0" lang="en-US" sz="1800" b="0" i="0" u="none" strike="noStrike" cap="none" normalizeH="0" baseline="0" dirty="0" err="1" smtClean="0">
                          <a:ln>
                            <a:noFill/>
                          </a:ln>
                          <a:solidFill>
                            <a:schemeClr val="tx1"/>
                          </a:solidFill>
                          <a:effectLst/>
                          <a:latin typeface="Arial" pitchFamily="34" charset="0"/>
                          <a:ea typeface="ＭＳ Ｐゴシック" pitchFamily="1" charset="-128"/>
                        </a:rPr>
                        <a:t>mJ</a:t>
                      </a:r>
                      <a:endParaRPr kumimoji="0" lang="en-US" sz="1800" b="0" i="0" u="none" strike="noStrike" cap="none" normalizeH="0" baseline="0" dirty="0" smtClean="0">
                        <a:ln>
                          <a:noFill/>
                        </a:ln>
                        <a:solidFill>
                          <a:schemeClr val="tx1"/>
                        </a:solidFill>
                        <a:effectLst/>
                        <a:latin typeface="Arial" pitchFamily="34"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ea typeface="ＭＳ Ｐゴシック" pitchFamily="1" charset="-128"/>
                        </a:rPr>
                        <a:t>up to 4 </a:t>
                      </a:r>
                      <a:r>
                        <a:rPr kumimoji="0" lang="en-US" sz="1800" b="0" i="0" u="none" strike="noStrike" cap="none" normalizeH="0" baseline="0" dirty="0" err="1" smtClean="0">
                          <a:ln>
                            <a:noFill/>
                          </a:ln>
                          <a:solidFill>
                            <a:schemeClr val="tx1"/>
                          </a:solidFill>
                          <a:effectLst/>
                          <a:latin typeface="Arial" pitchFamily="34" charset="0"/>
                          <a:ea typeface="ＭＳ Ｐゴシック" pitchFamily="1" charset="-128"/>
                        </a:rPr>
                        <a:t>mJ</a:t>
                      </a:r>
                      <a:r>
                        <a:rPr kumimoji="0" lang="en-US" sz="1800" b="0" i="0" u="none" strike="noStrike" cap="none" normalizeH="0" baseline="0" dirty="0" smtClean="0">
                          <a:ln>
                            <a:noFill/>
                          </a:ln>
                          <a:solidFill>
                            <a:schemeClr val="tx1"/>
                          </a:solidFill>
                          <a:effectLst/>
                          <a:latin typeface="Arial" pitchFamily="34" charset="0"/>
                          <a:ea typeface="ＭＳ Ｐゴシック" pitchFamily="1" charset="-128"/>
                        </a:rPr>
                        <a:t>-&gt; </a:t>
                      </a:r>
                      <a:r>
                        <a:rPr kumimoji="0" lang="en-US" sz="1800" b="1" i="0" u="none" strike="noStrike" cap="none" normalizeH="0" baseline="0" dirty="0" smtClean="0">
                          <a:ln>
                            <a:noFill/>
                          </a:ln>
                          <a:solidFill>
                            <a:schemeClr val="tx1"/>
                          </a:solidFill>
                          <a:effectLst/>
                          <a:latin typeface="Arial" pitchFamily="34" charset="0"/>
                          <a:ea typeface="ＭＳ Ｐゴシック" pitchFamily="1" charset="-128"/>
                        </a:rPr>
                        <a:t>6mJ</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cxnSp>
        <p:nvCxnSpPr>
          <p:cNvPr id="13" name="Straight Arrow Connector 12"/>
          <p:cNvCxnSpPr/>
          <p:nvPr/>
        </p:nvCxnSpPr>
        <p:spPr>
          <a:xfrm>
            <a:off x="838200" y="2895600"/>
            <a:ext cx="16764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838200" y="1600200"/>
            <a:ext cx="0" cy="1295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905000" y="1981200"/>
            <a:ext cx="466794" cy="369332"/>
          </a:xfrm>
          <a:prstGeom prst="rect">
            <a:avLst/>
          </a:prstGeom>
          <a:noFill/>
        </p:spPr>
        <p:txBody>
          <a:bodyPr wrap="none" rtlCol="0">
            <a:spAutoFit/>
          </a:bodyPr>
          <a:lstStyle/>
          <a:p>
            <a:r>
              <a:rPr lang="en-US" dirty="0" err="1" smtClean="0"/>
              <a:t>eV</a:t>
            </a:r>
            <a:endParaRPr lang="en-US" dirty="0"/>
          </a:p>
        </p:txBody>
      </p:sp>
      <p:sp>
        <p:nvSpPr>
          <p:cNvPr id="19" name="TextBox 18"/>
          <p:cNvSpPr txBox="1"/>
          <p:nvPr/>
        </p:nvSpPr>
        <p:spPr>
          <a:xfrm>
            <a:off x="2057400" y="2971800"/>
            <a:ext cx="492443" cy="369332"/>
          </a:xfrm>
          <a:prstGeom prst="rect">
            <a:avLst/>
          </a:prstGeom>
          <a:noFill/>
        </p:spPr>
        <p:txBody>
          <a:bodyPr wrap="none" rtlCol="0">
            <a:spAutoFit/>
          </a:bodyPr>
          <a:lstStyle/>
          <a:p>
            <a:r>
              <a:rPr lang="en-US" dirty="0" err="1" smtClean="0"/>
              <a:t>mJ</a:t>
            </a:r>
            <a:endParaRPr lang="en-US" dirty="0"/>
          </a:p>
        </p:txBody>
      </p:sp>
      <p:sp>
        <p:nvSpPr>
          <p:cNvPr id="20" name="TextBox 19"/>
          <p:cNvSpPr txBox="1"/>
          <p:nvPr/>
        </p:nvSpPr>
        <p:spPr>
          <a:xfrm>
            <a:off x="304800" y="1600200"/>
            <a:ext cx="364202" cy="369332"/>
          </a:xfrm>
          <a:prstGeom prst="rect">
            <a:avLst/>
          </a:prstGeom>
          <a:noFill/>
        </p:spPr>
        <p:txBody>
          <a:bodyPr wrap="none" rtlCol="0">
            <a:spAutoFit/>
          </a:bodyPr>
          <a:lstStyle/>
          <a:p>
            <a:r>
              <a:rPr lang="en-US" dirty="0" err="1" smtClean="0"/>
              <a:t>fs</a:t>
            </a:r>
            <a:endParaRPr lang="en-US" dirty="0"/>
          </a:p>
        </p:txBody>
      </p:sp>
      <p:sp>
        <p:nvSpPr>
          <p:cNvPr id="21" name="Cube 20"/>
          <p:cNvSpPr/>
          <p:nvPr/>
        </p:nvSpPr>
        <p:spPr>
          <a:xfrm>
            <a:off x="1295400" y="2057400"/>
            <a:ext cx="609600" cy="609600"/>
          </a:xfrm>
          <a:prstGeom prst="cube">
            <a:avLst/>
          </a:prstGeom>
          <a:solidFill>
            <a:srgbClr val="BBE0E3">
              <a:alpha val="5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a:blip r:embed="rId2" cstate="email"/>
          <a:srcRect/>
          <a:stretch>
            <a:fillRect/>
          </a:stretch>
        </p:blipFill>
        <p:spPr bwMode="auto">
          <a:xfrm>
            <a:off x="3733800" y="1143000"/>
            <a:ext cx="5181600" cy="28956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strVal val="#ppt_w*0.70"/>
                                          </p:val>
                                        </p:tav>
                                        <p:tav tm="100000">
                                          <p:val>
                                            <p:strVal val="#ppt_w"/>
                                          </p:val>
                                        </p:tav>
                                      </p:tavLst>
                                    </p:anim>
                                    <p:anim calcmode="lin" valueType="num">
                                      <p:cBhvr>
                                        <p:cTn id="8" dur="1000" fill="hold"/>
                                        <p:tgtEl>
                                          <p:spTgt spid="21"/>
                                        </p:tgtEl>
                                        <p:attrNameLst>
                                          <p:attrName>ppt_h</p:attrName>
                                        </p:attrNameLst>
                                      </p:cBhvr>
                                      <p:tavLst>
                                        <p:tav tm="0">
                                          <p:val>
                                            <p:strVal val="#ppt_h"/>
                                          </p:val>
                                        </p:tav>
                                        <p:tav tm="100000">
                                          <p:val>
                                            <p:strVal val="#ppt_h"/>
                                          </p:val>
                                        </p:tav>
                                      </p:tavLst>
                                    </p:anim>
                                    <p:animEffect transition="in" filter="fade">
                                      <p:cBhvr>
                                        <p:cTn id="9" dur="10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mph" presetSubtype="0" fill="hold" grpId="1" nodeType="clickEffect">
                                  <p:stCondLst>
                                    <p:cond delay="0"/>
                                  </p:stCondLst>
                                  <p:childTnLst>
                                    <p:animScale>
                                      <p:cBhvr>
                                        <p:cTn id="13" dur="2000" fill="hold"/>
                                        <p:tgtEl>
                                          <p:spTgt spid="21"/>
                                        </p:tgtEl>
                                      </p:cBhvr>
                                      <p:by x="150000" y="150000"/>
                                    </p:animScale>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27"/>
                                        </p:tgtEl>
                                        <p:attrNameLst>
                                          <p:attrName>style.visibility</p:attrName>
                                        </p:attrNameLst>
                                      </p:cBhvr>
                                      <p:to>
                                        <p:strVal val="visible"/>
                                      </p:to>
                                    </p:set>
                                    <p:animEffect transition="in" filter="fade">
                                      <p:cBhvr>
                                        <p:cTn id="18"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64754" y="152400"/>
            <a:ext cx="8839200" cy="762000"/>
          </a:xfrm>
        </p:spPr>
        <p:txBody>
          <a:bodyPr>
            <a:noAutofit/>
          </a:bodyPr>
          <a:lstStyle/>
          <a:p>
            <a:pPr algn="l"/>
            <a:r>
              <a:rPr lang="en-US" sz="2800" dirty="0" smtClean="0"/>
              <a:t>An Example:  Atomic-Resolution Imaging of Nano-structured Periodic and Non-Periodic Objects</a:t>
            </a:r>
            <a:endParaRPr lang="en-US" sz="2800" dirty="0"/>
          </a:p>
        </p:txBody>
      </p:sp>
      <p:pic>
        <p:nvPicPr>
          <p:cNvPr id="8" name="lcls_smi.wmv">
            <a:hlinkClick r:id="" action="ppaction://media"/>
          </p:cNvPr>
          <p:cNvPicPr>
            <a:picLocks noRot="1" noChangeAspect="1"/>
          </p:cNvPicPr>
          <p:nvPr>
            <a:videoFile r:link="rId1"/>
          </p:nvPr>
        </p:nvPicPr>
        <p:blipFill>
          <a:blip r:embed="rId3" cstate="email"/>
          <a:stretch>
            <a:fillRect/>
          </a:stretch>
        </p:blipFill>
        <p:spPr>
          <a:xfrm>
            <a:off x="905133" y="1142999"/>
            <a:ext cx="7283278" cy="4855519"/>
          </a:xfrm>
          <a:prstGeom prst="rect">
            <a:avLst/>
          </a:prstGeom>
        </p:spPr>
      </p:pic>
      <p:pic>
        <p:nvPicPr>
          <p:cNvPr id="13314" name="Picture 2"/>
          <p:cNvPicPr>
            <a:picLocks noChangeAspect="1" noChangeArrowheads="1"/>
          </p:cNvPicPr>
          <p:nvPr/>
        </p:nvPicPr>
        <p:blipFill>
          <a:blip r:embed="rId4" cstate="email"/>
          <a:srcRect/>
          <a:stretch>
            <a:fillRect/>
          </a:stretch>
        </p:blipFill>
        <p:spPr bwMode="auto">
          <a:xfrm>
            <a:off x="955590" y="1145060"/>
            <a:ext cx="6911545" cy="4841237"/>
          </a:xfrm>
          <a:prstGeom prst="rect">
            <a:avLst/>
          </a:prstGeom>
          <a:noFill/>
          <a:ln w="9525">
            <a:noFill/>
            <a:miter lim="800000"/>
            <a:headEnd/>
            <a:tailEnd/>
          </a:ln>
        </p:spPr>
      </p:pic>
      <p:sp>
        <p:nvSpPr>
          <p:cNvPr id="6" name="TextBox 5"/>
          <p:cNvSpPr txBox="1"/>
          <p:nvPr/>
        </p:nvSpPr>
        <p:spPr>
          <a:xfrm>
            <a:off x="1676400" y="6096000"/>
            <a:ext cx="6118983" cy="646331"/>
          </a:xfrm>
          <a:prstGeom prst="rect">
            <a:avLst/>
          </a:prstGeom>
          <a:noFill/>
        </p:spPr>
        <p:txBody>
          <a:bodyPr wrap="none" rtlCol="0">
            <a:spAutoFit/>
          </a:bodyPr>
          <a:lstStyle/>
          <a:p>
            <a:r>
              <a:rPr lang="en-US" dirty="0" smtClean="0"/>
              <a:t>Hit rate: 5%– 30%  </a:t>
            </a:r>
            <a:r>
              <a:rPr lang="en-US" dirty="0" smtClean="0">
                <a:sym typeface="Symbol"/>
              </a:rPr>
              <a:t>  </a:t>
            </a:r>
            <a:r>
              <a:rPr lang="en-US" dirty="0" smtClean="0"/>
              <a:t>use multi bunch mode 10-100nsec </a:t>
            </a:r>
          </a:p>
          <a:p>
            <a:r>
              <a:rPr lang="en-US" dirty="0" smtClean="0"/>
              <a:t>separation </a:t>
            </a:r>
            <a:endParaRPr lang="en-US" dirty="0"/>
          </a:p>
        </p:txBody>
      </p:sp>
      <p:sp>
        <p:nvSpPr>
          <p:cNvPr id="7" name="TextBox 6"/>
          <p:cNvSpPr txBox="1"/>
          <p:nvPr/>
        </p:nvSpPr>
        <p:spPr>
          <a:xfrm rot="5400000">
            <a:off x="6702797" y="3127003"/>
            <a:ext cx="3852337" cy="646331"/>
          </a:xfrm>
          <a:prstGeom prst="rect">
            <a:avLst/>
          </a:prstGeom>
          <a:noFill/>
        </p:spPr>
        <p:txBody>
          <a:bodyPr wrap="none" rtlCol="0">
            <a:spAutoFit/>
          </a:bodyPr>
          <a:lstStyle/>
          <a:p>
            <a:r>
              <a:rPr lang="en-US" dirty="0" smtClean="0"/>
              <a:t>V=10-100 m/sec = 10-100 nm/</a:t>
            </a:r>
            <a:r>
              <a:rPr lang="en-US" dirty="0" err="1" smtClean="0"/>
              <a:t>nsec</a:t>
            </a:r>
            <a:r>
              <a:rPr lang="en-US" dirty="0" smtClean="0"/>
              <a:t> </a:t>
            </a:r>
          </a:p>
          <a:p>
            <a:r>
              <a:rPr lang="en-US" dirty="0" smtClean="0">
                <a:sym typeface="Symbol"/>
              </a:rPr>
              <a:t>                         ~1 </a:t>
            </a:r>
            <a:r>
              <a:rPr lang="en-US" dirty="0" err="1" smtClean="0">
                <a:sym typeface="Symbol"/>
              </a:rPr>
              <a:t>diam</a:t>
            </a:r>
            <a:r>
              <a:rPr lang="en-US" dirty="0" smtClean="0">
                <a:sym typeface="Symbol"/>
              </a:rPr>
              <a:t> /10 </a:t>
            </a:r>
            <a:r>
              <a:rPr lang="en-US" dirty="0" err="1" smtClean="0">
                <a:sym typeface="Symbol"/>
              </a:rPr>
              <a:t>nsec</a:t>
            </a:r>
            <a:endParaRPr lang="en-US" dirty="0"/>
          </a:p>
        </p:txBody>
      </p:sp>
      <p:sp>
        <p:nvSpPr>
          <p:cNvPr id="9" name="Slide Number Placeholder 8"/>
          <p:cNvSpPr>
            <a:spLocks noGrp="1"/>
          </p:cNvSpPr>
          <p:nvPr>
            <p:ph type="sldNum" sz="quarter" idx="10"/>
          </p:nvPr>
        </p:nvSpPr>
        <p:spPr/>
        <p:txBody>
          <a:bodyPr/>
          <a:lstStyle/>
          <a:p>
            <a:fld id="{46D7A3A9-117E-4EF5-82A3-3CC7D0AB76B5}" type="slidenum">
              <a:rPr lang="en-US" smtClean="0"/>
              <a:pPr/>
              <a:t>18</a:t>
            </a:fld>
            <a:endParaRPr lang="en-US" dirty="0"/>
          </a:p>
        </p:txBody>
      </p:sp>
      <p:sp>
        <p:nvSpPr>
          <p:cNvPr id="10" name="Footer Placeholder 9"/>
          <p:cNvSpPr>
            <a:spLocks noGrp="1"/>
          </p:cNvSpPr>
          <p:nvPr>
            <p:ph type="ftr" sz="quarter" idx="11"/>
          </p:nvPr>
        </p:nvSpPr>
        <p:spPr/>
        <p:txBody>
          <a:bodyPr/>
          <a:lstStyle/>
          <a:p>
            <a:r>
              <a:rPr lang="en-US" smtClean="0"/>
              <a:t>MAP 2012 Winter Meeting</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Seeding R&amp;D outside of LCLS</a:t>
            </a:r>
            <a:endParaRPr lang="en-US" dirty="0"/>
          </a:p>
        </p:txBody>
      </p:sp>
      <p:sp>
        <p:nvSpPr>
          <p:cNvPr id="3" name="Content Placeholder 2"/>
          <p:cNvSpPr>
            <a:spLocks noGrp="1"/>
          </p:cNvSpPr>
          <p:nvPr>
            <p:ph idx="1"/>
          </p:nvPr>
        </p:nvSpPr>
        <p:spPr/>
        <p:txBody>
          <a:bodyPr/>
          <a:lstStyle/>
          <a:p>
            <a:pPr marL="457200" indent="-457200">
              <a:buFont typeface="+mj-lt"/>
              <a:buAutoNum type="arabicPeriod"/>
            </a:pPr>
            <a:r>
              <a:rPr lang="en-US" dirty="0" smtClean="0"/>
              <a:t>Echo-7 @ NLCTA</a:t>
            </a:r>
            <a:endParaRPr lang="en-US" sz="2400" dirty="0" smtClean="0"/>
          </a:p>
          <a:p>
            <a:pPr marL="857250" lvl="1" indent="-457200"/>
            <a:r>
              <a:rPr lang="en-US" dirty="0" smtClean="0"/>
              <a:t>During the past months we </a:t>
            </a:r>
          </a:p>
          <a:p>
            <a:pPr marL="1257300" lvl="2" indent="-457200"/>
            <a:r>
              <a:rPr lang="en-US" dirty="0" smtClean="0"/>
              <a:t>upgraded the beam spectrometer</a:t>
            </a:r>
          </a:p>
          <a:p>
            <a:pPr marL="1257300" lvl="2" indent="-457200"/>
            <a:r>
              <a:rPr lang="en-US" dirty="0" smtClean="0"/>
              <a:t>i</a:t>
            </a:r>
            <a:r>
              <a:rPr lang="en-US" sz="1800" dirty="0" smtClean="0"/>
              <a:t>nstalled a new high resolution in vacuum spectrometer</a:t>
            </a:r>
          </a:p>
          <a:p>
            <a:pPr marL="1257300" lvl="2" indent="-457200"/>
            <a:r>
              <a:rPr lang="en-US" sz="1800" dirty="0" smtClean="0"/>
              <a:t>Installed 2 transverse deflecting cavities</a:t>
            </a:r>
          </a:p>
          <a:p>
            <a:pPr marL="1714500" lvl="3" indent="-457200"/>
            <a:r>
              <a:rPr lang="en-US" dirty="0" smtClean="0"/>
              <a:t>to increase the slice energy spread in order to reduce HGHG</a:t>
            </a:r>
          </a:p>
          <a:p>
            <a:pPr marL="1714500" lvl="3" indent="-457200"/>
            <a:r>
              <a:rPr lang="en-US" altLang="zh-CN" dirty="0" smtClean="0">
                <a:ea typeface="SimSun" pitchFamily="2" charset="-122"/>
              </a:rPr>
              <a:t>to measure longitudinal phase space, laser energy modulation and slice parameters</a:t>
            </a:r>
            <a:endParaRPr lang="en-US" dirty="0" smtClean="0"/>
          </a:p>
          <a:p>
            <a:pPr>
              <a:buFont typeface="Arial" pitchFamily="34" charset="0"/>
              <a:buChar char="•"/>
            </a:pPr>
            <a:endParaRPr lang="en-US" sz="2400" dirty="0"/>
          </a:p>
        </p:txBody>
      </p:sp>
      <p:sp>
        <p:nvSpPr>
          <p:cNvPr id="4" name="Footer Placeholder 3"/>
          <p:cNvSpPr>
            <a:spLocks noGrp="1"/>
          </p:cNvSpPr>
          <p:nvPr>
            <p:ph type="ftr" idx="10"/>
          </p:nvPr>
        </p:nvSpPr>
        <p:spPr/>
        <p:txBody>
          <a:bodyPr/>
          <a:lstStyle/>
          <a:p>
            <a:pPr>
              <a:defRPr/>
            </a:pPr>
            <a:r>
              <a:rPr lang="en-US" smtClean="0"/>
              <a:t>MAP 2012 Winter Meeting</a:t>
            </a:r>
            <a:endParaRPr lang="en-US"/>
          </a:p>
        </p:txBody>
      </p:sp>
      <p:grpSp>
        <p:nvGrpSpPr>
          <p:cNvPr id="5" name="Group 19"/>
          <p:cNvGrpSpPr/>
          <p:nvPr/>
        </p:nvGrpSpPr>
        <p:grpSpPr>
          <a:xfrm>
            <a:off x="1128713" y="4100556"/>
            <a:ext cx="6872287" cy="1785474"/>
            <a:chOff x="1128713" y="4100556"/>
            <a:chExt cx="6872287" cy="1785474"/>
          </a:xfrm>
        </p:grpSpPr>
        <p:pic>
          <p:nvPicPr>
            <p:cNvPr id="7" name="Picture 7"/>
            <p:cNvPicPr>
              <a:picLocks noChangeAspect="1" noChangeArrowheads="1"/>
            </p:cNvPicPr>
            <p:nvPr/>
          </p:nvPicPr>
          <p:blipFill>
            <a:blip r:embed="rId2" cstate="email"/>
            <a:srcRect/>
            <a:stretch>
              <a:fillRect/>
            </a:stretch>
          </p:blipFill>
          <p:spPr bwMode="auto">
            <a:xfrm>
              <a:off x="1128713" y="4100556"/>
              <a:ext cx="6872287" cy="1766844"/>
            </a:xfrm>
            <a:prstGeom prst="rect">
              <a:avLst/>
            </a:prstGeom>
            <a:noFill/>
            <a:ln w="9525">
              <a:noFill/>
              <a:miter lim="800000"/>
              <a:headEnd/>
              <a:tailEnd/>
            </a:ln>
          </p:spPr>
        </p:pic>
        <p:sp>
          <p:nvSpPr>
            <p:cNvPr id="8" name="Oval 7"/>
            <p:cNvSpPr/>
            <p:nvPr/>
          </p:nvSpPr>
          <p:spPr>
            <a:xfrm>
              <a:off x="3153222" y="4596254"/>
              <a:ext cx="58895" cy="23557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9" name="Oval 8"/>
            <p:cNvSpPr/>
            <p:nvPr/>
          </p:nvSpPr>
          <p:spPr>
            <a:xfrm>
              <a:off x="6776479" y="4590119"/>
              <a:ext cx="58895" cy="23557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10" name="Text Box 4"/>
            <p:cNvSpPr txBox="1">
              <a:spLocks noChangeArrowheads="1"/>
            </p:cNvSpPr>
            <p:nvPr/>
          </p:nvSpPr>
          <p:spPr bwMode="auto">
            <a:xfrm>
              <a:off x="2990034" y="4268652"/>
              <a:ext cx="706738" cy="261345"/>
            </a:xfrm>
            <a:prstGeom prst="rect">
              <a:avLst/>
            </a:prstGeom>
            <a:noFill/>
            <a:ln w="9525">
              <a:noFill/>
              <a:miter lim="800000"/>
              <a:headEnd/>
              <a:tailEnd/>
            </a:ln>
          </p:spPr>
          <p:txBody>
            <a:bodyPr>
              <a:spAutoFit/>
            </a:bodyPr>
            <a:lstStyle/>
            <a:p>
              <a:pPr>
                <a:spcBef>
                  <a:spcPct val="50000"/>
                </a:spcBef>
                <a:buClr>
                  <a:srgbClr val="FF00FF"/>
                </a:buClr>
              </a:pPr>
              <a:r>
                <a:rPr lang="en-US" altLang="zh-CN" sz="1600" b="1">
                  <a:solidFill>
                    <a:srgbClr val="FF0000"/>
                  </a:solidFill>
                  <a:ea typeface="SimSun" pitchFamily="2" charset="-122"/>
                  <a:cs typeface="Arial" charset="0"/>
                </a:rPr>
                <a:t>T11</a:t>
              </a:r>
            </a:p>
          </p:txBody>
        </p:sp>
        <p:sp>
          <p:nvSpPr>
            <p:cNvPr id="11" name="Text Box 4"/>
            <p:cNvSpPr txBox="1">
              <a:spLocks noChangeArrowheads="1"/>
            </p:cNvSpPr>
            <p:nvPr/>
          </p:nvSpPr>
          <p:spPr bwMode="auto">
            <a:xfrm>
              <a:off x="6379862" y="4234455"/>
              <a:ext cx="706738" cy="261345"/>
            </a:xfrm>
            <a:prstGeom prst="rect">
              <a:avLst/>
            </a:prstGeom>
            <a:noFill/>
            <a:ln w="9525">
              <a:noFill/>
              <a:miter lim="800000"/>
              <a:headEnd/>
              <a:tailEnd/>
            </a:ln>
          </p:spPr>
          <p:txBody>
            <a:bodyPr>
              <a:spAutoFit/>
            </a:bodyPr>
            <a:lstStyle/>
            <a:p>
              <a:pPr>
                <a:spcBef>
                  <a:spcPct val="50000"/>
                </a:spcBef>
                <a:buClr>
                  <a:srgbClr val="FF00FF"/>
                </a:buClr>
              </a:pPr>
              <a:r>
                <a:rPr lang="en-US" altLang="zh-CN" sz="1600" b="1" dirty="0">
                  <a:solidFill>
                    <a:srgbClr val="FF0000"/>
                  </a:solidFill>
                  <a:ea typeface="SimSun" pitchFamily="2" charset="-122"/>
                  <a:cs typeface="Arial" charset="0"/>
                </a:rPr>
                <a:t>T27</a:t>
              </a:r>
            </a:p>
          </p:txBody>
        </p:sp>
        <p:sp>
          <p:nvSpPr>
            <p:cNvPr id="12" name="Oval 11"/>
            <p:cNvSpPr/>
            <p:nvPr/>
          </p:nvSpPr>
          <p:spPr>
            <a:xfrm>
              <a:off x="7264815" y="4630609"/>
              <a:ext cx="58895" cy="23557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13" name="Oval 12"/>
            <p:cNvSpPr/>
            <p:nvPr/>
          </p:nvSpPr>
          <p:spPr>
            <a:xfrm>
              <a:off x="7500394" y="4748399"/>
              <a:ext cx="58895" cy="23557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cxnSp>
          <p:nvCxnSpPr>
            <p:cNvPr id="15" name="Straight Arrow Connector 14"/>
            <p:cNvCxnSpPr/>
            <p:nvPr/>
          </p:nvCxnSpPr>
          <p:spPr bwMode="auto">
            <a:xfrm rot="16200000" flipV="1">
              <a:off x="6667500" y="4991100"/>
              <a:ext cx="457200" cy="228600"/>
            </a:xfrm>
            <a:prstGeom prst="straightConnector1">
              <a:avLst/>
            </a:prstGeom>
            <a:solidFill>
              <a:srgbClr val="00B8FF"/>
            </a:solidFill>
            <a:ln w="15875" cap="flat" cmpd="sng" algn="ctr">
              <a:solidFill>
                <a:schemeClr val="tx1"/>
              </a:solidFill>
              <a:prstDash val="solid"/>
              <a:round/>
              <a:headEnd type="none" w="med" len="med"/>
              <a:tailEnd type="arrow"/>
            </a:ln>
            <a:effectLst/>
          </p:spPr>
        </p:cxnSp>
        <p:sp>
          <p:nvSpPr>
            <p:cNvPr id="19" name="Text Box 4"/>
            <p:cNvSpPr txBox="1">
              <a:spLocks noChangeArrowheads="1"/>
            </p:cNvSpPr>
            <p:nvPr/>
          </p:nvSpPr>
          <p:spPr bwMode="auto">
            <a:xfrm>
              <a:off x="6324600" y="5301255"/>
              <a:ext cx="1524000" cy="584775"/>
            </a:xfrm>
            <a:prstGeom prst="rect">
              <a:avLst/>
            </a:prstGeom>
            <a:noFill/>
            <a:ln w="9525">
              <a:noFill/>
              <a:miter lim="800000"/>
              <a:headEnd/>
              <a:tailEnd/>
            </a:ln>
          </p:spPr>
          <p:txBody>
            <a:bodyPr wrap="square">
              <a:spAutoFit/>
            </a:bodyPr>
            <a:lstStyle/>
            <a:p>
              <a:pPr>
                <a:spcBef>
                  <a:spcPct val="50000"/>
                </a:spcBef>
                <a:buClr>
                  <a:srgbClr val="FF00FF"/>
                </a:buClr>
              </a:pPr>
              <a:r>
                <a:rPr lang="en-US" altLang="zh-CN" sz="1600" b="1" dirty="0" smtClean="0">
                  <a:solidFill>
                    <a:srgbClr val="FF0000"/>
                  </a:solidFill>
                  <a:ea typeface="SimSun" pitchFamily="2" charset="-122"/>
                  <a:cs typeface="Arial" charset="0"/>
                </a:rPr>
                <a:t>In Vacuum Spectrometer</a:t>
              </a:r>
              <a:endParaRPr lang="en-US" altLang="zh-CN" sz="1600" b="1" dirty="0">
                <a:solidFill>
                  <a:srgbClr val="FF0000"/>
                </a:solidFill>
                <a:ea typeface="SimSun" pitchFamily="2" charset="-122"/>
                <a:cs typeface="Arial" charset="0"/>
              </a:endParaRPr>
            </a:p>
          </p:txBody>
        </p:sp>
      </p:grpSp>
      <p:sp>
        <p:nvSpPr>
          <p:cNvPr id="16" name="Slide Number Placeholder 15"/>
          <p:cNvSpPr>
            <a:spLocks noGrp="1"/>
          </p:cNvSpPr>
          <p:nvPr>
            <p:ph type="sldNum" sz="quarter" idx="11"/>
          </p:nvPr>
        </p:nvSpPr>
        <p:spPr/>
        <p:txBody>
          <a:bodyPr/>
          <a:lstStyle/>
          <a:p>
            <a:pPr>
              <a:defRPr/>
            </a:pPr>
            <a:fld id="{EC2A3AEE-04A7-4F72-ACC0-C0ADB88A107C}" type="slidenum">
              <a:rPr lang="en-US" smtClean="0"/>
              <a:pPr>
                <a:defRPr/>
              </a:pPr>
              <a:t>19</a:t>
            </a:fld>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429000" y="3505200"/>
            <a:ext cx="5715000" cy="3352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3429000" y="3810000"/>
            <a:ext cx="5715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429000" y="6629400"/>
            <a:ext cx="5715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28600" y="0"/>
            <a:ext cx="8686800" cy="1143000"/>
          </a:xfrm>
        </p:spPr>
        <p:txBody>
          <a:bodyPr/>
          <a:lstStyle/>
          <a:p>
            <a:r>
              <a:rPr lang="en-US" dirty="0" smtClean="0"/>
              <a:t>Mission of SLAC</a:t>
            </a:r>
            <a:endParaRPr lang="en-US" dirty="0"/>
          </a:p>
        </p:txBody>
      </p:sp>
      <p:sp>
        <p:nvSpPr>
          <p:cNvPr id="3" name="Content Placeholder 2"/>
          <p:cNvSpPr>
            <a:spLocks noGrp="1"/>
          </p:cNvSpPr>
          <p:nvPr>
            <p:ph sz="half" idx="2"/>
          </p:nvPr>
        </p:nvSpPr>
        <p:spPr>
          <a:xfrm>
            <a:off x="0" y="1143000"/>
            <a:ext cx="8915400" cy="2286000"/>
          </a:xfrm>
        </p:spPr>
        <p:txBody>
          <a:bodyPr>
            <a:normAutofit fontScale="85000" lnSpcReduction="20000"/>
          </a:bodyPr>
          <a:lstStyle/>
          <a:p>
            <a:pPr marL="228600" indent="-228600" defTabSz="444500">
              <a:buFont typeface="Arial" pitchFamily="34" charset="0"/>
              <a:buChar char="•"/>
            </a:pPr>
            <a:r>
              <a:rPr lang="en-US" sz="2900" dirty="0" smtClean="0"/>
              <a:t>Grow into the premier Photon Science Laboratory</a:t>
            </a:r>
          </a:p>
          <a:p>
            <a:pPr marL="628650" lvl="1" indent="-228600" defTabSz="444500">
              <a:buFont typeface="Arial" pitchFamily="34" charset="0"/>
              <a:buChar char="•"/>
            </a:pPr>
            <a:r>
              <a:rPr lang="en-US" sz="2900" dirty="0" smtClean="0"/>
              <a:t>Build and operate world leading facilities </a:t>
            </a:r>
          </a:p>
          <a:p>
            <a:pPr marL="628650" lvl="1" indent="-228600" defTabSz="444500">
              <a:buFont typeface="Arial" pitchFamily="34" charset="0"/>
              <a:buChar char="•"/>
            </a:pPr>
            <a:r>
              <a:rPr lang="en-US" sz="2900" dirty="0" smtClean="0"/>
              <a:t>Perform world leading science at these facilities</a:t>
            </a:r>
          </a:p>
          <a:p>
            <a:pPr marL="228600" indent="-228600" defTabSz="444500"/>
            <a:r>
              <a:rPr lang="en-US" sz="2900" dirty="0" smtClean="0"/>
              <a:t>Maintain our position as the premier accelerator laboratory</a:t>
            </a:r>
          </a:p>
          <a:p>
            <a:pPr marL="225425" indent="-225425"/>
            <a:r>
              <a:rPr lang="en-US" sz="2800" dirty="0" smtClean="0"/>
              <a:t>Pursue strategic programs in particle physics, particle astrophysics and cosmology</a:t>
            </a:r>
          </a:p>
          <a:p>
            <a:pPr>
              <a:buNone/>
            </a:pPr>
            <a:endParaRPr lang="en-US" dirty="0"/>
          </a:p>
        </p:txBody>
      </p:sp>
      <p:pic>
        <p:nvPicPr>
          <p:cNvPr id="1026" name="Picture 2"/>
          <p:cNvPicPr>
            <a:picLocks noChangeAspect="1" noChangeArrowheads="1"/>
          </p:cNvPicPr>
          <p:nvPr/>
        </p:nvPicPr>
        <p:blipFill>
          <a:blip r:embed="rId2" cstate="email"/>
          <a:srcRect/>
          <a:stretch>
            <a:fillRect/>
          </a:stretch>
        </p:blipFill>
        <p:spPr bwMode="auto">
          <a:xfrm>
            <a:off x="0" y="3491006"/>
            <a:ext cx="3429000" cy="3366994"/>
          </a:xfrm>
          <a:prstGeom prst="rect">
            <a:avLst/>
          </a:prstGeom>
          <a:noFill/>
          <a:ln w="9525">
            <a:noFill/>
            <a:miter lim="800000"/>
            <a:headEnd/>
            <a:tailEnd/>
          </a:ln>
        </p:spPr>
      </p:pic>
      <p:cxnSp>
        <p:nvCxnSpPr>
          <p:cNvPr id="20" name="Straight Connector 19"/>
          <p:cNvCxnSpPr/>
          <p:nvPr/>
        </p:nvCxnSpPr>
        <p:spPr>
          <a:xfrm rot="5400000">
            <a:off x="7658100" y="5143500"/>
            <a:ext cx="2971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descr="C:\Users\David\Documents\Work files\PPA\Fermi\24month_image.png"/>
          <p:cNvPicPr/>
          <p:nvPr/>
        </p:nvPicPr>
        <p:blipFill>
          <a:blip r:embed="rId3" cstate="email"/>
          <a:srcRect/>
          <a:stretch>
            <a:fillRect/>
          </a:stretch>
        </p:blipFill>
        <p:spPr bwMode="auto">
          <a:xfrm>
            <a:off x="3429000" y="3581400"/>
            <a:ext cx="5715000" cy="3048000"/>
          </a:xfrm>
          <a:prstGeom prst="rect">
            <a:avLst/>
          </a:prstGeom>
          <a:noFill/>
          <a:ln w="9525">
            <a:noFill/>
            <a:miter lim="800000"/>
            <a:headEnd/>
            <a:tailEnd/>
          </a:ln>
        </p:spPr>
      </p:pic>
      <p:sp>
        <p:nvSpPr>
          <p:cNvPr id="12" name="Slide Number Placeholder 11"/>
          <p:cNvSpPr>
            <a:spLocks noGrp="1"/>
          </p:cNvSpPr>
          <p:nvPr>
            <p:ph type="sldNum" sz="quarter" idx="10"/>
          </p:nvPr>
        </p:nvSpPr>
        <p:spPr/>
        <p:txBody>
          <a:bodyPr/>
          <a:lstStyle/>
          <a:p>
            <a:fld id="{46D7A3A9-117E-4EF5-82A3-3CC7D0AB76B5}" type="slidenum">
              <a:rPr lang="en-US" smtClean="0"/>
              <a:pPr/>
              <a:t>2</a:t>
            </a:fld>
            <a:endParaRPr lang="en-US"/>
          </a:p>
        </p:txBody>
      </p:sp>
      <p:sp>
        <p:nvSpPr>
          <p:cNvPr id="13" name="Footer Placeholder 12"/>
          <p:cNvSpPr>
            <a:spLocks noGrp="1"/>
          </p:cNvSpPr>
          <p:nvPr>
            <p:ph type="ftr" sz="quarter" idx="11"/>
          </p:nvPr>
        </p:nvSpPr>
        <p:spPr/>
        <p:txBody>
          <a:bodyPr/>
          <a:lstStyle/>
          <a:p>
            <a:r>
              <a:rPr lang="en-US" smtClean="0"/>
              <a:t>MAP 2012 Winter Meeting</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85800" y="2133600"/>
            <a:ext cx="7772400" cy="1362075"/>
          </a:xfrm>
        </p:spPr>
        <p:txBody>
          <a:bodyPr/>
          <a:lstStyle/>
          <a:p>
            <a:r>
              <a:rPr lang="en-US" dirty="0" smtClean="0"/>
              <a:t>Maintain our position as a premier Accelerator Laboratory  - but how?  </a:t>
            </a:r>
            <a:br>
              <a:rPr lang="en-US" dirty="0" smtClean="0"/>
            </a:br>
            <a:r>
              <a:rPr lang="en-US" dirty="0" smtClean="0"/>
              <a:t/>
            </a:r>
            <a:br>
              <a:rPr lang="en-US" dirty="0" smtClean="0"/>
            </a:br>
            <a:r>
              <a:rPr lang="en-US" dirty="0" smtClean="0"/>
              <a:t>Working in a multi-program environment </a:t>
            </a:r>
            <a:endParaRPr lang="en-US" dirty="0"/>
          </a:p>
        </p:txBody>
      </p:sp>
      <p:sp>
        <p:nvSpPr>
          <p:cNvPr id="4" name="Slide Number Placeholder 3"/>
          <p:cNvSpPr>
            <a:spLocks noGrp="1"/>
          </p:cNvSpPr>
          <p:nvPr>
            <p:ph type="sldNum" sz="quarter" idx="10"/>
          </p:nvPr>
        </p:nvSpPr>
        <p:spPr/>
        <p:txBody>
          <a:bodyPr/>
          <a:lstStyle/>
          <a:p>
            <a:fld id="{46D7A3A9-117E-4EF5-82A3-3CC7D0AB76B5}" type="slidenum">
              <a:rPr lang="en-US" smtClean="0"/>
              <a:pPr/>
              <a:t>20</a:t>
            </a:fld>
            <a:endParaRPr lang="en-US" dirty="0"/>
          </a:p>
        </p:txBody>
      </p:sp>
      <p:sp>
        <p:nvSpPr>
          <p:cNvPr id="5" name="Footer Placeholder 4"/>
          <p:cNvSpPr>
            <a:spLocks noGrp="1"/>
          </p:cNvSpPr>
          <p:nvPr>
            <p:ph type="ftr" sz="quarter" idx="11"/>
          </p:nvPr>
        </p:nvSpPr>
        <p:spPr/>
        <p:txBody>
          <a:bodyPr/>
          <a:lstStyle/>
          <a:p>
            <a:r>
              <a:rPr lang="en-US" smtClean="0"/>
              <a:t>MAP 2012 Winter Meeting</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04800" y="45720"/>
            <a:ext cx="7772400" cy="914400"/>
          </a:xfrm>
        </p:spPr>
        <p:txBody>
          <a:bodyPr/>
          <a:lstStyle/>
          <a:p>
            <a:r>
              <a:rPr lang="en-US" sz="3200" dirty="0" smtClean="0"/>
              <a:t>It all goes together, but something has to drive…</a:t>
            </a:r>
            <a:endParaRPr lang="en-US" sz="3200" dirty="0"/>
          </a:p>
        </p:txBody>
      </p:sp>
      <p:sp>
        <p:nvSpPr>
          <p:cNvPr id="10" name="Freeform 9"/>
          <p:cNvSpPr/>
          <p:nvPr/>
        </p:nvSpPr>
        <p:spPr>
          <a:xfrm>
            <a:off x="6145478" y="3429000"/>
            <a:ext cx="2489279" cy="2489279"/>
          </a:xfrm>
          <a:custGeom>
            <a:avLst/>
            <a:gdLst>
              <a:gd name="connsiteX0" fmla="*/ 1766903 w 2489279"/>
              <a:gd name="connsiteY0" fmla="*/ 396888 h 2489279"/>
              <a:gd name="connsiteX1" fmla="*/ 1960530 w 2489279"/>
              <a:gd name="connsiteY1" fmla="*/ 234408 h 2489279"/>
              <a:gd name="connsiteX2" fmla="*/ 2115214 w 2489279"/>
              <a:gd name="connsiteY2" fmla="*/ 364205 h 2489279"/>
              <a:gd name="connsiteX3" fmla="*/ 1988825 w 2489279"/>
              <a:gd name="connsiteY3" fmla="*/ 583103 h 2489279"/>
              <a:gd name="connsiteX4" fmla="*/ 2189641 w 2489279"/>
              <a:gd name="connsiteY4" fmla="*/ 930928 h 2489279"/>
              <a:gd name="connsiteX5" fmla="*/ 2442407 w 2489279"/>
              <a:gd name="connsiteY5" fmla="*/ 930923 h 2489279"/>
              <a:gd name="connsiteX6" fmla="*/ 2477471 w 2489279"/>
              <a:gd name="connsiteY6" fmla="*/ 1129782 h 2489279"/>
              <a:gd name="connsiteX7" fmla="*/ 2239946 w 2489279"/>
              <a:gd name="connsiteY7" fmla="*/ 1216227 h 2489279"/>
              <a:gd name="connsiteX8" fmla="*/ 2170203 w 2489279"/>
              <a:gd name="connsiteY8" fmla="*/ 1611757 h 2489279"/>
              <a:gd name="connsiteX9" fmla="*/ 2363837 w 2489279"/>
              <a:gd name="connsiteY9" fmla="*/ 1774226 h 2489279"/>
              <a:gd name="connsiteX10" fmla="*/ 2262874 w 2489279"/>
              <a:gd name="connsiteY10" fmla="*/ 1949100 h 2489279"/>
              <a:gd name="connsiteX11" fmla="*/ 2025353 w 2489279"/>
              <a:gd name="connsiteY11" fmla="*/ 1862643 h 2489279"/>
              <a:gd name="connsiteX12" fmla="*/ 1717683 w 2489279"/>
              <a:gd name="connsiteY12" fmla="*/ 2120808 h 2489279"/>
              <a:gd name="connsiteX13" fmla="*/ 1761583 w 2489279"/>
              <a:gd name="connsiteY13" fmla="*/ 2369733 h 2489279"/>
              <a:gd name="connsiteX14" fmla="*/ 1571833 w 2489279"/>
              <a:gd name="connsiteY14" fmla="*/ 2438796 h 2489279"/>
              <a:gd name="connsiteX15" fmla="*/ 1445456 w 2489279"/>
              <a:gd name="connsiteY15" fmla="*/ 2219890 h 2489279"/>
              <a:gd name="connsiteX16" fmla="*/ 1043823 w 2489279"/>
              <a:gd name="connsiteY16" fmla="*/ 2219890 h 2489279"/>
              <a:gd name="connsiteX17" fmla="*/ 917446 w 2489279"/>
              <a:gd name="connsiteY17" fmla="*/ 2438796 h 2489279"/>
              <a:gd name="connsiteX18" fmla="*/ 727696 w 2489279"/>
              <a:gd name="connsiteY18" fmla="*/ 2369733 h 2489279"/>
              <a:gd name="connsiteX19" fmla="*/ 771595 w 2489279"/>
              <a:gd name="connsiteY19" fmla="*/ 2120808 h 2489279"/>
              <a:gd name="connsiteX20" fmla="*/ 463926 w 2489279"/>
              <a:gd name="connsiteY20" fmla="*/ 1862642 h 2489279"/>
              <a:gd name="connsiteX21" fmla="*/ 226405 w 2489279"/>
              <a:gd name="connsiteY21" fmla="*/ 1949100 h 2489279"/>
              <a:gd name="connsiteX22" fmla="*/ 125442 w 2489279"/>
              <a:gd name="connsiteY22" fmla="*/ 1774226 h 2489279"/>
              <a:gd name="connsiteX23" fmla="*/ 319076 w 2489279"/>
              <a:gd name="connsiteY23" fmla="*/ 1611756 h 2489279"/>
              <a:gd name="connsiteX24" fmla="*/ 249333 w 2489279"/>
              <a:gd name="connsiteY24" fmla="*/ 1216226 h 2489279"/>
              <a:gd name="connsiteX25" fmla="*/ 11808 w 2489279"/>
              <a:gd name="connsiteY25" fmla="*/ 1129782 h 2489279"/>
              <a:gd name="connsiteX26" fmla="*/ 46872 w 2489279"/>
              <a:gd name="connsiteY26" fmla="*/ 930923 h 2489279"/>
              <a:gd name="connsiteX27" fmla="*/ 299638 w 2489279"/>
              <a:gd name="connsiteY27" fmla="*/ 930929 h 2489279"/>
              <a:gd name="connsiteX28" fmla="*/ 500455 w 2489279"/>
              <a:gd name="connsiteY28" fmla="*/ 583104 h 2489279"/>
              <a:gd name="connsiteX29" fmla="*/ 374065 w 2489279"/>
              <a:gd name="connsiteY29" fmla="*/ 364205 h 2489279"/>
              <a:gd name="connsiteX30" fmla="*/ 528749 w 2489279"/>
              <a:gd name="connsiteY30" fmla="*/ 234408 h 2489279"/>
              <a:gd name="connsiteX31" fmla="*/ 722376 w 2489279"/>
              <a:gd name="connsiteY31" fmla="*/ 396888 h 2489279"/>
              <a:gd name="connsiteX32" fmla="*/ 1099788 w 2489279"/>
              <a:gd name="connsiteY32" fmla="*/ 259522 h 2489279"/>
              <a:gd name="connsiteX33" fmla="*/ 1143675 w 2489279"/>
              <a:gd name="connsiteY33" fmla="*/ 10592 h 2489279"/>
              <a:gd name="connsiteX34" fmla="*/ 1345604 w 2489279"/>
              <a:gd name="connsiteY34" fmla="*/ 10592 h 2489279"/>
              <a:gd name="connsiteX35" fmla="*/ 1389490 w 2489279"/>
              <a:gd name="connsiteY35" fmla="*/ 259520 h 2489279"/>
              <a:gd name="connsiteX36" fmla="*/ 1766902 w 2489279"/>
              <a:gd name="connsiteY36" fmla="*/ 396887 h 2489279"/>
              <a:gd name="connsiteX37" fmla="*/ 1766903 w 2489279"/>
              <a:gd name="connsiteY37" fmla="*/ 396888 h 248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489279" h="2489279">
                <a:moveTo>
                  <a:pt x="1766903" y="396888"/>
                </a:moveTo>
                <a:lnTo>
                  <a:pt x="1960530" y="234408"/>
                </a:lnTo>
                <a:lnTo>
                  <a:pt x="2115214" y="364205"/>
                </a:lnTo>
                <a:lnTo>
                  <a:pt x="1988825" y="583103"/>
                </a:lnTo>
                <a:cubicBezTo>
                  <a:pt x="2078695" y="684201"/>
                  <a:pt x="2147023" y="802550"/>
                  <a:pt x="2189641" y="930928"/>
                </a:cubicBezTo>
                <a:lnTo>
                  <a:pt x="2442407" y="930923"/>
                </a:lnTo>
                <a:lnTo>
                  <a:pt x="2477471" y="1129782"/>
                </a:lnTo>
                <a:lnTo>
                  <a:pt x="2239946" y="1216227"/>
                </a:lnTo>
                <a:cubicBezTo>
                  <a:pt x="2243806" y="1351439"/>
                  <a:pt x="2220076" y="1486019"/>
                  <a:pt x="2170203" y="1611757"/>
                </a:cubicBezTo>
                <a:lnTo>
                  <a:pt x="2363837" y="1774226"/>
                </a:lnTo>
                <a:lnTo>
                  <a:pt x="2262874" y="1949100"/>
                </a:lnTo>
                <a:lnTo>
                  <a:pt x="2025353" y="1862643"/>
                </a:lnTo>
                <a:cubicBezTo>
                  <a:pt x="1941397" y="1968703"/>
                  <a:pt x="1836711" y="2056545"/>
                  <a:pt x="1717683" y="2120808"/>
                </a:cubicBezTo>
                <a:lnTo>
                  <a:pt x="1761583" y="2369733"/>
                </a:lnTo>
                <a:lnTo>
                  <a:pt x="1571833" y="2438796"/>
                </a:lnTo>
                <a:lnTo>
                  <a:pt x="1445456" y="2219890"/>
                </a:lnTo>
                <a:cubicBezTo>
                  <a:pt x="1312968" y="2247171"/>
                  <a:pt x="1176311" y="2247171"/>
                  <a:pt x="1043823" y="2219890"/>
                </a:cubicBezTo>
                <a:lnTo>
                  <a:pt x="917446" y="2438796"/>
                </a:lnTo>
                <a:lnTo>
                  <a:pt x="727696" y="2369733"/>
                </a:lnTo>
                <a:lnTo>
                  <a:pt x="771595" y="2120808"/>
                </a:lnTo>
                <a:cubicBezTo>
                  <a:pt x="652567" y="2056545"/>
                  <a:pt x="547882" y="1968703"/>
                  <a:pt x="463926" y="1862642"/>
                </a:cubicBezTo>
                <a:lnTo>
                  <a:pt x="226405" y="1949100"/>
                </a:lnTo>
                <a:lnTo>
                  <a:pt x="125442" y="1774226"/>
                </a:lnTo>
                <a:lnTo>
                  <a:pt x="319076" y="1611756"/>
                </a:lnTo>
                <a:cubicBezTo>
                  <a:pt x="269204" y="1486019"/>
                  <a:pt x="245473" y="1351438"/>
                  <a:pt x="249333" y="1216226"/>
                </a:cubicBezTo>
                <a:lnTo>
                  <a:pt x="11808" y="1129782"/>
                </a:lnTo>
                <a:lnTo>
                  <a:pt x="46872" y="930923"/>
                </a:lnTo>
                <a:lnTo>
                  <a:pt x="299638" y="930929"/>
                </a:lnTo>
                <a:cubicBezTo>
                  <a:pt x="342256" y="802551"/>
                  <a:pt x="410585" y="684202"/>
                  <a:pt x="500455" y="583104"/>
                </a:cubicBezTo>
                <a:lnTo>
                  <a:pt x="374065" y="364205"/>
                </a:lnTo>
                <a:lnTo>
                  <a:pt x="528749" y="234408"/>
                </a:lnTo>
                <a:lnTo>
                  <a:pt x="722376" y="396888"/>
                </a:lnTo>
                <a:cubicBezTo>
                  <a:pt x="837543" y="325939"/>
                  <a:pt x="965959" y="279199"/>
                  <a:pt x="1099788" y="259522"/>
                </a:cubicBezTo>
                <a:lnTo>
                  <a:pt x="1143675" y="10592"/>
                </a:lnTo>
                <a:lnTo>
                  <a:pt x="1345604" y="10592"/>
                </a:lnTo>
                <a:lnTo>
                  <a:pt x="1389490" y="259520"/>
                </a:lnTo>
                <a:cubicBezTo>
                  <a:pt x="1523319" y="279198"/>
                  <a:pt x="1651735" y="325938"/>
                  <a:pt x="1766902" y="396887"/>
                </a:cubicBezTo>
                <a:lnTo>
                  <a:pt x="1766903" y="396888"/>
                </a:lnTo>
                <a:close/>
              </a:path>
            </a:pathLst>
          </a:custGeom>
          <a:solidFill>
            <a:srgbClr val="0070C0"/>
          </a:solidFill>
        </p:spPr>
        <p:style>
          <a:lnRef idx="2">
            <a:schemeClr val="lt1">
              <a:hueOff val="0"/>
              <a:satOff val="0"/>
              <a:lumOff val="0"/>
              <a:alphaOff val="0"/>
            </a:schemeClr>
          </a:lnRef>
          <a:fillRef idx="1">
            <a:scrgbClr r="0" g="0" b="0"/>
          </a:fillRef>
          <a:effectRef idx="0">
            <a:schemeClr val="accent1">
              <a:shade val="50000"/>
              <a:hueOff val="0"/>
              <a:satOff val="0"/>
              <a:lumOff val="0"/>
              <a:alphaOff val="0"/>
            </a:schemeClr>
          </a:effectRef>
          <a:fontRef idx="minor">
            <a:schemeClr val="lt1"/>
          </a:fontRef>
        </p:style>
        <p:txBody>
          <a:bodyPr spcFirstLastPara="0" vert="horz" wrap="square" lIns="514424" tIns="597073" rIns="514424" bIns="640606" numCol="1" spcCol="1270" anchor="ctr" anchorCtr="0">
            <a:noAutofit/>
          </a:bodyPr>
          <a:lstStyle/>
          <a:p>
            <a:pPr lvl="0" algn="ctr" defTabSz="488950">
              <a:lnSpc>
                <a:spcPct val="90000"/>
              </a:lnSpc>
              <a:spcBef>
                <a:spcPct val="0"/>
              </a:spcBef>
              <a:spcAft>
                <a:spcPct val="35000"/>
              </a:spcAft>
            </a:pPr>
            <a:r>
              <a:rPr lang="en-US" b="1" kern="1200" dirty="0" smtClean="0">
                <a:solidFill>
                  <a:schemeClr val="tx1"/>
                </a:solidFill>
              </a:rPr>
              <a:t>Lead in NC </a:t>
            </a:r>
            <a:r>
              <a:rPr lang="en-US" b="1" kern="1200" dirty="0" err="1" smtClean="0">
                <a:solidFill>
                  <a:schemeClr val="tx1"/>
                </a:solidFill>
              </a:rPr>
              <a:t>linac</a:t>
            </a:r>
            <a:r>
              <a:rPr lang="en-US" b="1" kern="1200" dirty="0" smtClean="0">
                <a:solidFill>
                  <a:schemeClr val="tx1"/>
                </a:solidFill>
              </a:rPr>
              <a:t> and RF technology, Adv </a:t>
            </a:r>
            <a:r>
              <a:rPr lang="en-US" b="1" kern="1200" dirty="0" err="1" smtClean="0">
                <a:solidFill>
                  <a:schemeClr val="tx1"/>
                </a:solidFill>
              </a:rPr>
              <a:t>Acce</a:t>
            </a:r>
            <a:r>
              <a:rPr lang="en-US" b="1" dirty="0" err="1" smtClean="0">
                <a:solidFill>
                  <a:schemeClr val="tx1"/>
                </a:solidFill>
              </a:rPr>
              <a:t>l</a:t>
            </a:r>
            <a:r>
              <a:rPr lang="en-US" b="1" dirty="0" smtClean="0">
                <a:solidFill>
                  <a:schemeClr val="tx1"/>
                </a:solidFill>
              </a:rPr>
              <a:t> Technology +Beam Dynamics</a:t>
            </a:r>
            <a:endParaRPr lang="en-US" b="1" kern="1200" dirty="0">
              <a:solidFill>
                <a:schemeClr val="tx1"/>
              </a:solidFill>
            </a:endParaRPr>
          </a:p>
        </p:txBody>
      </p:sp>
      <p:sp>
        <p:nvSpPr>
          <p:cNvPr id="11" name="Freeform 10"/>
          <p:cNvSpPr/>
          <p:nvPr/>
        </p:nvSpPr>
        <p:spPr>
          <a:xfrm>
            <a:off x="4441378" y="2763917"/>
            <a:ext cx="2066178" cy="1887093"/>
          </a:xfrm>
          <a:custGeom>
            <a:avLst/>
            <a:gdLst>
              <a:gd name="connsiteX0" fmla="*/ 1354616 w 1810385"/>
              <a:gd name="connsiteY0" fmla="*/ 458526 h 1810385"/>
              <a:gd name="connsiteX1" fmla="*/ 1621709 w 1810385"/>
              <a:gd name="connsiteY1" fmla="*/ 378029 h 1810385"/>
              <a:gd name="connsiteX2" fmla="*/ 1719989 w 1810385"/>
              <a:gd name="connsiteY2" fmla="*/ 548256 h 1810385"/>
              <a:gd name="connsiteX3" fmla="*/ 1516730 w 1810385"/>
              <a:gd name="connsiteY3" fmla="*/ 739316 h 1810385"/>
              <a:gd name="connsiteX4" fmla="*/ 1516730 w 1810385"/>
              <a:gd name="connsiteY4" fmla="*/ 1071070 h 1810385"/>
              <a:gd name="connsiteX5" fmla="*/ 1719989 w 1810385"/>
              <a:gd name="connsiteY5" fmla="*/ 1262129 h 1810385"/>
              <a:gd name="connsiteX6" fmla="*/ 1621709 w 1810385"/>
              <a:gd name="connsiteY6" fmla="*/ 1432356 h 1810385"/>
              <a:gd name="connsiteX7" fmla="*/ 1354616 w 1810385"/>
              <a:gd name="connsiteY7" fmla="*/ 1351859 h 1810385"/>
              <a:gd name="connsiteX8" fmla="*/ 1067307 w 1810385"/>
              <a:gd name="connsiteY8" fmla="*/ 1517737 h 1810385"/>
              <a:gd name="connsiteX9" fmla="*/ 1003474 w 1810385"/>
              <a:gd name="connsiteY9" fmla="*/ 1789295 h 1810385"/>
              <a:gd name="connsiteX10" fmla="*/ 806911 w 1810385"/>
              <a:gd name="connsiteY10" fmla="*/ 1789295 h 1810385"/>
              <a:gd name="connsiteX11" fmla="*/ 743077 w 1810385"/>
              <a:gd name="connsiteY11" fmla="*/ 1517738 h 1810385"/>
              <a:gd name="connsiteX12" fmla="*/ 455768 w 1810385"/>
              <a:gd name="connsiteY12" fmla="*/ 1351860 h 1810385"/>
              <a:gd name="connsiteX13" fmla="*/ 188676 w 1810385"/>
              <a:gd name="connsiteY13" fmla="*/ 1432356 h 1810385"/>
              <a:gd name="connsiteX14" fmla="*/ 90396 w 1810385"/>
              <a:gd name="connsiteY14" fmla="*/ 1262129 h 1810385"/>
              <a:gd name="connsiteX15" fmla="*/ 293655 w 1810385"/>
              <a:gd name="connsiteY15" fmla="*/ 1071069 h 1810385"/>
              <a:gd name="connsiteX16" fmla="*/ 293655 w 1810385"/>
              <a:gd name="connsiteY16" fmla="*/ 739315 h 1810385"/>
              <a:gd name="connsiteX17" fmla="*/ 90396 w 1810385"/>
              <a:gd name="connsiteY17" fmla="*/ 548256 h 1810385"/>
              <a:gd name="connsiteX18" fmla="*/ 188676 w 1810385"/>
              <a:gd name="connsiteY18" fmla="*/ 378029 h 1810385"/>
              <a:gd name="connsiteX19" fmla="*/ 455769 w 1810385"/>
              <a:gd name="connsiteY19" fmla="*/ 458526 h 1810385"/>
              <a:gd name="connsiteX20" fmla="*/ 743078 w 1810385"/>
              <a:gd name="connsiteY20" fmla="*/ 292649 h 1810385"/>
              <a:gd name="connsiteX21" fmla="*/ 806911 w 1810385"/>
              <a:gd name="connsiteY21" fmla="*/ 21090 h 1810385"/>
              <a:gd name="connsiteX22" fmla="*/ 1003474 w 1810385"/>
              <a:gd name="connsiteY22" fmla="*/ 21090 h 1810385"/>
              <a:gd name="connsiteX23" fmla="*/ 1067308 w 1810385"/>
              <a:gd name="connsiteY23" fmla="*/ 292647 h 1810385"/>
              <a:gd name="connsiteX24" fmla="*/ 1354617 w 1810385"/>
              <a:gd name="connsiteY24" fmla="*/ 458525 h 1810385"/>
              <a:gd name="connsiteX25" fmla="*/ 1354616 w 1810385"/>
              <a:gd name="connsiteY25" fmla="*/ 458526 h 1810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10385" h="1810385">
                <a:moveTo>
                  <a:pt x="1354616" y="458526"/>
                </a:moveTo>
                <a:lnTo>
                  <a:pt x="1621709" y="378029"/>
                </a:lnTo>
                <a:lnTo>
                  <a:pt x="1719989" y="548256"/>
                </a:lnTo>
                <a:lnTo>
                  <a:pt x="1516730" y="739316"/>
                </a:lnTo>
                <a:cubicBezTo>
                  <a:pt x="1546193" y="847938"/>
                  <a:pt x="1546193" y="962448"/>
                  <a:pt x="1516730" y="1071070"/>
                </a:cubicBezTo>
                <a:lnTo>
                  <a:pt x="1719989" y="1262129"/>
                </a:lnTo>
                <a:lnTo>
                  <a:pt x="1621709" y="1432356"/>
                </a:lnTo>
                <a:lnTo>
                  <a:pt x="1354616" y="1351859"/>
                </a:lnTo>
                <a:cubicBezTo>
                  <a:pt x="1275278" y="1431687"/>
                  <a:pt x="1176109" y="1488942"/>
                  <a:pt x="1067307" y="1517737"/>
                </a:cubicBezTo>
                <a:lnTo>
                  <a:pt x="1003474" y="1789295"/>
                </a:lnTo>
                <a:lnTo>
                  <a:pt x="806911" y="1789295"/>
                </a:lnTo>
                <a:lnTo>
                  <a:pt x="743077" y="1517738"/>
                </a:lnTo>
                <a:cubicBezTo>
                  <a:pt x="634275" y="1488943"/>
                  <a:pt x="535106" y="1431687"/>
                  <a:pt x="455768" y="1351860"/>
                </a:cubicBezTo>
                <a:lnTo>
                  <a:pt x="188676" y="1432356"/>
                </a:lnTo>
                <a:lnTo>
                  <a:pt x="90396" y="1262129"/>
                </a:lnTo>
                <a:lnTo>
                  <a:pt x="293655" y="1071069"/>
                </a:lnTo>
                <a:cubicBezTo>
                  <a:pt x="264192" y="962447"/>
                  <a:pt x="264192" y="847937"/>
                  <a:pt x="293655" y="739315"/>
                </a:cubicBezTo>
                <a:lnTo>
                  <a:pt x="90396" y="548256"/>
                </a:lnTo>
                <a:lnTo>
                  <a:pt x="188676" y="378029"/>
                </a:lnTo>
                <a:lnTo>
                  <a:pt x="455769" y="458526"/>
                </a:lnTo>
                <a:cubicBezTo>
                  <a:pt x="535107" y="378699"/>
                  <a:pt x="634276" y="321444"/>
                  <a:pt x="743078" y="292649"/>
                </a:cubicBezTo>
                <a:lnTo>
                  <a:pt x="806911" y="21090"/>
                </a:lnTo>
                <a:lnTo>
                  <a:pt x="1003474" y="21090"/>
                </a:lnTo>
                <a:lnTo>
                  <a:pt x="1067308" y="292647"/>
                </a:lnTo>
                <a:cubicBezTo>
                  <a:pt x="1176110" y="321442"/>
                  <a:pt x="1275279" y="378698"/>
                  <a:pt x="1354617" y="458525"/>
                </a:cubicBezTo>
                <a:lnTo>
                  <a:pt x="1354616" y="458526"/>
                </a:lnTo>
                <a:close/>
              </a:path>
            </a:pathLst>
          </a:custGeom>
          <a:solidFill>
            <a:srgbClr val="BBE0E3"/>
          </a:solidFill>
        </p:spPr>
        <p:style>
          <a:lnRef idx="2">
            <a:schemeClr val="lt1">
              <a:hueOff val="0"/>
              <a:satOff val="0"/>
              <a:lumOff val="0"/>
              <a:alphaOff val="0"/>
            </a:schemeClr>
          </a:lnRef>
          <a:fillRef idx="1">
            <a:scrgbClr r="0" g="0" b="0"/>
          </a:fillRef>
          <a:effectRef idx="0">
            <a:schemeClr val="accent1">
              <a:shade val="50000"/>
              <a:hueOff val="11637"/>
              <a:satOff val="16422"/>
              <a:lumOff val="20661"/>
              <a:alphaOff val="0"/>
            </a:schemeClr>
          </a:effectRef>
          <a:fontRef idx="minor">
            <a:schemeClr val="lt1"/>
          </a:fontRef>
        </p:style>
        <p:txBody>
          <a:bodyPr spcFirstLastPara="0" vert="horz" wrap="square" lIns="469739" tIns="472496" rIns="469739" bIns="472496" numCol="1" spcCol="1270" anchor="ctr" anchorCtr="0">
            <a:noAutofit/>
          </a:bodyPr>
          <a:lstStyle/>
          <a:p>
            <a:pPr lvl="0" algn="ctr" defTabSz="488950">
              <a:lnSpc>
                <a:spcPct val="90000"/>
              </a:lnSpc>
              <a:spcBef>
                <a:spcPct val="0"/>
              </a:spcBef>
              <a:spcAft>
                <a:spcPct val="35000"/>
              </a:spcAft>
            </a:pPr>
            <a:r>
              <a:rPr lang="en-US" sz="1600" b="1" kern="1200" dirty="0" smtClean="0">
                <a:solidFill>
                  <a:schemeClr val="tx1"/>
                </a:solidFill>
              </a:rPr>
              <a:t>Provide unique infra-structure</a:t>
            </a:r>
            <a:endParaRPr lang="en-US" sz="1600" b="1" kern="1200" dirty="0">
              <a:solidFill>
                <a:schemeClr val="tx1"/>
              </a:solidFill>
            </a:endParaRPr>
          </a:p>
        </p:txBody>
      </p:sp>
      <p:sp>
        <p:nvSpPr>
          <p:cNvPr id="12" name="Freeform 11"/>
          <p:cNvSpPr/>
          <p:nvPr/>
        </p:nvSpPr>
        <p:spPr>
          <a:xfrm>
            <a:off x="5618048" y="1239918"/>
            <a:ext cx="2328529" cy="2324862"/>
          </a:xfrm>
          <a:custGeom>
            <a:avLst/>
            <a:gdLst>
              <a:gd name="connsiteX0" fmla="*/ 1327247 w 1773807"/>
              <a:gd name="connsiteY0" fmla="*/ 449261 h 1773807"/>
              <a:gd name="connsiteX1" fmla="*/ 1588943 w 1773807"/>
              <a:gd name="connsiteY1" fmla="*/ 370391 h 1773807"/>
              <a:gd name="connsiteX2" fmla="*/ 1685238 w 1773807"/>
              <a:gd name="connsiteY2" fmla="*/ 537179 h 1773807"/>
              <a:gd name="connsiteX3" fmla="*/ 1486085 w 1773807"/>
              <a:gd name="connsiteY3" fmla="*/ 724379 h 1773807"/>
              <a:gd name="connsiteX4" fmla="*/ 1486085 w 1773807"/>
              <a:gd name="connsiteY4" fmla="*/ 1049429 h 1773807"/>
              <a:gd name="connsiteX5" fmla="*/ 1685238 w 1773807"/>
              <a:gd name="connsiteY5" fmla="*/ 1236628 h 1773807"/>
              <a:gd name="connsiteX6" fmla="*/ 1588943 w 1773807"/>
              <a:gd name="connsiteY6" fmla="*/ 1403416 h 1773807"/>
              <a:gd name="connsiteX7" fmla="*/ 1327247 w 1773807"/>
              <a:gd name="connsiteY7" fmla="*/ 1324546 h 1773807"/>
              <a:gd name="connsiteX8" fmla="*/ 1045743 w 1773807"/>
              <a:gd name="connsiteY8" fmla="*/ 1487072 h 1773807"/>
              <a:gd name="connsiteX9" fmla="*/ 983199 w 1773807"/>
              <a:gd name="connsiteY9" fmla="*/ 1753144 h 1773807"/>
              <a:gd name="connsiteX10" fmla="*/ 790608 w 1773807"/>
              <a:gd name="connsiteY10" fmla="*/ 1753144 h 1773807"/>
              <a:gd name="connsiteX11" fmla="*/ 728064 w 1773807"/>
              <a:gd name="connsiteY11" fmla="*/ 1487073 h 1773807"/>
              <a:gd name="connsiteX12" fmla="*/ 446561 w 1773807"/>
              <a:gd name="connsiteY12" fmla="*/ 1324546 h 1773807"/>
              <a:gd name="connsiteX13" fmla="*/ 184864 w 1773807"/>
              <a:gd name="connsiteY13" fmla="*/ 1403416 h 1773807"/>
              <a:gd name="connsiteX14" fmla="*/ 88569 w 1773807"/>
              <a:gd name="connsiteY14" fmla="*/ 1236628 h 1773807"/>
              <a:gd name="connsiteX15" fmla="*/ 287722 w 1773807"/>
              <a:gd name="connsiteY15" fmla="*/ 1049428 h 1773807"/>
              <a:gd name="connsiteX16" fmla="*/ 287722 w 1773807"/>
              <a:gd name="connsiteY16" fmla="*/ 724378 h 1773807"/>
              <a:gd name="connsiteX17" fmla="*/ 88569 w 1773807"/>
              <a:gd name="connsiteY17" fmla="*/ 537179 h 1773807"/>
              <a:gd name="connsiteX18" fmla="*/ 184864 w 1773807"/>
              <a:gd name="connsiteY18" fmla="*/ 370391 h 1773807"/>
              <a:gd name="connsiteX19" fmla="*/ 446560 w 1773807"/>
              <a:gd name="connsiteY19" fmla="*/ 449261 h 1773807"/>
              <a:gd name="connsiteX20" fmla="*/ 728064 w 1773807"/>
              <a:gd name="connsiteY20" fmla="*/ 286735 h 1773807"/>
              <a:gd name="connsiteX21" fmla="*/ 790608 w 1773807"/>
              <a:gd name="connsiteY21" fmla="*/ 20663 h 1773807"/>
              <a:gd name="connsiteX22" fmla="*/ 983199 w 1773807"/>
              <a:gd name="connsiteY22" fmla="*/ 20663 h 1773807"/>
              <a:gd name="connsiteX23" fmla="*/ 1045743 w 1773807"/>
              <a:gd name="connsiteY23" fmla="*/ 286734 h 1773807"/>
              <a:gd name="connsiteX24" fmla="*/ 1327246 w 1773807"/>
              <a:gd name="connsiteY24" fmla="*/ 449261 h 1773807"/>
              <a:gd name="connsiteX25" fmla="*/ 1327247 w 1773807"/>
              <a:gd name="connsiteY25" fmla="*/ 449261 h 1773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73807" h="1773807">
                <a:moveTo>
                  <a:pt x="1141706" y="448691"/>
                </a:moveTo>
                <a:lnTo>
                  <a:pt x="1331432" y="331185"/>
                </a:lnTo>
                <a:lnTo>
                  <a:pt x="1442624" y="442377"/>
                </a:lnTo>
                <a:lnTo>
                  <a:pt x="1325117" y="632103"/>
                </a:lnTo>
                <a:cubicBezTo>
                  <a:pt x="1370375" y="709938"/>
                  <a:pt x="1394085" y="798425"/>
                  <a:pt x="1393808" y="888461"/>
                </a:cubicBezTo>
                <a:lnTo>
                  <a:pt x="1590435" y="994014"/>
                </a:lnTo>
                <a:lnTo>
                  <a:pt x="1549736" y="1145905"/>
                </a:lnTo>
                <a:lnTo>
                  <a:pt x="1326676" y="1139005"/>
                </a:lnTo>
                <a:cubicBezTo>
                  <a:pt x="1281897" y="1217119"/>
                  <a:pt x="1217120" y="1281895"/>
                  <a:pt x="1139007" y="1326674"/>
                </a:cubicBezTo>
                <a:lnTo>
                  <a:pt x="1145907" y="1549736"/>
                </a:lnTo>
                <a:lnTo>
                  <a:pt x="994016" y="1590435"/>
                </a:lnTo>
                <a:lnTo>
                  <a:pt x="888461" y="1393809"/>
                </a:lnTo>
                <a:cubicBezTo>
                  <a:pt x="798424" y="1394086"/>
                  <a:pt x="709938" y="1370375"/>
                  <a:pt x="632101" y="1325116"/>
                </a:cubicBezTo>
                <a:lnTo>
                  <a:pt x="442375" y="1442622"/>
                </a:lnTo>
                <a:lnTo>
                  <a:pt x="331183" y="1331430"/>
                </a:lnTo>
                <a:lnTo>
                  <a:pt x="448690" y="1141704"/>
                </a:lnTo>
                <a:cubicBezTo>
                  <a:pt x="403432" y="1063869"/>
                  <a:pt x="379722" y="975382"/>
                  <a:pt x="379999" y="885346"/>
                </a:cubicBezTo>
                <a:lnTo>
                  <a:pt x="183372" y="779793"/>
                </a:lnTo>
                <a:lnTo>
                  <a:pt x="224071" y="627902"/>
                </a:lnTo>
                <a:lnTo>
                  <a:pt x="447131" y="634802"/>
                </a:lnTo>
                <a:cubicBezTo>
                  <a:pt x="491910" y="556688"/>
                  <a:pt x="556687" y="491912"/>
                  <a:pt x="634800" y="447133"/>
                </a:cubicBezTo>
                <a:lnTo>
                  <a:pt x="627900" y="224071"/>
                </a:lnTo>
                <a:lnTo>
                  <a:pt x="779791" y="183372"/>
                </a:lnTo>
                <a:lnTo>
                  <a:pt x="885346" y="379998"/>
                </a:lnTo>
                <a:cubicBezTo>
                  <a:pt x="975383" y="379721"/>
                  <a:pt x="1063869" y="403432"/>
                  <a:pt x="1141706" y="448691"/>
                </a:cubicBezTo>
                <a:lnTo>
                  <a:pt x="1141706" y="448691"/>
                </a:lnTo>
                <a:close/>
              </a:path>
            </a:pathLst>
          </a:custGeom>
          <a:solidFill>
            <a:srgbClr val="FFC000"/>
          </a:solidFill>
        </p:spPr>
        <p:style>
          <a:lnRef idx="2">
            <a:schemeClr val="lt1">
              <a:hueOff val="0"/>
              <a:satOff val="0"/>
              <a:lumOff val="0"/>
              <a:alphaOff val="0"/>
            </a:schemeClr>
          </a:lnRef>
          <a:fillRef idx="1">
            <a:scrgbClr r="0" g="0" b="0"/>
          </a:fillRef>
          <a:effectRef idx="0">
            <a:schemeClr val="accent1">
              <a:shade val="50000"/>
              <a:hueOff val="11637"/>
              <a:satOff val="16422"/>
              <a:lumOff val="20661"/>
              <a:alphaOff val="0"/>
            </a:schemeClr>
          </a:effectRef>
          <a:fontRef idx="minor">
            <a:schemeClr val="lt1"/>
          </a:fontRef>
        </p:style>
        <p:txBody>
          <a:bodyPr spcFirstLastPara="0" vert="horz" wrap="square" lIns="602346" tIns="602346" rIns="602346" bIns="602346" numCol="1" spcCol="1270" anchor="ctr" anchorCtr="0">
            <a:noAutofit/>
          </a:bodyPr>
          <a:lstStyle/>
          <a:p>
            <a:pPr lvl="0" algn="ctr" defTabSz="488950">
              <a:lnSpc>
                <a:spcPct val="90000"/>
              </a:lnSpc>
              <a:spcBef>
                <a:spcPct val="0"/>
              </a:spcBef>
              <a:spcAft>
                <a:spcPct val="35000"/>
              </a:spcAft>
            </a:pPr>
            <a:r>
              <a:rPr lang="en-US" sz="1400" b="1" kern="1200" dirty="0" smtClean="0">
                <a:solidFill>
                  <a:schemeClr val="tx1"/>
                </a:solidFill>
              </a:rPr>
              <a:t>Maintain to be a world  leader  in </a:t>
            </a:r>
            <a:r>
              <a:rPr lang="en-US" sz="1400" b="1" dirty="0" err="1" smtClean="0">
                <a:solidFill>
                  <a:schemeClr val="tx1"/>
                </a:solidFill>
              </a:rPr>
              <a:t>Accelerartor</a:t>
            </a:r>
            <a:endParaRPr lang="en-US" sz="1400" b="1" dirty="0" smtClean="0">
              <a:solidFill>
                <a:schemeClr val="tx1"/>
              </a:solidFill>
            </a:endParaRPr>
          </a:p>
          <a:p>
            <a:pPr lvl="0" algn="ctr" defTabSz="488950">
              <a:lnSpc>
                <a:spcPct val="90000"/>
              </a:lnSpc>
              <a:spcBef>
                <a:spcPct val="0"/>
              </a:spcBef>
              <a:spcAft>
                <a:spcPct val="35000"/>
              </a:spcAft>
            </a:pPr>
            <a:r>
              <a:rPr lang="en-US" sz="1400" b="1" kern="1200" dirty="0" smtClean="0">
                <a:solidFill>
                  <a:schemeClr val="tx1"/>
                </a:solidFill>
              </a:rPr>
              <a:t>R&amp;D</a:t>
            </a:r>
            <a:endParaRPr lang="en-US" sz="1100" b="1" kern="1200" dirty="0">
              <a:solidFill>
                <a:schemeClr val="tx1"/>
              </a:solidFill>
            </a:endParaRPr>
          </a:p>
        </p:txBody>
      </p:sp>
      <p:sp>
        <p:nvSpPr>
          <p:cNvPr id="13" name="Circular Arrow 12"/>
          <p:cNvSpPr/>
          <p:nvPr/>
        </p:nvSpPr>
        <p:spPr>
          <a:xfrm>
            <a:off x="5957723" y="3051291"/>
            <a:ext cx="3186277" cy="3186277"/>
          </a:xfrm>
          <a:prstGeom prst="circularArrow">
            <a:avLst>
              <a:gd name="adj1" fmla="val 4687"/>
              <a:gd name="adj2" fmla="val 299029"/>
              <a:gd name="adj3" fmla="val 2523572"/>
              <a:gd name="adj4" fmla="val 15845412"/>
              <a:gd name="adj5" fmla="val 5469"/>
            </a:avLst>
          </a:prstGeom>
          <a:solidFill>
            <a:srgbClr val="0070C0"/>
          </a:solidFill>
        </p:spPr>
        <p:style>
          <a:lnRef idx="0">
            <a:schemeClr val="accent1">
              <a:shade val="90000"/>
              <a:hueOff val="0"/>
              <a:satOff val="0"/>
              <a:lumOff val="0"/>
              <a:alphaOff val="0"/>
            </a:schemeClr>
          </a:lnRef>
          <a:fillRef idx="1">
            <a:scrgbClr r="0" g="0" b="0"/>
          </a:fillRef>
          <a:effectRef idx="0">
            <a:schemeClr val="accent1">
              <a:shade val="90000"/>
              <a:hueOff val="0"/>
              <a:satOff val="0"/>
              <a:lumOff val="0"/>
              <a:alphaOff val="0"/>
            </a:schemeClr>
          </a:effectRef>
          <a:fontRef idx="minor">
            <a:schemeClr val="lt1"/>
          </a:fontRef>
        </p:style>
      </p:sp>
      <p:sp>
        <p:nvSpPr>
          <p:cNvPr id="14" name="Shape 13"/>
          <p:cNvSpPr/>
          <p:nvPr/>
        </p:nvSpPr>
        <p:spPr>
          <a:xfrm>
            <a:off x="4060377" y="2430087"/>
            <a:ext cx="2315030" cy="2315030"/>
          </a:xfrm>
          <a:prstGeom prst="leftCircularArrow">
            <a:avLst>
              <a:gd name="adj1" fmla="val 6452"/>
              <a:gd name="adj2" fmla="val 429999"/>
              <a:gd name="adj3" fmla="val 10489124"/>
              <a:gd name="adj4" fmla="val 14837806"/>
              <a:gd name="adj5" fmla="val 7527"/>
            </a:avLst>
          </a:prstGeom>
          <a:solidFill>
            <a:srgbClr val="BBE0E3"/>
          </a:solidFill>
        </p:spPr>
        <p:style>
          <a:lnRef idx="0">
            <a:schemeClr val="accent1">
              <a:shade val="90000"/>
              <a:hueOff val="12621"/>
              <a:satOff val="3725"/>
              <a:lumOff val="9272"/>
              <a:alphaOff val="0"/>
            </a:schemeClr>
          </a:lnRef>
          <a:fillRef idx="1">
            <a:scrgbClr r="0" g="0" b="0"/>
          </a:fillRef>
          <a:effectRef idx="0">
            <a:schemeClr val="accent1">
              <a:shade val="90000"/>
              <a:hueOff val="12621"/>
              <a:satOff val="3725"/>
              <a:lumOff val="9272"/>
              <a:alphaOff val="0"/>
            </a:schemeClr>
          </a:effectRef>
          <a:fontRef idx="minor">
            <a:schemeClr val="lt1"/>
          </a:fontRef>
        </p:style>
      </p:sp>
      <p:sp>
        <p:nvSpPr>
          <p:cNvPr id="15" name="Circular Arrow 14"/>
          <p:cNvSpPr/>
          <p:nvPr/>
        </p:nvSpPr>
        <p:spPr>
          <a:xfrm>
            <a:off x="5300871" y="1201691"/>
            <a:ext cx="2496068" cy="2496068"/>
          </a:xfrm>
          <a:prstGeom prst="circularArrow">
            <a:avLst>
              <a:gd name="adj1" fmla="val 5984"/>
              <a:gd name="adj2" fmla="val 394124"/>
              <a:gd name="adj3" fmla="val 13313824"/>
              <a:gd name="adj4" fmla="val 10508221"/>
              <a:gd name="adj5" fmla="val 6981"/>
            </a:avLst>
          </a:prstGeom>
          <a:solidFill>
            <a:srgbClr val="FFC000"/>
          </a:solidFill>
        </p:spPr>
        <p:style>
          <a:lnRef idx="0">
            <a:schemeClr val="accent1">
              <a:shade val="90000"/>
              <a:hueOff val="12621"/>
              <a:satOff val="3725"/>
              <a:lumOff val="9272"/>
              <a:alphaOff val="0"/>
            </a:schemeClr>
          </a:lnRef>
          <a:fillRef idx="1">
            <a:scrgbClr r="0" g="0" b="0"/>
          </a:fillRef>
          <a:effectRef idx="0">
            <a:schemeClr val="accent1">
              <a:shade val="90000"/>
              <a:hueOff val="12621"/>
              <a:satOff val="3725"/>
              <a:lumOff val="9272"/>
              <a:alphaOff val="0"/>
            </a:schemeClr>
          </a:effectRef>
          <a:fontRef idx="minor">
            <a:schemeClr val="lt1"/>
          </a:fontRef>
        </p:style>
      </p:sp>
      <p:sp>
        <p:nvSpPr>
          <p:cNvPr id="9" name="Slide Number Placeholder 8"/>
          <p:cNvSpPr>
            <a:spLocks noGrp="1"/>
          </p:cNvSpPr>
          <p:nvPr>
            <p:ph type="sldNum" sz="quarter" idx="10"/>
          </p:nvPr>
        </p:nvSpPr>
        <p:spPr/>
        <p:txBody>
          <a:bodyPr/>
          <a:lstStyle/>
          <a:p>
            <a:fld id="{46D7A3A9-117E-4EF5-82A3-3CC7D0AB76B5}" type="slidenum">
              <a:rPr lang="en-US" smtClean="0"/>
              <a:pPr/>
              <a:t>21</a:t>
            </a:fld>
            <a:endParaRPr lang="en-US" dirty="0"/>
          </a:p>
        </p:txBody>
      </p:sp>
      <p:sp>
        <p:nvSpPr>
          <p:cNvPr id="16" name="Footer Placeholder 15"/>
          <p:cNvSpPr>
            <a:spLocks noGrp="1"/>
          </p:cNvSpPr>
          <p:nvPr>
            <p:ph type="ftr" sz="quarter" idx="11"/>
          </p:nvPr>
        </p:nvSpPr>
        <p:spPr/>
        <p:txBody>
          <a:bodyPr/>
          <a:lstStyle/>
          <a:p>
            <a:r>
              <a:rPr lang="en-US" smtClean="0"/>
              <a:t>MAP 2012 Winter Meeting</a:t>
            </a:r>
            <a:endParaRPr lang="en-US" dirty="0"/>
          </a:p>
        </p:txBody>
      </p:sp>
      <p:pic>
        <p:nvPicPr>
          <p:cNvPr id="17" name="Picture 16" descr="three-frontiers.jpg"/>
          <p:cNvPicPr>
            <a:picLocks noChangeAspect="1"/>
          </p:cNvPicPr>
          <p:nvPr/>
        </p:nvPicPr>
        <p:blipFill>
          <a:blip r:embed="rId3" cstate="email"/>
          <a:stretch>
            <a:fillRect/>
          </a:stretch>
        </p:blipFill>
        <p:spPr>
          <a:xfrm>
            <a:off x="152400" y="1143000"/>
            <a:ext cx="3877340" cy="5001769"/>
          </a:xfrm>
          <a:prstGeom prst="rect">
            <a:avLst/>
          </a:prstGeom>
        </p:spPr>
      </p:pic>
      <p:sp>
        <p:nvSpPr>
          <p:cNvPr id="19" name="Oval 18"/>
          <p:cNvSpPr/>
          <p:nvPr/>
        </p:nvSpPr>
        <p:spPr>
          <a:xfrm>
            <a:off x="1219200" y="4267200"/>
            <a:ext cx="1752600" cy="1676400"/>
          </a:xfrm>
          <a:prstGeom prst="ellipse">
            <a:avLst/>
          </a:prstGeom>
          <a:solidFill>
            <a:schemeClr val="accent1">
              <a:alpha val="5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FFFF00"/>
                </a:solidFill>
              </a:rPr>
              <a:t>Where is </a:t>
            </a:r>
            <a:r>
              <a:rPr lang="en-US" sz="2000" dirty="0" err="1" smtClean="0">
                <a:solidFill>
                  <a:srgbClr val="FFFF00"/>
                </a:solidFill>
              </a:rPr>
              <a:t>Accel</a:t>
            </a:r>
            <a:r>
              <a:rPr lang="en-US" sz="2000" dirty="0" smtClean="0">
                <a:solidFill>
                  <a:srgbClr val="FFFF00"/>
                </a:solidFill>
              </a:rPr>
              <a:t>.   R &amp; D ? </a:t>
            </a:r>
            <a:endParaRPr lang="en-US" sz="200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5000"/>
                                  </p:stCondLst>
                                  <p:childTnLst>
                                    <p:set>
                                      <p:cBhvr>
                                        <p:cTn id="6" dur="1" fill="hold">
                                          <p:stCondLst>
                                            <p:cond delay="0"/>
                                          </p:stCondLst>
                                        </p:cTn>
                                        <p:tgtEl>
                                          <p:spTgt spid="19">
                                            <p:bg/>
                                          </p:spTgt>
                                        </p:tgtEl>
                                        <p:attrNameLst>
                                          <p:attrName>style.visibility</p:attrName>
                                        </p:attrNameLst>
                                      </p:cBhvr>
                                      <p:to>
                                        <p:strVal val="visible"/>
                                      </p:to>
                                    </p:set>
                                    <p:animEffect transition="in" filter="fade">
                                      <p:cBhvr>
                                        <p:cTn id="7" dur="2000"/>
                                        <p:tgtEl>
                                          <p:spTgt spid="19">
                                            <p:bg/>
                                          </p:spTgt>
                                        </p:tgtEl>
                                      </p:cBhvr>
                                    </p:animEffect>
                                    <p:anim calcmode="lin" valueType="num">
                                      <p:cBhvr>
                                        <p:cTn id="8" dur="2000" fill="hold"/>
                                        <p:tgtEl>
                                          <p:spTgt spid="19">
                                            <p:bg/>
                                          </p:spTgt>
                                        </p:tgtEl>
                                        <p:attrNameLst>
                                          <p:attrName>ppt_x</p:attrName>
                                        </p:attrNameLst>
                                      </p:cBhvr>
                                      <p:tavLst>
                                        <p:tav tm="0">
                                          <p:val>
                                            <p:strVal val="#ppt_x"/>
                                          </p:val>
                                        </p:tav>
                                        <p:tav tm="100000">
                                          <p:val>
                                            <p:strVal val="#ppt_x"/>
                                          </p:val>
                                        </p:tav>
                                      </p:tavLst>
                                    </p:anim>
                                    <p:anim calcmode="lin" valueType="num">
                                      <p:cBhvr>
                                        <p:cTn id="9" dur="1800" decel="100000" fill="hold"/>
                                        <p:tgtEl>
                                          <p:spTgt spid="19">
                                            <p:bg/>
                                          </p:spTgt>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19">
                                            <p:bg/>
                                          </p:spTgt>
                                        </p:tgtEl>
                                        <p:attrNameLst>
                                          <p:attrName>ppt_y</p:attrName>
                                        </p:attrNameLst>
                                      </p:cBhvr>
                                      <p:tavLst>
                                        <p:tav tm="0">
                                          <p:val>
                                            <p:strVal val="#ppt_y-.03"/>
                                          </p:val>
                                        </p:tav>
                                        <p:tav tm="100000">
                                          <p:val>
                                            <p:strVal val="#ppt_y"/>
                                          </p:val>
                                        </p:tav>
                                      </p:tavLst>
                                    </p:anim>
                                  </p:childTnLst>
                                </p:cTn>
                              </p:par>
                            </p:childTnLst>
                          </p:cTn>
                        </p:par>
                        <p:par>
                          <p:cTn id="11" fill="hold">
                            <p:stCondLst>
                              <p:cond delay="7000"/>
                            </p:stCondLst>
                            <p:childTnLst>
                              <p:par>
                                <p:cTn id="12" presetID="37" presetClass="entr" presetSubtype="0" fill="hold" grpId="0" nodeType="afterEffect">
                                  <p:stCondLst>
                                    <p:cond delay="0"/>
                                  </p:stCondLst>
                                  <p:childTnLst>
                                    <p:set>
                                      <p:cBhvr>
                                        <p:cTn id="13" dur="1" fill="hold">
                                          <p:stCondLst>
                                            <p:cond delay="0"/>
                                          </p:stCondLst>
                                        </p:cTn>
                                        <p:tgtEl>
                                          <p:spTgt spid="19">
                                            <p:txEl>
                                              <p:pRg st="0" end="0"/>
                                            </p:txEl>
                                          </p:spTgt>
                                        </p:tgtEl>
                                        <p:attrNameLst>
                                          <p:attrName>style.visibility</p:attrName>
                                        </p:attrNameLst>
                                      </p:cBhvr>
                                      <p:to>
                                        <p:strVal val="visible"/>
                                      </p:to>
                                    </p:set>
                                    <p:animEffect transition="in" filter="fade">
                                      <p:cBhvr>
                                        <p:cTn id="14" dur="2000"/>
                                        <p:tgtEl>
                                          <p:spTgt spid="19">
                                            <p:txEl>
                                              <p:pRg st="0" end="0"/>
                                            </p:txEl>
                                          </p:spTgt>
                                        </p:tgtEl>
                                      </p:cBhvr>
                                    </p:animEffect>
                                    <p:anim calcmode="lin" valueType="num">
                                      <p:cBhvr>
                                        <p:cTn id="15" dur="2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16" dur="1800" decel="100000" fill="hold"/>
                                        <p:tgtEl>
                                          <p:spTgt spid="19">
                                            <p:txEl>
                                              <p:pRg st="0" end="0"/>
                                            </p:txEl>
                                          </p:spTgt>
                                        </p:tgtEl>
                                        <p:attrNameLst>
                                          <p:attrName>ppt_y</p:attrName>
                                        </p:attrNameLst>
                                      </p:cBhvr>
                                      <p:tavLst>
                                        <p:tav tm="0">
                                          <p:val>
                                            <p:strVal val="#ppt_y+1"/>
                                          </p:val>
                                        </p:tav>
                                        <p:tav tm="100000">
                                          <p:val>
                                            <p:strVal val="#ppt_y-.03"/>
                                          </p:val>
                                        </p:tav>
                                      </p:tavLst>
                                    </p:anim>
                                    <p:anim calcmode="lin" valueType="num">
                                      <p:cBhvr>
                                        <p:cTn id="17" dur="200" accel="100000" fill="hold">
                                          <p:stCondLst>
                                            <p:cond delay="1800"/>
                                          </p:stCondLst>
                                        </p:cTn>
                                        <p:tgtEl>
                                          <p:spTgt spid="19">
                                            <p:txEl>
                                              <p:pRg st="0" end="0"/>
                                            </p:txEl>
                                          </p:spTgt>
                                        </p:tgtEl>
                                        <p:attrNameLst>
                                          <p:attrName>ppt_y</p:attrName>
                                        </p:attrNameLst>
                                      </p:cBhvr>
                                      <p:tavLst>
                                        <p:tav tm="0">
                                          <p:val>
                                            <p:strVal val="#ppt_y-.03"/>
                                          </p:val>
                                        </p:tav>
                                        <p:tav tm="100000">
                                          <p:val>
                                            <p:strVal val="#ppt_y"/>
                                          </p:val>
                                        </p:tav>
                                      </p:tavLst>
                                    </p:anim>
                                  </p:childTnLst>
                                </p:cTn>
                              </p:par>
                            </p:childTnLst>
                          </p:cTn>
                        </p:par>
                        <p:par>
                          <p:cTn id="18" fill="hold">
                            <p:stCondLst>
                              <p:cond delay="9000"/>
                            </p:stCondLst>
                            <p:childTnLst>
                              <p:par>
                                <p:cTn id="19" presetID="8" presetClass="emph" presetSubtype="0" repeatCount="indefinite" fill="hold" grpId="0" nodeType="afterEffect">
                                  <p:stCondLst>
                                    <p:cond delay="5000"/>
                                  </p:stCondLst>
                                  <p:childTnLst>
                                    <p:animRot by="21600000">
                                      <p:cBhvr>
                                        <p:cTn id="20" dur="5000" fill="hold"/>
                                        <p:tgtEl>
                                          <p:spTgt spid="10"/>
                                        </p:tgtEl>
                                        <p:attrNameLst>
                                          <p:attrName>r</p:attrName>
                                        </p:attrNameLst>
                                      </p:cBhvr>
                                    </p:animRot>
                                  </p:childTnLst>
                                </p:cTn>
                              </p:par>
                              <p:par>
                                <p:cTn id="21" presetID="8" presetClass="emph" presetSubtype="0" repeatCount="indefinite" fill="hold" grpId="0" nodeType="withEffect">
                                  <p:stCondLst>
                                    <p:cond delay="5000"/>
                                  </p:stCondLst>
                                  <p:childTnLst>
                                    <p:animRot by="-21600000">
                                      <p:cBhvr>
                                        <p:cTn id="22" dur="5000" fill="hold"/>
                                        <p:tgtEl>
                                          <p:spTgt spid="11"/>
                                        </p:tgtEl>
                                        <p:attrNameLst>
                                          <p:attrName>r</p:attrName>
                                        </p:attrNameLst>
                                      </p:cBhvr>
                                    </p:animRot>
                                  </p:childTnLst>
                                </p:cTn>
                              </p:par>
                              <p:par>
                                <p:cTn id="23" presetID="8" presetClass="emph" presetSubtype="0" repeatCount="indefinite" fill="hold" grpId="0" nodeType="withEffect">
                                  <p:stCondLst>
                                    <p:cond delay="5000"/>
                                  </p:stCondLst>
                                  <p:childTnLst>
                                    <p:animRot by="21600000">
                                      <p:cBhvr>
                                        <p:cTn id="24" dur="50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9" grpId="0" build="allAtOnce"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7846" y="88096"/>
            <a:ext cx="8333554" cy="868638"/>
          </a:xfrm>
        </p:spPr>
        <p:txBody>
          <a:bodyPr>
            <a:normAutofit fontScale="90000"/>
          </a:bodyPr>
          <a:lstStyle/>
          <a:p>
            <a:r>
              <a:rPr lang="en-US" sz="2800" dirty="0" smtClean="0"/>
              <a:t>Conceive, Design</a:t>
            </a:r>
            <a:r>
              <a:rPr lang="en-US" sz="2800" dirty="0"/>
              <a:t>, </a:t>
            </a:r>
            <a:r>
              <a:rPr lang="en-US" sz="2800" dirty="0" smtClean="0"/>
              <a:t>Build</a:t>
            </a:r>
            <a:r>
              <a:rPr lang="en-US" sz="2800" dirty="0"/>
              <a:t>, </a:t>
            </a:r>
            <a:r>
              <a:rPr lang="en-US" sz="2800" dirty="0" smtClean="0"/>
              <a:t>Test, &amp; Operate </a:t>
            </a:r>
            <a:r>
              <a:rPr lang="en-US" sz="2800" dirty="0"/>
              <a:t>RF </a:t>
            </a:r>
            <a:r>
              <a:rPr lang="en-US" sz="2800" dirty="0" smtClean="0"/>
              <a:t>Sources</a:t>
            </a:r>
            <a:r>
              <a:rPr lang="en-US" sz="2800" dirty="0"/>
              <a:t>, </a:t>
            </a:r>
            <a:r>
              <a:rPr lang="en-US" sz="2800" dirty="0" smtClean="0"/>
              <a:t>Pulsed Power Systems</a:t>
            </a:r>
            <a:r>
              <a:rPr lang="en-US" sz="2800" dirty="0"/>
              <a:t>, and </a:t>
            </a:r>
            <a:r>
              <a:rPr lang="en-US" sz="2800" dirty="0" smtClean="0"/>
              <a:t>Accelerators</a:t>
            </a:r>
            <a:endParaRPr lang="en-US" sz="2800" dirty="0"/>
          </a:p>
        </p:txBody>
      </p:sp>
      <p:sp>
        <p:nvSpPr>
          <p:cNvPr id="3" name="Subtitle 2"/>
          <p:cNvSpPr>
            <a:spLocks noGrp="1"/>
          </p:cNvSpPr>
          <p:nvPr>
            <p:ph type="subTitle" idx="1"/>
          </p:nvPr>
        </p:nvSpPr>
        <p:spPr>
          <a:xfrm>
            <a:off x="531939" y="1179675"/>
            <a:ext cx="7907961" cy="3773325"/>
          </a:xfrm>
        </p:spPr>
        <p:txBody>
          <a:bodyPr>
            <a:noAutofit/>
          </a:bodyPr>
          <a:lstStyle/>
          <a:p>
            <a:pPr marL="342900" lvl="1" indent="-342900" algn="l">
              <a:lnSpc>
                <a:spcPct val="110000"/>
              </a:lnSpc>
              <a:spcBef>
                <a:spcPts val="576"/>
              </a:spcBef>
              <a:buFont typeface="Arial"/>
              <a:buChar char="•"/>
              <a:defRPr/>
            </a:pPr>
            <a:r>
              <a:rPr lang="en-US" sz="2400" dirty="0" smtClean="0">
                <a:solidFill>
                  <a:srgbClr val="000000"/>
                </a:solidFill>
                <a:latin typeface="Arial"/>
                <a:cs typeface="Arial"/>
              </a:rPr>
              <a:t>The leader in NC linear accelerator design (any frequency) and the development of high power systems: </a:t>
            </a:r>
          </a:p>
          <a:p>
            <a:pPr marL="917575" lvl="2" indent="-460375" algn="l">
              <a:lnSpc>
                <a:spcPct val="110000"/>
              </a:lnSpc>
              <a:spcBef>
                <a:spcPts val="576"/>
              </a:spcBef>
              <a:buFont typeface="Arial"/>
              <a:buChar char="•"/>
              <a:defRPr/>
            </a:pPr>
            <a:r>
              <a:rPr lang="en-US" sz="1800" b="1" dirty="0" smtClean="0">
                <a:solidFill>
                  <a:srgbClr val="7030A0"/>
                </a:solidFill>
                <a:latin typeface="Arial"/>
                <a:cs typeface="Arial"/>
              </a:rPr>
              <a:t>Lifecycle stewardship of RF </a:t>
            </a:r>
            <a:r>
              <a:rPr lang="en-US" sz="1800" b="1" dirty="0">
                <a:solidFill>
                  <a:srgbClr val="7030A0"/>
                </a:solidFill>
                <a:latin typeface="Arial"/>
                <a:cs typeface="Arial"/>
              </a:rPr>
              <a:t>sources, </a:t>
            </a:r>
            <a:r>
              <a:rPr lang="en-US" sz="1800" b="1" dirty="0" smtClean="0">
                <a:solidFill>
                  <a:srgbClr val="7030A0"/>
                </a:solidFill>
                <a:latin typeface="Arial"/>
                <a:cs typeface="Arial"/>
              </a:rPr>
              <a:t>accelerators, and systems</a:t>
            </a:r>
            <a:r>
              <a:rPr lang="en-US" sz="1800" b="1" dirty="0">
                <a:solidFill>
                  <a:srgbClr val="7030A0"/>
                </a:solidFill>
                <a:latin typeface="Arial"/>
                <a:cs typeface="Arial"/>
              </a:rPr>
              <a:t>, </a:t>
            </a:r>
            <a:r>
              <a:rPr lang="en-US" sz="1800" b="1" dirty="0" smtClean="0">
                <a:solidFill>
                  <a:srgbClr val="7030A0"/>
                </a:solidFill>
                <a:latin typeface="Arial"/>
                <a:cs typeface="Arial"/>
              </a:rPr>
              <a:t>that </a:t>
            </a:r>
            <a:r>
              <a:rPr lang="en-US" sz="1800" b="1" dirty="0">
                <a:solidFill>
                  <a:srgbClr val="7030A0"/>
                </a:solidFill>
                <a:latin typeface="Arial"/>
                <a:cs typeface="Arial"/>
              </a:rPr>
              <a:t>power the SLAC facilities </a:t>
            </a:r>
            <a:r>
              <a:rPr lang="en-US" sz="1800" b="1" dirty="0" smtClean="0">
                <a:solidFill>
                  <a:srgbClr val="7030A0"/>
                </a:solidFill>
                <a:latin typeface="Arial"/>
                <a:cs typeface="Arial"/>
              </a:rPr>
              <a:t>from 0.2 to 90 GHz</a:t>
            </a:r>
          </a:p>
          <a:p>
            <a:pPr lvl="2" indent="-457200" algn="l">
              <a:lnSpc>
                <a:spcPct val="110000"/>
              </a:lnSpc>
              <a:spcBef>
                <a:spcPts val="576"/>
              </a:spcBef>
              <a:buFont typeface="Arial"/>
              <a:buChar char="•"/>
              <a:defRPr/>
            </a:pPr>
            <a:r>
              <a:rPr lang="en-US" sz="1800" b="1" dirty="0" smtClean="0">
                <a:solidFill>
                  <a:srgbClr val="7030A0"/>
                </a:solidFill>
                <a:latin typeface="Arial"/>
                <a:cs typeface="Arial"/>
              </a:rPr>
              <a:t>World’s only integrated </a:t>
            </a:r>
            <a:r>
              <a:rPr lang="en-US" sz="1800" b="1" dirty="0">
                <a:solidFill>
                  <a:srgbClr val="7030A0"/>
                </a:solidFill>
                <a:latin typeface="Arial"/>
                <a:cs typeface="Arial"/>
              </a:rPr>
              <a:t>capability</a:t>
            </a:r>
            <a:r>
              <a:rPr lang="en-US" sz="1800" b="1" dirty="0" smtClean="0">
                <a:solidFill>
                  <a:srgbClr val="7030A0"/>
                </a:solidFill>
                <a:latin typeface="Arial"/>
                <a:cs typeface="Arial"/>
              </a:rPr>
              <a:t> to </a:t>
            </a:r>
            <a:r>
              <a:rPr lang="en-US" sz="1800" b="1" dirty="0">
                <a:solidFill>
                  <a:srgbClr val="7030A0"/>
                </a:solidFill>
                <a:latin typeface="Arial"/>
                <a:cs typeface="Arial"/>
              </a:rPr>
              <a:t>conceive, design, build, </a:t>
            </a:r>
            <a:r>
              <a:rPr lang="en-US" sz="1800" b="1" dirty="0" smtClean="0">
                <a:solidFill>
                  <a:srgbClr val="7030A0"/>
                </a:solidFill>
                <a:latin typeface="Arial"/>
                <a:cs typeface="Arial"/>
              </a:rPr>
              <a:t>test, and operate high power </a:t>
            </a:r>
            <a:r>
              <a:rPr lang="en-US" sz="1800" b="1" dirty="0" err="1" smtClean="0">
                <a:solidFill>
                  <a:srgbClr val="7030A0"/>
                </a:solidFill>
                <a:latin typeface="Arial"/>
                <a:cs typeface="Arial"/>
              </a:rPr>
              <a:t>rf</a:t>
            </a:r>
            <a:r>
              <a:rPr lang="en-US" sz="1800" b="1" dirty="0" smtClean="0">
                <a:solidFill>
                  <a:srgbClr val="7030A0"/>
                </a:solidFill>
                <a:latin typeface="Arial"/>
                <a:cs typeface="Arial"/>
              </a:rPr>
              <a:t> systems </a:t>
            </a:r>
            <a:endParaRPr lang="en-US" sz="1400" b="1" dirty="0" smtClean="0">
              <a:solidFill>
                <a:srgbClr val="7030A0"/>
              </a:solidFill>
              <a:latin typeface="Arial"/>
              <a:cs typeface="Arial"/>
            </a:endParaRPr>
          </a:p>
          <a:p>
            <a:pPr lvl="2" indent="-457200" algn="l">
              <a:lnSpc>
                <a:spcPct val="110000"/>
              </a:lnSpc>
              <a:spcBef>
                <a:spcPts val="576"/>
              </a:spcBef>
              <a:buFont typeface="Arial"/>
              <a:buChar char="•"/>
              <a:defRPr/>
            </a:pPr>
            <a:r>
              <a:rPr lang="en-US" sz="1800" b="1" dirty="0" smtClean="0">
                <a:solidFill>
                  <a:srgbClr val="7030A0"/>
                </a:solidFill>
                <a:cs typeface="Arial"/>
              </a:rPr>
              <a:t>Backup </a:t>
            </a:r>
            <a:r>
              <a:rPr lang="en-US" sz="1800" b="1" dirty="0">
                <a:solidFill>
                  <a:srgbClr val="7030A0"/>
                </a:solidFill>
                <a:cs typeface="Arial"/>
              </a:rPr>
              <a:t>capability for other Laboratories in the DOE </a:t>
            </a:r>
            <a:r>
              <a:rPr lang="en-US" sz="1800" b="1" dirty="0" smtClean="0">
                <a:solidFill>
                  <a:srgbClr val="7030A0"/>
                </a:solidFill>
                <a:cs typeface="Arial"/>
              </a:rPr>
              <a:t>Complex!!!!</a:t>
            </a:r>
          </a:p>
          <a:p>
            <a:pPr lvl="1" indent="-457200" algn="l">
              <a:lnSpc>
                <a:spcPct val="110000"/>
              </a:lnSpc>
              <a:spcBef>
                <a:spcPts val="576"/>
              </a:spcBef>
              <a:buFont typeface="Arial"/>
              <a:buChar char="•"/>
              <a:defRPr/>
            </a:pPr>
            <a:r>
              <a:rPr lang="en-US" sz="2400" dirty="0" smtClean="0">
                <a:cs typeface="Arial"/>
              </a:rPr>
              <a:t>Support the design of accelerators  for application (</a:t>
            </a:r>
            <a:r>
              <a:rPr lang="en-US" sz="2400" dirty="0" err="1" smtClean="0">
                <a:cs typeface="Arial"/>
              </a:rPr>
              <a:t>MaRIE</a:t>
            </a:r>
            <a:r>
              <a:rPr lang="en-US" sz="2400" dirty="0" smtClean="0">
                <a:cs typeface="Arial"/>
              </a:rPr>
              <a:t>, MEGA RAY, etc…)</a:t>
            </a:r>
          </a:p>
          <a:p>
            <a:pPr lvl="1" indent="-457200" algn="l">
              <a:lnSpc>
                <a:spcPct val="110000"/>
              </a:lnSpc>
              <a:spcBef>
                <a:spcPts val="576"/>
              </a:spcBef>
              <a:buFont typeface="Arial"/>
              <a:buChar char="•"/>
              <a:defRPr/>
            </a:pPr>
            <a:r>
              <a:rPr lang="en-US" sz="2400" dirty="0" smtClean="0">
                <a:cs typeface="Arial"/>
              </a:rPr>
              <a:t>Support the component development necessary for other accelerators</a:t>
            </a:r>
          </a:p>
          <a:p>
            <a:pPr lvl="1" indent="-457200" algn="l">
              <a:lnSpc>
                <a:spcPct val="110000"/>
              </a:lnSpc>
              <a:spcBef>
                <a:spcPts val="576"/>
              </a:spcBef>
              <a:defRPr/>
            </a:pPr>
            <a:endParaRPr lang="en-US" sz="2400" dirty="0">
              <a:solidFill>
                <a:srgbClr val="000000"/>
              </a:solidFill>
              <a:latin typeface="Arial"/>
              <a:cs typeface="Arial"/>
            </a:endParaRPr>
          </a:p>
          <a:p>
            <a:pPr lvl="1" indent="-457200" algn="l">
              <a:lnSpc>
                <a:spcPct val="110000"/>
              </a:lnSpc>
              <a:spcBef>
                <a:spcPts val="576"/>
              </a:spcBef>
              <a:buFont typeface="Arial"/>
              <a:buChar char="•"/>
              <a:defRPr/>
            </a:pPr>
            <a:endParaRPr lang="en-US" sz="800" dirty="0">
              <a:solidFill>
                <a:srgbClr val="000000"/>
              </a:solidFill>
              <a:latin typeface="Arial"/>
              <a:cs typeface="Arial"/>
            </a:endParaRPr>
          </a:p>
          <a:p>
            <a:pPr lvl="1" indent="-457200" algn="l">
              <a:buFont typeface="Arial"/>
              <a:buChar char="•"/>
              <a:defRPr/>
            </a:pPr>
            <a:endParaRPr lang="en-US" sz="800" dirty="0">
              <a:solidFill>
                <a:schemeClr val="tx1"/>
              </a:solidFill>
              <a:latin typeface="Arial"/>
              <a:cs typeface="Arial"/>
            </a:endParaRPr>
          </a:p>
          <a:p>
            <a:pPr marL="342900" indent="-342900" algn="l">
              <a:buFont typeface="Arial"/>
              <a:buChar char="•"/>
              <a:defRPr/>
            </a:pPr>
            <a:endParaRPr lang="en-US" sz="800" dirty="0" smtClean="0">
              <a:solidFill>
                <a:schemeClr val="tx1"/>
              </a:solidFill>
              <a:latin typeface="Arial"/>
              <a:cs typeface="Arial"/>
            </a:endParaRPr>
          </a:p>
          <a:p>
            <a:pPr marL="342900" indent="-342900" algn="l">
              <a:buFont typeface="Arial"/>
              <a:buChar char="•"/>
              <a:defRPr/>
            </a:pPr>
            <a:endParaRPr lang="en-US" sz="800" dirty="0" smtClean="0">
              <a:solidFill>
                <a:schemeClr val="tx1"/>
              </a:solidFill>
              <a:latin typeface="Arial"/>
              <a:cs typeface="Arial"/>
            </a:endParaRPr>
          </a:p>
        </p:txBody>
      </p:sp>
    </p:spTree>
    <p:extLst>
      <p:ext uri="{BB962C8B-B14F-4D97-AF65-F5344CB8AC3E}">
        <p14:creationId xmlns="" xmlns:p14="http://schemas.microsoft.com/office/powerpoint/2010/main" val="25145921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Why do we want to do it?</a:t>
            </a:r>
            <a:endParaRPr lang="en-US" dirty="0"/>
          </a:p>
        </p:txBody>
      </p:sp>
      <p:graphicFrame>
        <p:nvGraphicFramePr>
          <p:cNvPr id="6" name="Diagram 5"/>
          <p:cNvGraphicFramePr/>
          <p:nvPr/>
        </p:nvGraphicFramePr>
        <p:xfrm>
          <a:off x="381000" y="914400"/>
          <a:ext cx="8458200" cy="518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TextBox 15"/>
          <p:cNvSpPr txBox="1"/>
          <p:nvPr/>
        </p:nvSpPr>
        <p:spPr>
          <a:xfrm>
            <a:off x="7239000" y="2514600"/>
            <a:ext cx="184731" cy="369332"/>
          </a:xfrm>
          <a:prstGeom prst="rect">
            <a:avLst/>
          </a:prstGeom>
          <a:noFill/>
        </p:spPr>
        <p:txBody>
          <a:bodyPr wrap="none" rtlCol="0">
            <a:spAutoFit/>
          </a:bodyPr>
          <a:lstStyle/>
          <a:p>
            <a:endParaRPr lang="en-US" dirty="0"/>
          </a:p>
        </p:txBody>
      </p:sp>
      <p:grpSp>
        <p:nvGrpSpPr>
          <p:cNvPr id="2" name="Group 23"/>
          <p:cNvGrpSpPr/>
          <p:nvPr/>
        </p:nvGrpSpPr>
        <p:grpSpPr>
          <a:xfrm>
            <a:off x="0" y="1600200"/>
            <a:ext cx="9144000" cy="3282103"/>
            <a:chOff x="0" y="1600200"/>
            <a:chExt cx="9144000" cy="3282103"/>
          </a:xfrm>
        </p:grpSpPr>
        <p:cxnSp>
          <p:nvCxnSpPr>
            <p:cNvPr id="12" name="Straight Connector 11"/>
            <p:cNvCxnSpPr/>
            <p:nvPr/>
          </p:nvCxnSpPr>
          <p:spPr>
            <a:xfrm>
              <a:off x="0" y="3505200"/>
              <a:ext cx="9144000" cy="0"/>
            </a:xfrm>
            <a:prstGeom prst="line">
              <a:avLst/>
            </a:prstGeom>
            <a:ln/>
          </p:spPr>
          <p:style>
            <a:lnRef idx="3">
              <a:schemeClr val="accent4"/>
            </a:lnRef>
            <a:fillRef idx="0">
              <a:schemeClr val="accent4"/>
            </a:fillRef>
            <a:effectRef idx="2">
              <a:schemeClr val="accent4"/>
            </a:effectRef>
            <a:fontRef idx="minor">
              <a:schemeClr val="tx1"/>
            </a:fontRef>
          </p:style>
        </p:cxnSp>
        <p:pic>
          <p:nvPicPr>
            <p:cNvPr id="17" name="Picture 16"/>
            <p:cNvPicPr>
              <a:picLocks noChangeAspect="1"/>
            </p:cNvPicPr>
            <p:nvPr/>
          </p:nvPicPr>
          <p:blipFill>
            <a:blip r:embed="rId7" cstate="email"/>
            <a:stretch>
              <a:fillRect/>
            </a:stretch>
          </p:blipFill>
          <p:spPr>
            <a:xfrm>
              <a:off x="6705600" y="4114800"/>
              <a:ext cx="2133600" cy="767503"/>
            </a:xfrm>
            <a:prstGeom prst="rect">
              <a:avLst/>
            </a:prstGeom>
          </p:spPr>
          <p:style>
            <a:lnRef idx="2">
              <a:schemeClr val="accent2"/>
            </a:lnRef>
            <a:fillRef idx="1">
              <a:schemeClr val="lt1"/>
            </a:fillRef>
            <a:effectRef idx="0">
              <a:schemeClr val="accent2"/>
            </a:effectRef>
            <a:fontRef idx="minor">
              <a:schemeClr val="dk1"/>
            </a:fontRef>
          </p:style>
        </p:pic>
        <p:pic>
          <p:nvPicPr>
            <p:cNvPr id="21" name="Picture 3"/>
            <p:cNvPicPr>
              <a:picLocks noChangeAspect="1"/>
            </p:cNvPicPr>
            <p:nvPr/>
          </p:nvPicPr>
          <p:blipFill>
            <a:blip r:embed="rId8" cstate="email">
              <a:extLst>
                <a:ext uri="{28A0092B-C50C-407E-A947-70E740481C1C}">
                  <a14:useLocalDpi xmlns:a14="http://schemas.microsoft.com/office/drawing/2010/main" xmlns="" val="0"/>
                </a:ext>
              </a:extLst>
            </a:blip>
            <a:srcRect/>
            <a:stretch>
              <a:fillRect/>
            </a:stretch>
          </p:blipFill>
          <p:spPr bwMode="auto">
            <a:xfrm>
              <a:off x="533400" y="1600200"/>
              <a:ext cx="1444029"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21" descr="DOE LOGO-psd"/>
            <p:cNvPicPr>
              <a:picLocks noChangeAspect="1" noChangeArrowheads="1"/>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5334000" y="3581400"/>
              <a:ext cx="608937"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22" descr="DOE LOGO-psd"/>
            <p:cNvPicPr>
              <a:picLocks noChangeAspect="1" noChangeArrowheads="1"/>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3505200" y="2895600"/>
              <a:ext cx="608937"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9" name="Footer Placeholder 18"/>
          <p:cNvSpPr>
            <a:spLocks noGrp="1"/>
          </p:cNvSpPr>
          <p:nvPr>
            <p:ph type="ftr" sz="quarter" idx="4294967295"/>
          </p:nvPr>
        </p:nvSpPr>
        <p:spPr>
          <a:xfrm>
            <a:off x="2836863" y="6153150"/>
            <a:ext cx="3944937" cy="476250"/>
          </a:xfrm>
          <a:prstGeom prst="rect">
            <a:avLst/>
          </a:prstGeom>
        </p:spPr>
        <p:txBody>
          <a:bodyPr/>
          <a:lstStyle/>
          <a:p>
            <a:pPr>
              <a:defRPr/>
            </a:pPr>
            <a:r>
              <a:rPr lang="pt-BR" smtClean="0">
                <a:cs typeface="Arial" charset="0"/>
              </a:rPr>
              <a:t>MAP 2012 Winter Meeting</a:t>
            </a:r>
            <a:endParaRPr lang="en-US" dirty="0"/>
          </a:p>
        </p:txBody>
      </p:sp>
      <p:sp>
        <p:nvSpPr>
          <p:cNvPr id="13" name="Slide Number Placeholder 12"/>
          <p:cNvSpPr>
            <a:spLocks noGrp="1"/>
          </p:cNvSpPr>
          <p:nvPr>
            <p:ph type="sldNum" sz="quarter" idx="10"/>
          </p:nvPr>
        </p:nvSpPr>
        <p:spPr/>
        <p:txBody>
          <a:bodyPr/>
          <a:lstStyle/>
          <a:p>
            <a:fld id="{46D7A3A9-117E-4EF5-82A3-3CC7D0AB76B5}" type="slidenum">
              <a:rPr lang="en-US" smtClean="0"/>
              <a:pPr/>
              <a:t>23</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graphicEl>
                                              <a:dgm id="{786C60C2-C8AB-4E54-A263-CE1617A4A850}"/>
                                            </p:graphicEl>
                                          </p:spTgt>
                                        </p:tgtEl>
                                        <p:attrNameLst>
                                          <p:attrName>style.visibility</p:attrName>
                                        </p:attrNameLst>
                                      </p:cBhvr>
                                      <p:to>
                                        <p:strVal val="visible"/>
                                      </p:to>
                                    </p:set>
                                    <p:animEffect transition="in" filter="wipe(down)">
                                      <p:cBhvr>
                                        <p:cTn id="7" dur="1000"/>
                                        <p:tgtEl>
                                          <p:spTgt spid="6">
                                            <p:graphicEl>
                                              <a:dgm id="{786C60C2-C8AB-4E54-A263-CE1617A4A850}"/>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graphicEl>
                                              <a:dgm id="{D1EDBE34-BFBA-4E11-ADA1-068C1CACE293}"/>
                                            </p:graphicEl>
                                          </p:spTgt>
                                        </p:tgtEl>
                                        <p:attrNameLst>
                                          <p:attrName>style.visibility</p:attrName>
                                        </p:attrNameLst>
                                      </p:cBhvr>
                                      <p:to>
                                        <p:strVal val="visible"/>
                                      </p:to>
                                    </p:set>
                                    <p:animEffect transition="in" filter="wipe(down)">
                                      <p:cBhvr>
                                        <p:cTn id="12" dur="1000"/>
                                        <p:tgtEl>
                                          <p:spTgt spid="6">
                                            <p:graphicEl>
                                              <a:dgm id="{D1EDBE34-BFBA-4E11-ADA1-068C1CACE293}"/>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graphicEl>
                                              <a:dgm id="{08A3C739-A00E-4D15-94F8-69BE25C8D2EF}"/>
                                            </p:graphicEl>
                                          </p:spTgt>
                                        </p:tgtEl>
                                        <p:attrNameLst>
                                          <p:attrName>style.visibility</p:attrName>
                                        </p:attrNameLst>
                                      </p:cBhvr>
                                      <p:to>
                                        <p:strVal val="visible"/>
                                      </p:to>
                                    </p:set>
                                    <p:animEffect transition="in" filter="wipe(down)">
                                      <p:cBhvr>
                                        <p:cTn id="17" dur="1000"/>
                                        <p:tgtEl>
                                          <p:spTgt spid="6">
                                            <p:graphicEl>
                                              <a:dgm id="{08A3C739-A00E-4D15-94F8-69BE25C8D2EF}"/>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graphicEl>
                                              <a:dgm id="{486A0D08-CC31-4AE4-A4CD-BE0055DE2281}"/>
                                            </p:graphicEl>
                                          </p:spTgt>
                                        </p:tgtEl>
                                        <p:attrNameLst>
                                          <p:attrName>style.visibility</p:attrName>
                                        </p:attrNameLst>
                                      </p:cBhvr>
                                      <p:to>
                                        <p:strVal val="visible"/>
                                      </p:to>
                                    </p:set>
                                    <p:animEffect transition="in" filter="wipe(down)">
                                      <p:cBhvr>
                                        <p:cTn id="22" dur="1000"/>
                                        <p:tgtEl>
                                          <p:spTgt spid="6">
                                            <p:graphicEl>
                                              <a:dgm id="{486A0D08-CC31-4AE4-A4CD-BE0055DE2281}"/>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rev="1"/>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85800" y="2514600"/>
            <a:ext cx="7772400" cy="1362075"/>
          </a:xfrm>
        </p:spPr>
        <p:txBody>
          <a:bodyPr/>
          <a:lstStyle/>
          <a:p>
            <a:r>
              <a:rPr lang="en-US" dirty="0" smtClean="0"/>
              <a:t>Exploiting existing experience and broadening the agenda  -  Particle Physics and Detectors </a:t>
            </a:r>
            <a:r>
              <a:rPr lang="en-US" sz="1600" dirty="0" smtClean="0"/>
              <a:t>D. </a:t>
            </a:r>
            <a:r>
              <a:rPr lang="en-US" sz="1600" dirty="0" err="1" smtClean="0"/>
              <a:t>macfarlane</a:t>
            </a: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46D7A3A9-117E-4EF5-82A3-3CC7D0AB76B5}" type="slidenum">
              <a:rPr lang="en-US" smtClean="0"/>
              <a:pPr/>
              <a:t>24</a:t>
            </a:fld>
            <a:endParaRPr lang="en-US" dirty="0"/>
          </a:p>
        </p:txBody>
      </p:sp>
      <p:sp>
        <p:nvSpPr>
          <p:cNvPr id="5" name="Footer Placeholder 4"/>
          <p:cNvSpPr>
            <a:spLocks noGrp="1"/>
          </p:cNvSpPr>
          <p:nvPr>
            <p:ph type="ftr" sz="quarter" idx="11"/>
          </p:nvPr>
        </p:nvSpPr>
        <p:spPr/>
        <p:txBody>
          <a:bodyPr/>
          <a:lstStyle/>
          <a:p>
            <a:r>
              <a:rPr lang="en-US" smtClean="0"/>
              <a:t>MAP 2012 Winter Meeting</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301" name="Puzzle4" descr="Picture3"/>
          <p:cNvSpPr>
            <a:spLocks noChangeAspect="1" noEditPoints="1" noChangeArrowheads="1"/>
          </p:cNvSpPr>
          <p:nvPr/>
        </p:nvSpPr>
        <p:spPr bwMode="auto">
          <a:xfrm>
            <a:off x="1491941" y="3075779"/>
            <a:ext cx="2126349" cy="3493296"/>
          </a:xfrm>
          <a:custGeom>
            <a:avLst/>
            <a:gdLst>
              <a:gd name="T0" fmla="*/ 8307 w 21600"/>
              <a:gd name="T1" fmla="*/ 11593 h 21600"/>
              <a:gd name="T2" fmla="*/ 453 w 21600"/>
              <a:gd name="T3" fmla="*/ 16938 h 21600"/>
              <a:gd name="T4" fmla="*/ 11500 w 21600"/>
              <a:gd name="T5" fmla="*/ 21600 h 21600"/>
              <a:gd name="T6" fmla="*/ 20920 w 21600"/>
              <a:gd name="T7" fmla="*/ 16751 h 21600"/>
              <a:gd name="T8" fmla="*/ 13972 w 21600"/>
              <a:gd name="T9" fmla="*/ 10888 h 21600"/>
              <a:gd name="T10" fmla="*/ 21033 w 21600"/>
              <a:gd name="T11" fmla="*/ 4716 h 21600"/>
              <a:gd name="T12" fmla="*/ 11102 w 21600"/>
              <a:gd name="T13" fmla="*/ 11 h 21600"/>
              <a:gd name="T14" fmla="*/ 453 w 21600"/>
              <a:gd name="T15" fmla="*/ 4716 h 21600"/>
              <a:gd name="T16" fmla="*/ 2076 w 21600"/>
              <a:gd name="T17" fmla="*/ 5664 h 21600"/>
              <a:gd name="T18" fmla="*/ 20203 w 21600"/>
              <a:gd name="T19" fmla="*/ 1598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blipFill dpi="0" rotWithShape="1">
            <a:blip r:embed="rId3" cstate="print"/>
            <a:srcRect/>
            <a:stretch>
              <a:fillRect/>
            </a:stretch>
          </a:blipFill>
          <a:ln w="28575">
            <a:solidFill>
              <a:srgbClr val="000000"/>
            </a:solidFill>
            <a:miter lim="800000"/>
            <a:headEnd/>
            <a:tailEnd/>
          </a:ln>
        </p:spPr>
        <p:txBody>
          <a:bodyPr/>
          <a:lstStyle/>
          <a:p>
            <a:endParaRPr lang="en-US"/>
          </a:p>
        </p:txBody>
      </p:sp>
      <p:sp>
        <p:nvSpPr>
          <p:cNvPr id="695302" name="Puzzle1" descr="Picture2"/>
          <p:cNvSpPr>
            <a:spLocks noChangeAspect="1" noEditPoints="1" noChangeArrowheads="1"/>
          </p:cNvSpPr>
          <p:nvPr/>
        </p:nvSpPr>
        <p:spPr bwMode="auto">
          <a:xfrm>
            <a:off x="762000" y="1831429"/>
            <a:ext cx="3570362" cy="2082504"/>
          </a:xfrm>
          <a:custGeom>
            <a:avLst/>
            <a:gdLst>
              <a:gd name="T0" fmla="*/ 16740 w 21600"/>
              <a:gd name="T1" fmla="*/ 21078 h 21600"/>
              <a:gd name="T2" fmla="*/ 16976 w 21600"/>
              <a:gd name="T3" fmla="*/ 521 h 21600"/>
              <a:gd name="T4" fmla="*/ 4725 w 21600"/>
              <a:gd name="T5" fmla="*/ 856 h 21600"/>
              <a:gd name="T6" fmla="*/ 5040 w 21600"/>
              <a:gd name="T7" fmla="*/ 21004 h 21600"/>
              <a:gd name="T8" fmla="*/ 10811 w 21600"/>
              <a:gd name="T9" fmla="*/ 12885 h 21600"/>
              <a:gd name="T10" fmla="*/ 10845 w 21600"/>
              <a:gd name="T11" fmla="*/ 8714 h 21600"/>
              <a:gd name="T12" fmla="*/ 21600 w 21600"/>
              <a:gd name="T13" fmla="*/ 10000 h 21600"/>
              <a:gd name="T14" fmla="*/ 56 w 21600"/>
              <a:gd name="T15" fmla="*/ 10000 h 21600"/>
              <a:gd name="T16" fmla="*/ 6086 w 21600"/>
              <a:gd name="T17" fmla="*/ 2569 h 21600"/>
              <a:gd name="T18" fmla="*/ 16132 w 21600"/>
              <a:gd name="T19" fmla="*/ 1955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blipFill dpi="0" rotWithShape="1">
            <a:blip r:embed="rId4" cstate="print"/>
            <a:srcRect/>
            <a:stretch>
              <a:fillRect/>
            </a:stretch>
          </a:blipFill>
          <a:ln w="28575">
            <a:solidFill>
              <a:srgbClr val="000000"/>
            </a:solidFill>
            <a:miter lim="800000"/>
            <a:headEnd/>
            <a:tailEnd/>
          </a:ln>
        </p:spPr>
        <p:txBody>
          <a:bodyPr/>
          <a:lstStyle/>
          <a:p>
            <a:endParaRPr lang="en-US"/>
          </a:p>
        </p:txBody>
      </p:sp>
      <p:sp>
        <p:nvSpPr>
          <p:cNvPr id="695303" name="Rectangle 7"/>
          <p:cNvSpPr>
            <a:spLocks noGrp="1" noChangeArrowheads="1"/>
          </p:cNvSpPr>
          <p:nvPr>
            <p:ph type="title"/>
          </p:nvPr>
        </p:nvSpPr>
        <p:spPr/>
        <p:txBody>
          <a:bodyPr/>
          <a:lstStyle/>
          <a:p>
            <a:r>
              <a:rPr lang="en-US" dirty="0" smtClean="0"/>
              <a:t>Particle Physics &amp; Astrophysics</a:t>
            </a:r>
          </a:p>
        </p:txBody>
      </p:sp>
      <p:sp>
        <p:nvSpPr>
          <p:cNvPr id="695306" name="Text Box 10"/>
          <p:cNvSpPr txBox="1">
            <a:spLocks noChangeArrowheads="1"/>
          </p:cNvSpPr>
          <p:nvPr/>
        </p:nvSpPr>
        <p:spPr bwMode="auto">
          <a:xfrm>
            <a:off x="1417559" y="3048000"/>
            <a:ext cx="2281395" cy="738664"/>
          </a:xfrm>
          <a:prstGeom prst="rect">
            <a:avLst/>
          </a:prstGeom>
          <a:solidFill>
            <a:srgbClr val="3366FF">
              <a:alpha val="70000"/>
            </a:srgbClr>
          </a:solidFill>
          <a:ln w="9525">
            <a:noFill/>
            <a:miter lim="800000"/>
            <a:headEnd/>
            <a:tailEnd/>
          </a:ln>
          <a:effectLst/>
        </p:spPr>
        <p:txBody>
          <a:bodyPr wrap="none">
            <a:spAutoFit/>
          </a:bodyPr>
          <a:lstStyle/>
          <a:p>
            <a:pPr algn="ctr"/>
            <a:r>
              <a:rPr lang="en-US" sz="1400" b="1" dirty="0">
                <a:solidFill>
                  <a:schemeClr val="bg1"/>
                </a:solidFill>
              </a:rPr>
              <a:t>Accelerator research:</a:t>
            </a:r>
          </a:p>
          <a:p>
            <a:pPr algn="ctr"/>
            <a:r>
              <a:rPr lang="en-US" sz="1400" b="1" dirty="0" smtClean="0">
                <a:solidFill>
                  <a:schemeClr val="bg1"/>
                </a:solidFill>
              </a:rPr>
              <a:t>LHC, ILC</a:t>
            </a:r>
            <a:r>
              <a:rPr lang="en-US" sz="1400" b="1" dirty="0">
                <a:solidFill>
                  <a:schemeClr val="bg1"/>
                </a:solidFill>
              </a:rPr>
              <a:t>, high-gradient, </a:t>
            </a:r>
          </a:p>
          <a:p>
            <a:pPr algn="ctr"/>
            <a:r>
              <a:rPr lang="en-US" sz="1400" b="1" dirty="0">
                <a:solidFill>
                  <a:schemeClr val="bg1"/>
                </a:solidFill>
              </a:rPr>
              <a:t>plasma-</a:t>
            </a:r>
            <a:r>
              <a:rPr lang="en-US" sz="1400" b="1" dirty="0" err="1">
                <a:solidFill>
                  <a:schemeClr val="bg1"/>
                </a:solidFill>
              </a:rPr>
              <a:t>wakefield</a:t>
            </a:r>
            <a:r>
              <a:rPr lang="en-US" sz="1400" b="1" dirty="0">
                <a:solidFill>
                  <a:schemeClr val="bg1"/>
                </a:solidFill>
              </a:rPr>
              <a:t>, laser</a:t>
            </a:r>
          </a:p>
        </p:txBody>
      </p:sp>
      <p:sp>
        <p:nvSpPr>
          <p:cNvPr id="695307" name="Text Box 11"/>
          <p:cNvSpPr txBox="1">
            <a:spLocks noChangeArrowheads="1"/>
          </p:cNvSpPr>
          <p:nvPr/>
        </p:nvSpPr>
        <p:spPr bwMode="auto">
          <a:xfrm>
            <a:off x="1490662" y="3937000"/>
            <a:ext cx="2073275" cy="517525"/>
          </a:xfrm>
          <a:prstGeom prst="rect">
            <a:avLst/>
          </a:prstGeom>
          <a:solidFill>
            <a:srgbClr val="3366FF">
              <a:alpha val="70000"/>
            </a:srgbClr>
          </a:solidFill>
          <a:ln w="9525">
            <a:noFill/>
            <a:miter lim="800000"/>
            <a:headEnd/>
            <a:tailEnd/>
          </a:ln>
          <a:effectLst/>
        </p:spPr>
        <p:txBody>
          <a:bodyPr wrap="none">
            <a:spAutoFit/>
          </a:bodyPr>
          <a:lstStyle/>
          <a:p>
            <a:pPr algn="ctr"/>
            <a:r>
              <a:rPr lang="en-US" sz="1400" b="1">
                <a:solidFill>
                  <a:schemeClr val="bg1"/>
                </a:solidFill>
              </a:rPr>
              <a:t>Underground physics:</a:t>
            </a:r>
          </a:p>
          <a:p>
            <a:pPr algn="ctr"/>
            <a:r>
              <a:rPr lang="en-US" sz="1400" b="1">
                <a:solidFill>
                  <a:schemeClr val="bg1"/>
                </a:solidFill>
              </a:rPr>
              <a:t>EXO-200, CDMS</a:t>
            </a:r>
          </a:p>
        </p:txBody>
      </p:sp>
      <p:grpSp>
        <p:nvGrpSpPr>
          <p:cNvPr id="2" name="Group 22"/>
          <p:cNvGrpSpPr/>
          <p:nvPr/>
        </p:nvGrpSpPr>
        <p:grpSpPr>
          <a:xfrm>
            <a:off x="2856613" y="3109464"/>
            <a:ext cx="3526724" cy="2732419"/>
            <a:chOff x="2856613" y="3109464"/>
            <a:chExt cx="3526724" cy="2732419"/>
          </a:xfrm>
        </p:grpSpPr>
        <p:sp>
          <p:nvSpPr>
            <p:cNvPr id="695300" name="Puzzle2" descr="Picture1"/>
            <p:cNvSpPr>
              <a:spLocks noChangeAspect="1" noEditPoints="1" noChangeArrowheads="1"/>
            </p:cNvSpPr>
            <p:nvPr/>
          </p:nvSpPr>
          <p:spPr bwMode="auto">
            <a:xfrm>
              <a:off x="2856613" y="3109464"/>
              <a:ext cx="3526724" cy="2732419"/>
            </a:xfrm>
            <a:custGeom>
              <a:avLst/>
              <a:gdLst>
                <a:gd name="T0" fmla="*/ 11 w 21600"/>
                <a:gd name="T1" fmla="*/ 13386 h 21600"/>
                <a:gd name="T2" fmla="*/ 4202 w 21600"/>
                <a:gd name="T3" fmla="*/ 21161 h 21600"/>
                <a:gd name="T4" fmla="*/ 10400 w 21600"/>
                <a:gd name="T5" fmla="*/ 13909 h 21600"/>
                <a:gd name="T6" fmla="*/ 16821 w 21600"/>
                <a:gd name="T7" fmla="*/ 21190 h 21600"/>
                <a:gd name="T8" fmla="*/ 21600 w 21600"/>
                <a:gd name="T9" fmla="*/ 15083 h 21600"/>
                <a:gd name="T10" fmla="*/ 16889 w 21600"/>
                <a:gd name="T11" fmla="*/ 5739 h 21600"/>
                <a:gd name="T12" fmla="*/ 10800 w 21600"/>
                <a:gd name="T13" fmla="*/ 28 h 21600"/>
                <a:gd name="T14" fmla="*/ 4202 w 21600"/>
                <a:gd name="T15" fmla="*/ 5894 h 21600"/>
                <a:gd name="T16" fmla="*/ 5388 w 21600"/>
                <a:gd name="T17" fmla="*/ 6742 h 21600"/>
                <a:gd name="T18" fmla="*/ 16177 w 21600"/>
                <a:gd name="T19" fmla="*/ 20441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blipFill dpi="0" rotWithShape="1">
              <a:blip r:embed="rId5" cstate="print"/>
              <a:srcRect/>
              <a:stretch>
                <a:fillRect/>
              </a:stretch>
            </a:blipFill>
            <a:ln w="28575">
              <a:solidFill>
                <a:srgbClr val="000000"/>
              </a:solidFill>
              <a:miter lim="800000"/>
              <a:headEnd/>
              <a:tailEnd/>
            </a:ln>
          </p:spPr>
          <p:txBody>
            <a:bodyPr/>
            <a:lstStyle/>
            <a:p>
              <a:endParaRPr lang="en-US"/>
            </a:p>
          </p:txBody>
        </p:sp>
        <p:sp>
          <p:nvSpPr>
            <p:cNvPr id="20" name="Text Box 8"/>
            <p:cNvSpPr txBox="1">
              <a:spLocks noChangeArrowheads="1"/>
            </p:cNvSpPr>
            <p:nvPr/>
          </p:nvSpPr>
          <p:spPr bwMode="auto">
            <a:xfrm>
              <a:off x="3657600" y="3962400"/>
              <a:ext cx="1828801" cy="738664"/>
            </a:xfrm>
            <a:prstGeom prst="rect">
              <a:avLst/>
            </a:prstGeom>
            <a:solidFill>
              <a:srgbClr val="3366FF">
                <a:alpha val="70000"/>
              </a:srgbClr>
            </a:solidFill>
            <a:ln w="9525">
              <a:noFill/>
              <a:miter lim="800000"/>
              <a:headEnd/>
              <a:tailEnd/>
            </a:ln>
            <a:effectLst/>
          </p:spPr>
          <p:txBody>
            <a:bodyPr wrap="square">
              <a:spAutoFit/>
            </a:bodyPr>
            <a:lstStyle/>
            <a:p>
              <a:pPr algn="ctr"/>
              <a:r>
                <a:rPr lang="en-US" sz="1400" b="1" dirty="0" smtClean="0">
                  <a:solidFill>
                    <a:schemeClr val="bg1"/>
                  </a:solidFill>
                </a:rPr>
                <a:t>Particle Astrophysics &amp; Cosmology Theory</a:t>
              </a:r>
              <a:endParaRPr lang="en-US" sz="1400" b="1" dirty="0">
                <a:solidFill>
                  <a:schemeClr val="bg1"/>
                </a:solidFill>
              </a:endParaRPr>
            </a:p>
          </p:txBody>
        </p:sp>
      </p:grpSp>
      <p:grpSp>
        <p:nvGrpSpPr>
          <p:cNvPr id="3" name="Group 21"/>
          <p:cNvGrpSpPr/>
          <p:nvPr/>
        </p:nvGrpSpPr>
        <p:grpSpPr>
          <a:xfrm>
            <a:off x="3499278" y="923925"/>
            <a:ext cx="2209658" cy="2999915"/>
            <a:chOff x="3499278" y="923925"/>
            <a:chExt cx="2209658" cy="2999915"/>
          </a:xfrm>
        </p:grpSpPr>
        <p:sp>
          <p:nvSpPr>
            <p:cNvPr id="695299" name="Puzzle3" descr="cern"/>
            <p:cNvSpPr>
              <a:spLocks noChangeAspect="1" noEditPoints="1" noChangeArrowheads="1"/>
            </p:cNvSpPr>
            <p:nvPr/>
          </p:nvSpPr>
          <p:spPr bwMode="auto">
            <a:xfrm>
              <a:off x="3499278" y="923925"/>
              <a:ext cx="2209658" cy="2999915"/>
            </a:xfrm>
            <a:custGeom>
              <a:avLst/>
              <a:gdLst>
                <a:gd name="T0" fmla="*/ 10391 w 21600"/>
                <a:gd name="T1" fmla="*/ 15806 h 21600"/>
                <a:gd name="T2" fmla="*/ 20551 w 21600"/>
                <a:gd name="T3" fmla="*/ 21088 h 21600"/>
                <a:gd name="T4" fmla="*/ 13180 w 21600"/>
                <a:gd name="T5" fmla="*/ 13801 h 21600"/>
                <a:gd name="T6" fmla="*/ 20551 w 21600"/>
                <a:gd name="T7" fmla="*/ 7025 h 21600"/>
                <a:gd name="T8" fmla="*/ 10500 w 21600"/>
                <a:gd name="T9" fmla="*/ 52 h 21600"/>
                <a:gd name="T10" fmla="*/ 692 w 21600"/>
                <a:gd name="T11" fmla="*/ 6802 h 21600"/>
                <a:gd name="T12" fmla="*/ 8064 w 21600"/>
                <a:gd name="T13" fmla="*/ 13526 h 21600"/>
                <a:gd name="T14" fmla="*/ 692 w 21600"/>
                <a:gd name="T15" fmla="*/ 21088 h 21600"/>
                <a:gd name="T16" fmla="*/ 2273 w 21600"/>
                <a:gd name="T17" fmla="*/ 7719 h 21600"/>
                <a:gd name="T18" fmla="*/ 19149 w 21600"/>
                <a:gd name="T19" fmla="*/ 202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blipFill dpi="0" rotWithShape="1">
              <a:blip r:embed="rId6" cstate="print"/>
              <a:srcRect/>
              <a:stretch>
                <a:fillRect/>
              </a:stretch>
            </a:blipFill>
            <a:ln w="28575">
              <a:solidFill>
                <a:srgbClr val="000000"/>
              </a:solidFill>
              <a:miter lim="800000"/>
              <a:headEnd/>
              <a:tailEnd/>
            </a:ln>
          </p:spPr>
          <p:txBody>
            <a:bodyPr/>
            <a:lstStyle/>
            <a:p>
              <a:endParaRPr lang="en-US"/>
            </a:p>
          </p:txBody>
        </p:sp>
        <p:sp>
          <p:nvSpPr>
            <p:cNvPr id="19" name="Text Box 8"/>
            <p:cNvSpPr txBox="1">
              <a:spLocks noChangeArrowheads="1"/>
            </p:cNvSpPr>
            <p:nvPr/>
          </p:nvSpPr>
          <p:spPr bwMode="auto">
            <a:xfrm>
              <a:off x="3733799" y="3048000"/>
              <a:ext cx="1752601" cy="523220"/>
            </a:xfrm>
            <a:prstGeom prst="rect">
              <a:avLst/>
            </a:prstGeom>
            <a:solidFill>
              <a:srgbClr val="3366FF">
                <a:alpha val="70000"/>
              </a:srgbClr>
            </a:solidFill>
            <a:ln w="9525">
              <a:noFill/>
              <a:miter lim="800000"/>
              <a:headEnd/>
              <a:tailEnd/>
            </a:ln>
            <a:effectLst/>
          </p:spPr>
          <p:txBody>
            <a:bodyPr wrap="square">
              <a:spAutoFit/>
            </a:bodyPr>
            <a:lstStyle/>
            <a:p>
              <a:pPr algn="ctr"/>
              <a:r>
                <a:rPr lang="en-US" sz="1400" b="1" dirty="0" smtClean="0">
                  <a:solidFill>
                    <a:schemeClr val="bg1"/>
                  </a:solidFill>
                </a:rPr>
                <a:t>Particle Physics Theory</a:t>
              </a:r>
              <a:endParaRPr lang="en-US" sz="1400" b="1" dirty="0">
                <a:solidFill>
                  <a:schemeClr val="bg1"/>
                </a:solidFill>
              </a:endParaRPr>
            </a:p>
          </p:txBody>
        </p:sp>
      </p:grpSp>
      <p:sp>
        <p:nvSpPr>
          <p:cNvPr id="18" name="Puzzle4" descr="Picture3"/>
          <p:cNvSpPr>
            <a:spLocks noChangeAspect="1" noEditPoints="1" noChangeArrowheads="1"/>
          </p:cNvSpPr>
          <p:nvPr/>
        </p:nvSpPr>
        <p:spPr bwMode="auto">
          <a:xfrm>
            <a:off x="5561913" y="3057525"/>
            <a:ext cx="2126349" cy="3493296"/>
          </a:xfrm>
          <a:custGeom>
            <a:avLst/>
            <a:gdLst>
              <a:gd name="T0" fmla="*/ 8307 w 21600"/>
              <a:gd name="T1" fmla="*/ 11593 h 21600"/>
              <a:gd name="T2" fmla="*/ 453 w 21600"/>
              <a:gd name="T3" fmla="*/ 16938 h 21600"/>
              <a:gd name="T4" fmla="*/ 11500 w 21600"/>
              <a:gd name="T5" fmla="*/ 21600 h 21600"/>
              <a:gd name="T6" fmla="*/ 20920 w 21600"/>
              <a:gd name="T7" fmla="*/ 16751 h 21600"/>
              <a:gd name="T8" fmla="*/ 13972 w 21600"/>
              <a:gd name="T9" fmla="*/ 10888 h 21600"/>
              <a:gd name="T10" fmla="*/ 21033 w 21600"/>
              <a:gd name="T11" fmla="*/ 4716 h 21600"/>
              <a:gd name="T12" fmla="*/ 11102 w 21600"/>
              <a:gd name="T13" fmla="*/ 11 h 21600"/>
              <a:gd name="T14" fmla="*/ 453 w 21600"/>
              <a:gd name="T15" fmla="*/ 4716 h 21600"/>
              <a:gd name="T16" fmla="*/ 2076 w 21600"/>
              <a:gd name="T17" fmla="*/ 5664 h 21600"/>
              <a:gd name="T18" fmla="*/ 20203 w 21600"/>
              <a:gd name="T19" fmla="*/ 1598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blipFill dpi="0" rotWithShape="1">
            <a:blip r:embed="rId7" cstate="print"/>
            <a:srcRect/>
            <a:stretch>
              <a:fillRect/>
            </a:stretch>
          </a:blipFill>
          <a:ln w="28575">
            <a:solidFill>
              <a:srgbClr val="000000"/>
            </a:solidFill>
            <a:miter lim="800000"/>
            <a:headEnd/>
            <a:tailEnd/>
          </a:ln>
        </p:spPr>
        <p:txBody>
          <a:bodyPr/>
          <a:lstStyle/>
          <a:p>
            <a:endParaRPr lang="en-US"/>
          </a:p>
        </p:txBody>
      </p:sp>
      <p:sp>
        <p:nvSpPr>
          <p:cNvPr id="695305" name="Text Box 9"/>
          <p:cNvSpPr txBox="1">
            <a:spLocks noChangeArrowheads="1"/>
          </p:cNvSpPr>
          <p:nvPr/>
        </p:nvSpPr>
        <p:spPr bwMode="auto">
          <a:xfrm>
            <a:off x="5697537" y="3922693"/>
            <a:ext cx="1828800" cy="954107"/>
          </a:xfrm>
          <a:prstGeom prst="rect">
            <a:avLst/>
          </a:prstGeom>
          <a:solidFill>
            <a:srgbClr val="3366FF">
              <a:alpha val="70000"/>
            </a:srgbClr>
          </a:solidFill>
          <a:ln w="9525">
            <a:noFill/>
            <a:miter lim="800000"/>
            <a:headEnd/>
            <a:tailEnd/>
          </a:ln>
          <a:effectLst/>
        </p:spPr>
        <p:txBody>
          <a:bodyPr wrap="square">
            <a:spAutoFit/>
          </a:bodyPr>
          <a:lstStyle/>
          <a:p>
            <a:pPr algn="ctr"/>
            <a:r>
              <a:rPr lang="en-US" sz="1400" b="1" dirty="0">
                <a:solidFill>
                  <a:schemeClr val="bg1"/>
                </a:solidFill>
              </a:rPr>
              <a:t>Astrophysics &amp; </a:t>
            </a:r>
          </a:p>
          <a:p>
            <a:pPr algn="ctr"/>
            <a:r>
              <a:rPr lang="en-US" sz="1400" b="1" dirty="0">
                <a:solidFill>
                  <a:schemeClr val="bg1"/>
                </a:solidFill>
              </a:rPr>
              <a:t>Cosmology:</a:t>
            </a:r>
          </a:p>
          <a:p>
            <a:pPr algn="ctr"/>
            <a:r>
              <a:rPr lang="en-US" sz="1400" b="1" dirty="0">
                <a:solidFill>
                  <a:schemeClr val="bg1"/>
                </a:solidFill>
              </a:rPr>
              <a:t>Fermi GST, </a:t>
            </a:r>
            <a:r>
              <a:rPr lang="en-US" sz="1400" b="1" dirty="0" smtClean="0">
                <a:solidFill>
                  <a:schemeClr val="bg1"/>
                </a:solidFill>
              </a:rPr>
              <a:t>DES, LSST, CTA</a:t>
            </a:r>
            <a:endParaRPr lang="en-US" sz="1400" b="1" dirty="0">
              <a:solidFill>
                <a:schemeClr val="bg1"/>
              </a:solidFill>
            </a:endParaRPr>
          </a:p>
        </p:txBody>
      </p:sp>
      <p:grpSp>
        <p:nvGrpSpPr>
          <p:cNvPr id="4" name="Group 25"/>
          <p:cNvGrpSpPr/>
          <p:nvPr/>
        </p:nvGrpSpPr>
        <p:grpSpPr>
          <a:xfrm>
            <a:off x="4830762" y="1828800"/>
            <a:ext cx="3570362" cy="2082504"/>
            <a:chOff x="4830762" y="1828800"/>
            <a:chExt cx="3570362" cy="2082504"/>
          </a:xfrm>
        </p:grpSpPr>
        <p:sp>
          <p:nvSpPr>
            <p:cNvPr id="17" name="Puzzle1" descr="Picture2"/>
            <p:cNvSpPr>
              <a:spLocks noChangeAspect="1" noEditPoints="1" noChangeArrowheads="1"/>
            </p:cNvSpPr>
            <p:nvPr/>
          </p:nvSpPr>
          <p:spPr bwMode="auto">
            <a:xfrm>
              <a:off x="4830762" y="1828800"/>
              <a:ext cx="3570362" cy="2082504"/>
            </a:xfrm>
            <a:custGeom>
              <a:avLst/>
              <a:gdLst>
                <a:gd name="T0" fmla="*/ 16740 w 21600"/>
                <a:gd name="T1" fmla="*/ 21078 h 21600"/>
                <a:gd name="T2" fmla="*/ 16976 w 21600"/>
                <a:gd name="T3" fmla="*/ 521 h 21600"/>
                <a:gd name="T4" fmla="*/ 4725 w 21600"/>
                <a:gd name="T5" fmla="*/ 856 h 21600"/>
                <a:gd name="T6" fmla="*/ 5040 w 21600"/>
                <a:gd name="T7" fmla="*/ 21004 h 21600"/>
                <a:gd name="T8" fmla="*/ 10811 w 21600"/>
                <a:gd name="T9" fmla="*/ 12885 h 21600"/>
                <a:gd name="T10" fmla="*/ 10845 w 21600"/>
                <a:gd name="T11" fmla="*/ 8714 h 21600"/>
                <a:gd name="T12" fmla="*/ 21600 w 21600"/>
                <a:gd name="T13" fmla="*/ 10000 h 21600"/>
                <a:gd name="T14" fmla="*/ 56 w 21600"/>
                <a:gd name="T15" fmla="*/ 10000 h 21600"/>
                <a:gd name="T16" fmla="*/ 6086 w 21600"/>
                <a:gd name="T17" fmla="*/ 2569 h 21600"/>
                <a:gd name="T18" fmla="*/ 16132 w 21600"/>
                <a:gd name="T19" fmla="*/ 1955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blipFill dpi="0" rotWithShape="1">
              <a:blip r:embed="rId8" cstate="print"/>
              <a:srcRect/>
              <a:stretch>
                <a:fillRect/>
              </a:stretch>
            </a:blipFill>
            <a:ln w="28575">
              <a:solidFill>
                <a:srgbClr val="000000"/>
              </a:solidFill>
              <a:miter lim="800000"/>
              <a:headEnd/>
              <a:tailEnd/>
            </a:ln>
          </p:spPr>
          <p:txBody>
            <a:bodyPr/>
            <a:lstStyle/>
            <a:p>
              <a:endParaRPr lang="en-US"/>
            </a:p>
          </p:txBody>
        </p:sp>
        <p:sp>
          <p:nvSpPr>
            <p:cNvPr id="695304" name="Text Box 8"/>
            <p:cNvSpPr txBox="1">
              <a:spLocks noChangeArrowheads="1"/>
            </p:cNvSpPr>
            <p:nvPr/>
          </p:nvSpPr>
          <p:spPr bwMode="auto">
            <a:xfrm>
              <a:off x="5746749" y="3048000"/>
              <a:ext cx="1779588" cy="730250"/>
            </a:xfrm>
            <a:prstGeom prst="rect">
              <a:avLst/>
            </a:prstGeom>
            <a:solidFill>
              <a:srgbClr val="3366FF">
                <a:alpha val="70000"/>
              </a:srgbClr>
            </a:solidFill>
            <a:ln w="9525">
              <a:noFill/>
              <a:miter lim="800000"/>
              <a:headEnd/>
              <a:tailEnd/>
            </a:ln>
            <a:effectLst/>
          </p:spPr>
          <p:txBody>
            <a:bodyPr wrap="none">
              <a:spAutoFit/>
            </a:bodyPr>
            <a:lstStyle/>
            <a:p>
              <a:pPr algn="ctr"/>
              <a:r>
                <a:rPr lang="en-US" sz="1400" b="1">
                  <a:solidFill>
                    <a:schemeClr val="bg1"/>
                  </a:solidFill>
                </a:rPr>
                <a:t>Accelerator-based </a:t>
              </a:r>
            </a:p>
            <a:p>
              <a:pPr algn="ctr"/>
              <a:r>
                <a:rPr lang="en-US" sz="1400" b="1">
                  <a:solidFill>
                    <a:schemeClr val="bg1"/>
                  </a:solidFill>
                </a:rPr>
                <a:t>particle physics:</a:t>
              </a:r>
            </a:p>
            <a:p>
              <a:pPr algn="ctr"/>
              <a:r>
                <a:rPr lang="en-US" sz="1400" b="1">
                  <a:solidFill>
                    <a:schemeClr val="bg1"/>
                  </a:solidFill>
                </a:rPr>
                <a:t>ATLAS &amp; BABAR</a:t>
              </a:r>
            </a:p>
          </p:txBody>
        </p:sp>
      </p:grpSp>
      <p:sp>
        <p:nvSpPr>
          <p:cNvPr id="22" name="Slide Number Placeholder 21"/>
          <p:cNvSpPr>
            <a:spLocks noGrp="1"/>
          </p:cNvSpPr>
          <p:nvPr>
            <p:ph type="sldNum" sz="quarter" idx="10"/>
          </p:nvPr>
        </p:nvSpPr>
        <p:spPr/>
        <p:txBody>
          <a:bodyPr/>
          <a:lstStyle/>
          <a:p>
            <a:fld id="{46D7A3A9-117E-4EF5-82A3-3CC7D0AB76B5}" type="slidenum">
              <a:rPr lang="en-US" smtClean="0"/>
              <a:pPr/>
              <a:t>25</a:t>
            </a:fld>
            <a:endParaRPr lang="en-US"/>
          </a:p>
        </p:txBody>
      </p:sp>
      <p:sp>
        <p:nvSpPr>
          <p:cNvPr id="23" name="Footer Placeholder 22"/>
          <p:cNvSpPr>
            <a:spLocks noGrp="1"/>
          </p:cNvSpPr>
          <p:nvPr>
            <p:ph type="ftr" sz="quarter" idx="11"/>
          </p:nvPr>
        </p:nvSpPr>
        <p:spPr/>
        <p:txBody>
          <a:bodyPr/>
          <a:lstStyle/>
          <a:p>
            <a:r>
              <a:rPr lang="en-US" smtClean="0"/>
              <a:t>MAP 2012 Winter Meeting</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Pursuing Frontiers of Scientific Discovery</a:t>
            </a:r>
            <a:endParaRPr lang="en-US" dirty="0"/>
          </a:p>
        </p:txBody>
      </p:sp>
      <p:sp>
        <p:nvSpPr>
          <p:cNvPr id="3" name="Content Placeholder 2"/>
          <p:cNvSpPr>
            <a:spLocks noGrp="1"/>
          </p:cNvSpPr>
          <p:nvPr>
            <p:ph idx="1"/>
          </p:nvPr>
        </p:nvSpPr>
        <p:spPr>
          <a:xfrm>
            <a:off x="292100" y="1219200"/>
            <a:ext cx="5118100" cy="4876800"/>
          </a:xfrm>
        </p:spPr>
        <p:txBody>
          <a:bodyPr/>
          <a:lstStyle/>
          <a:p>
            <a:r>
              <a:rPr lang="en-US" dirty="0" smtClean="0">
                <a:solidFill>
                  <a:srgbClr val="0070C0"/>
                </a:solidFill>
              </a:rPr>
              <a:t>Discovery at the energy frontier</a:t>
            </a:r>
          </a:p>
          <a:p>
            <a:pPr lvl="1">
              <a:buFont typeface="Wingdings" pitchFamily="2" charset="2"/>
              <a:buChar char=""/>
            </a:pPr>
            <a:r>
              <a:rPr lang="en-US" dirty="0" smtClean="0"/>
              <a:t>Searching for physics beyond the Standard Model with </a:t>
            </a:r>
            <a:r>
              <a:rPr lang="en-US" dirty="0" smtClean="0"/>
              <a:t>ATLAS</a:t>
            </a:r>
          </a:p>
          <a:p>
            <a:pPr lvl="1">
              <a:buFont typeface="Wingdings" pitchFamily="2" charset="2"/>
              <a:buChar char=""/>
            </a:pPr>
            <a:r>
              <a:rPr lang="en-US" dirty="0" smtClean="0"/>
              <a:t>Positioning community for future Lepton </a:t>
            </a:r>
            <a:r>
              <a:rPr lang="en-US" dirty="0" smtClean="0"/>
              <a:t>Collider</a:t>
            </a:r>
            <a:endParaRPr lang="en-US" dirty="0" smtClean="0"/>
          </a:p>
          <a:p>
            <a:r>
              <a:rPr lang="en-US" dirty="0" smtClean="0">
                <a:solidFill>
                  <a:srgbClr val="FF0000"/>
                </a:solidFill>
              </a:rPr>
              <a:t>Discovery at cosmology frontier</a:t>
            </a:r>
          </a:p>
          <a:p>
            <a:pPr lvl="1">
              <a:buFont typeface="Wingdings" pitchFamily="2" charset="2"/>
              <a:buChar char=""/>
            </a:pPr>
            <a:r>
              <a:rPr lang="en-US" dirty="0" smtClean="0">
                <a:solidFill>
                  <a:srgbClr val="FF0000"/>
                </a:solidFill>
              </a:rPr>
              <a:t>Nature of dark energy with DES and LSST</a:t>
            </a:r>
          </a:p>
          <a:p>
            <a:pPr lvl="1">
              <a:buFont typeface="Wingdings" pitchFamily="2" charset="2"/>
              <a:buChar char=""/>
            </a:pPr>
            <a:r>
              <a:rPr lang="en-US" dirty="0" smtClean="0">
                <a:solidFill>
                  <a:srgbClr val="FF0000"/>
                </a:solidFill>
              </a:rPr>
              <a:t>Discovery of dark matter with CDMS, Fermi GST, CTA</a:t>
            </a:r>
          </a:p>
          <a:p>
            <a:pPr lvl="1">
              <a:buFont typeface="Wingdings" pitchFamily="2" charset="2"/>
              <a:buChar char=""/>
            </a:pPr>
            <a:r>
              <a:rPr lang="en-US" dirty="0" smtClean="0">
                <a:solidFill>
                  <a:srgbClr val="FF0000"/>
                </a:solidFill>
              </a:rPr>
              <a:t>Nature of inflation with CMB R&amp;D</a:t>
            </a:r>
          </a:p>
          <a:p>
            <a:r>
              <a:rPr lang="en-US" dirty="0" smtClean="0">
                <a:solidFill>
                  <a:srgbClr val="009900"/>
                </a:solidFill>
              </a:rPr>
              <a:t>Discovery at intensity frontier</a:t>
            </a:r>
          </a:p>
          <a:p>
            <a:pPr lvl="1">
              <a:buFont typeface="Wingdings" pitchFamily="2" charset="2"/>
              <a:buChar char=""/>
            </a:pPr>
            <a:r>
              <a:rPr lang="en-US" dirty="0" smtClean="0"/>
              <a:t>Nature of the neutrino with </a:t>
            </a:r>
            <a:r>
              <a:rPr lang="en-US" dirty="0" smtClean="0"/>
              <a:t>EXO &amp; LBNE</a:t>
            </a:r>
            <a:endParaRPr lang="en-US" dirty="0" smtClean="0"/>
          </a:p>
          <a:p>
            <a:endParaRPr lang="en-US" dirty="0"/>
          </a:p>
        </p:txBody>
      </p:sp>
      <p:pic>
        <p:nvPicPr>
          <p:cNvPr id="17" name="Picture 16" descr="P1130099.JPG"/>
          <p:cNvPicPr>
            <a:picLocks noChangeAspect="1"/>
          </p:cNvPicPr>
          <p:nvPr/>
        </p:nvPicPr>
        <p:blipFill>
          <a:blip r:embed="rId2" cstate="print"/>
          <a:srcRect t="4000" b="12000"/>
          <a:stretch>
            <a:fillRect/>
          </a:stretch>
        </p:blipFill>
        <p:spPr bwMode="auto">
          <a:xfrm>
            <a:off x="5334000" y="3596647"/>
            <a:ext cx="3657600" cy="2304270"/>
          </a:xfrm>
          <a:prstGeom prst="rect">
            <a:avLst/>
          </a:prstGeom>
          <a:noFill/>
          <a:ln w="9525">
            <a:solidFill>
              <a:srgbClr val="339933"/>
            </a:solidFill>
            <a:miter lim="800000"/>
            <a:headEnd/>
            <a:tailEnd/>
          </a:ln>
        </p:spPr>
      </p:pic>
      <p:pic>
        <p:nvPicPr>
          <p:cNvPr id="15" name="Picture 4"/>
          <p:cNvPicPr>
            <a:picLocks noChangeAspect="1" noChangeArrowheads="1"/>
          </p:cNvPicPr>
          <p:nvPr/>
        </p:nvPicPr>
        <p:blipFill>
          <a:blip r:embed="rId3" cstate="print"/>
          <a:srcRect t="15151" b="11616"/>
          <a:stretch>
            <a:fillRect/>
          </a:stretch>
        </p:blipFill>
        <p:spPr bwMode="auto">
          <a:xfrm>
            <a:off x="5333999" y="1219200"/>
            <a:ext cx="3657600" cy="2290943"/>
          </a:xfrm>
          <a:prstGeom prst="rect">
            <a:avLst/>
          </a:prstGeom>
          <a:noFill/>
          <a:ln w="9525">
            <a:solidFill>
              <a:srgbClr val="FF0000"/>
            </a:solidFill>
            <a:miter lim="800000"/>
            <a:headEnd/>
            <a:tailEnd/>
          </a:ln>
        </p:spPr>
      </p:pic>
      <p:sp>
        <p:nvSpPr>
          <p:cNvPr id="10" name="Slide Number Placeholder 9"/>
          <p:cNvSpPr>
            <a:spLocks noGrp="1"/>
          </p:cNvSpPr>
          <p:nvPr>
            <p:ph type="sldNum" sz="quarter" idx="10"/>
          </p:nvPr>
        </p:nvSpPr>
        <p:spPr/>
        <p:txBody>
          <a:bodyPr/>
          <a:lstStyle/>
          <a:p>
            <a:fld id="{46D7A3A9-117E-4EF5-82A3-3CC7D0AB76B5}" type="slidenum">
              <a:rPr lang="en-US" smtClean="0"/>
              <a:pPr/>
              <a:t>26</a:t>
            </a:fld>
            <a:endParaRPr lang="en-US" dirty="0"/>
          </a:p>
        </p:txBody>
      </p:sp>
      <p:sp>
        <p:nvSpPr>
          <p:cNvPr id="11" name="Footer Placeholder 10"/>
          <p:cNvSpPr>
            <a:spLocks noGrp="1"/>
          </p:cNvSpPr>
          <p:nvPr>
            <p:ph type="ftr" sz="quarter" idx="11"/>
          </p:nvPr>
        </p:nvSpPr>
        <p:spPr/>
        <p:txBody>
          <a:bodyPr/>
          <a:lstStyle/>
          <a:p>
            <a:r>
              <a:rPr lang="en-US" smtClean="0"/>
              <a:t>MAP 2012 Winter Meeting</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4824" name="Picture 4" descr="Telescope render Aug 4 Draft"/>
          <p:cNvPicPr>
            <a:picLocks noChangeAspect="1" noChangeArrowheads="1"/>
          </p:cNvPicPr>
          <p:nvPr/>
        </p:nvPicPr>
        <p:blipFill>
          <a:blip r:embed="rId3" cstate="print"/>
          <a:srcRect/>
          <a:stretch>
            <a:fillRect/>
          </a:stretch>
        </p:blipFill>
        <p:spPr bwMode="auto">
          <a:xfrm>
            <a:off x="4776788" y="2027237"/>
            <a:ext cx="4367212" cy="3763963"/>
          </a:xfrm>
          <a:prstGeom prst="rect">
            <a:avLst/>
          </a:prstGeom>
          <a:noFill/>
          <a:ln w="9525">
            <a:noFill/>
            <a:miter lim="800000"/>
            <a:headEnd/>
            <a:tailEnd/>
          </a:ln>
        </p:spPr>
      </p:pic>
      <p:sp>
        <p:nvSpPr>
          <p:cNvPr id="674820" name="Rectangle 4"/>
          <p:cNvSpPr>
            <a:spLocks noGrp="1" noChangeArrowheads="1"/>
          </p:cNvSpPr>
          <p:nvPr>
            <p:ph type="title"/>
          </p:nvPr>
        </p:nvSpPr>
        <p:spPr/>
        <p:txBody>
          <a:bodyPr/>
          <a:lstStyle/>
          <a:p>
            <a:r>
              <a:rPr lang="en-US" dirty="0" smtClean="0"/>
              <a:t>Seeking to understand Dark Energy</a:t>
            </a:r>
          </a:p>
        </p:txBody>
      </p:sp>
      <p:sp>
        <p:nvSpPr>
          <p:cNvPr id="674821" name="Rectangle 5"/>
          <p:cNvSpPr>
            <a:spLocks noGrp="1" noChangeArrowheads="1"/>
          </p:cNvSpPr>
          <p:nvPr>
            <p:ph type="body" idx="1"/>
          </p:nvPr>
        </p:nvSpPr>
        <p:spPr>
          <a:xfrm>
            <a:off x="292100" y="1219200"/>
            <a:ext cx="4660900" cy="4876800"/>
          </a:xfrm>
        </p:spPr>
        <p:txBody>
          <a:bodyPr/>
          <a:lstStyle/>
          <a:p>
            <a:pPr>
              <a:lnSpc>
                <a:spcPct val="90000"/>
              </a:lnSpc>
            </a:pPr>
            <a:r>
              <a:rPr lang="en-US" dirty="0" smtClean="0"/>
              <a:t>Provide a sensitive survey of the entire sky at visible wavelengths every few nights</a:t>
            </a:r>
          </a:p>
          <a:p>
            <a:pPr lvl="1">
              <a:lnSpc>
                <a:spcPct val="90000"/>
              </a:lnSpc>
            </a:pPr>
            <a:r>
              <a:rPr lang="en-US" dirty="0" smtClean="0"/>
              <a:t>Tight constraints on cosmic expansion history, and thus on the nature of Dark Energy</a:t>
            </a:r>
          </a:p>
          <a:p>
            <a:pPr>
              <a:lnSpc>
                <a:spcPct val="90000"/>
              </a:lnSpc>
            </a:pPr>
            <a:r>
              <a:rPr lang="en-US" dirty="0" smtClean="0"/>
              <a:t>Envisioned as a collaborative NSF and DOE-HEP project</a:t>
            </a:r>
          </a:p>
          <a:p>
            <a:pPr lvl="1">
              <a:lnSpc>
                <a:spcPct val="90000"/>
              </a:lnSpc>
            </a:pPr>
            <a:r>
              <a:rPr lang="en-US" dirty="0" smtClean="0"/>
              <a:t>NSF: Telescope &amp; data system</a:t>
            </a:r>
          </a:p>
          <a:p>
            <a:pPr lvl="1">
              <a:lnSpc>
                <a:spcPct val="90000"/>
              </a:lnSpc>
            </a:pPr>
            <a:r>
              <a:rPr lang="en-US" dirty="0" smtClean="0"/>
              <a:t>DOE: 3.2 </a:t>
            </a:r>
            <a:r>
              <a:rPr lang="en-US" dirty="0" err="1" smtClean="0"/>
              <a:t>Gigapixel</a:t>
            </a:r>
            <a:r>
              <a:rPr lang="en-US" dirty="0" smtClean="0"/>
              <a:t> camera</a:t>
            </a:r>
          </a:p>
          <a:p>
            <a:pPr>
              <a:lnSpc>
                <a:spcPct val="90000"/>
              </a:lnSpc>
            </a:pPr>
            <a:r>
              <a:rPr lang="en-US" dirty="0" smtClean="0">
                <a:solidFill>
                  <a:srgbClr val="FF0000"/>
                </a:solidFill>
              </a:rPr>
              <a:t>SLAC role</a:t>
            </a:r>
          </a:p>
          <a:p>
            <a:pPr lvl="1">
              <a:lnSpc>
                <a:spcPct val="90000"/>
              </a:lnSpc>
            </a:pPr>
            <a:r>
              <a:rPr lang="en-US" dirty="0" smtClean="0">
                <a:solidFill>
                  <a:srgbClr val="FF0000"/>
                </a:solidFill>
              </a:rPr>
              <a:t>Lead-lab for DOE project, principally the consortium to design and construct the camera</a:t>
            </a:r>
          </a:p>
        </p:txBody>
      </p:sp>
      <p:sp>
        <p:nvSpPr>
          <p:cNvPr id="10" name="TextBox 9"/>
          <p:cNvSpPr txBox="1"/>
          <p:nvPr/>
        </p:nvSpPr>
        <p:spPr>
          <a:xfrm>
            <a:off x="5181601" y="1143000"/>
            <a:ext cx="3276599" cy="830997"/>
          </a:xfrm>
          <a:prstGeom prst="rect">
            <a:avLst/>
          </a:prstGeom>
          <a:solidFill>
            <a:srgbClr val="CCFFFF"/>
          </a:solidFill>
          <a:ln>
            <a:solidFill>
              <a:schemeClr val="accent6">
                <a:lumMod val="60000"/>
                <a:lumOff val="40000"/>
              </a:schemeClr>
            </a:solidFill>
          </a:ln>
        </p:spPr>
        <p:txBody>
          <a:bodyPr wrap="square" rtlCol="0">
            <a:spAutoFit/>
          </a:bodyPr>
          <a:lstStyle/>
          <a:p>
            <a:pPr algn="ctr"/>
            <a:r>
              <a:rPr lang="en-US" sz="2400" dirty="0" smtClean="0"/>
              <a:t>Large Synoptic Survey Telescope (LSST)</a:t>
            </a:r>
            <a:endParaRPr lang="en-US" sz="2400" dirty="0"/>
          </a:p>
        </p:txBody>
      </p:sp>
      <p:sp>
        <p:nvSpPr>
          <p:cNvPr id="8" name="Slide Number Placeholder 7"/>
          <p:cNvSpPr>
            <a:spLocks noGrp="1"/>
          </p:cNvSpPr>
          <p:nvPr>
            <p:ph type="sldNum" sz="quarter" idx="10"/>
          </p:nvPr>
        </p:nvSpPr>
        <p:spPr/>
        <p:txBody>
          <a:bodyPr/>
          <a:lstStyle/>
          <a:p>
            <a:fld id="{46D7A3A9-117E-4EF5-82A3-3CC7D0AB76B5}" type="slidenum">
              <a:rPr lang="en-US" smtClean="0"/>
              <a:pPr/>
              <a:t>27</a:t>
            </a:fld>
            <a:endParaRPr lang="en-US" dirty="0"/>
          </a:p>
        </p:txBody>
      </p:sp>
      <p:sp>
        <p:nvSpPr>
          <p:cNvPr id="9" name="Footer Placeholder 8"/>
          <p:cNvSpPr>
            <a:spLocks noGrp="1"/>
          </p:cNvSpPr>
          <p:nvPr>
            <p:ph type="ftr" sz="quarter" idx="11"/>
          </p:nvPr>
        </p:nvSpPr>
        <p:spPr/>
        <p:txBody>
          <a:bodyPr/>
          <a:lstStyle/>
          <a:p>
            <a:r>
              <a:rPr lang="en-US" smtClean="0"/>
              <a:t>MAP 2012 Winter Meeting</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Lepton Collider detector work at SLAC</a:t>
            </a:r>
            <a:endParaRPr lang="en-US" dirty="0" smtClean="0"/>
          </a:p>
        </p:txBody>
      </p:sp>
      <p:sp>
        <p:nvSpPr>
          <p:cNvPr id="3" name="Content Placeholder 2"/>
          <p:cNvSpPr>
            <a:spLocks noGrp="1"/>
          </p:cNvSpPr>
          <p:nvPr>
            <p:ph idx="1"/>
          </p:nvPr>
        </p:nvSpPr>
        <p:spPr/>
        <p:txBody>
          <a:bodyPr/>
          <a:lstStyle/>
          <a:p>
            <a:r>
              <a:rPr lang="en-US" sz="2000" dirty="0" smtClean="0"/>
              <a:t>Silicon Detector (</a:t>
            </a:r>
            <a:r>
              <a:rPr lang="en-US" sz="2000" dirty="0" err="1" smtClean="0"/>
              <a:t>SiD</a:t>
            </a:r>
            <a:r>
              <a:rPr lang="en-US" sz="2000" dirty="0" smtClean="0"/>
              <a:t>): </a:t>
            </a:r>
          </a:p>
          <a:p>
            <a:pPr lvl="1"/>
            <a:r>
              <a:rPr lang="en-US" sz="1800" dirty="0" smtClean="0"/>
              <a:t>High performance, cost-optimized detector concept matched to ILC precision physics requirements</a:t>
            </a:r>
          </a:p>
          <a:p>
            <a:pPr lvl="1"/>
            <a:r>
              <a:rPr lang="en-US" sz="1800" dirty="0" smtClean="0"/>
              <a:t>Concept documented in the </a:t>
            </a:r>
            <a:r>
              <a:rPr lang="en-US" sz="1800" dirty="0" err="1" smtClean="0"/>
              <a:t>SiD</a:t>
            </a:r>
            <a:r>
              <a:rPr lang="en-US" sz="1800" dirty="0" smtClean="0"/>
              <a:t> LOI and reviewed by IDAG</a:t>
            </a:r>
          </a:p>
          <a:p>
            <a:pPr lvl="2"/>
            <a:r>
              <a:rPr lang="en-US" sz="1800" dirty="0" smtClean="0"/>
              <a:t>Detailed detector description, status of critical R&amp;D, benchmarked with full GEANT4 simulation, cost optimized</a:t>
            </a:r>
          </a:p>
          <a:p>
            <a:pPr lvl="1"/>
            <a:r>
              <a:rPr lang="en-US" sz="1800" dirty="0" smtClean="0"/>
              <a:t>Next step is completion of critical R&amp;D and production of the detector Detailed Baseline Document (DBD) due at end of 2012</a:t>
            </a:r>
            <a:br>
              <a:rPr lang="en-US" sz="1800" dirty="0" smtClean="0"/>
            </a:br>
            <a:endParaRPr lang="en-US" sz="1800" dirty="0" smtClean="0"/>
          </a:p>
        </p:txBody>
      </p:sp>
      <p:pic>
        <p:nvPicPr>
          <p:cNvPr id="17" name="Picture 11" descr="Picture"/>
          <p:cNvPicPr>
            <a:picLocks noChangeAspect="1" noChangeArrowheads="1"/>
          </p:cNvPicPr>
          <p:nvPr/>
        </p:nvPicPr>
        <p:blipFill>
          <a:blip r:embed="rId2" cstate="email"/>
          <a:stretch>
            <a:fillRect/>
          </a:stretch>
        </p:blipFill>
        <p:spPr bwMode="auto">
          <a:xfrm>
            <a:off x="228600" y="3810000"/>
            <a:ext cx="3152345" cy="2133600"/>
          </a:xfrm>
          <a:prstGeom prst="rect">
            <a:avLst/>
          </a:prstGeom>
          <a:noFill/>
          <a:ln w="9525">
            <a:noFill/>
            <a:miter lim="800000"/>
            <a:headEnd/>
            <a:tailEnd/>
          </a:ln>
        </p:spPr>
      </p:pic>
      <p:grpSp>
        <p:nvGrpSpPr>
          <p:cNvPr id="4" name="Group 33"/>
          <p:cNvGrpSpPr>
            <a:grpSpLocks/>
          </p:cNvGrpSpPr>
          <p:nvPr/>
        </p:nvGrpSpPr>
        <p:grpSpPr bwMode="auto">
          <a:xfrm>
            <a:off x="3429000" y="3810000"/>
            <a:ext cx="5562600" cy="2133600"/>
            <a:chOff x="200" y="1285"/>
            <a:chExt cx="5366" cy="2191"/>
          </a:xfrm>
        </p:grpSpPr>
        <p:pic>
          <p:nvPicPr>
            <p:cNvPr id="23" name="Picture 34" descr="nano1"/>
            <p:cNvPicPr>
              <a:picLocks noChangeAspect="1" noChangeArrowheads="1"/>
            </p:cNvPicPr>
            <p:nvPr/>
          </p:nvPicPr>
          <p:blipFill>
            <a:blip r:embed="rId3" cstate="email"/>
            <a:srcRect/>
            <a:stretch>
              <a:fillRect/>
            </a:stretch>
          </p:blipFill>
          <p:spPr bwMode="auto">
            <a:xfrm>
              <a:off x="200" y="1285"/>
              <a:ext cx="5366" cy="2191"/>
            </a:xfrm>
            <a:prstGeom prst="rect">
              <a:avLst/>
            </a:prstGeom>
            <a:noFill/>
            <a:ln w="9525">
              <a:noFill/>
              <a:miter lim="800000"/>
              <a:headEnd/>
              <a:tailEnd/>
            </a:ln>
          </p:spPr>
        </p:pic>
        <p:sp>
          <p:nvSpPr>
            <p:cNvPr id="24" name="Line 35"/>
            <p:cNvSpPr>
              <a:spLocks noChangeShapeType="1"/>
            </p:cNvSpPr>
            <p:nvPr/>
          </p:nvSpPr>
          <p:spPr bwMode="auto">
            <a:xfrm>
              <a:off x="2297" y="2137"/>
              <a:ext cx="1162" cy="415"/>
            </a:xfrm>
            <a:prstGeom prst="line">
              <a:avLst/>
            </a:prstGeom>
            <a:noFill/>
            <a:ln w="9525">
              <a:solidFill>
                <a:schemeClr val="tx1"/>
              </a:solidFill>
              <a:prstDash val="dash"/>
              <a:round/>
              <a:headEnd/>
              <a:tailEnd/>
            </a:ln>
          </p:spPr>
          <p:txBody>
            <a:bodyPr/>
            <a:lstStyle/>
            <a:p>
              <a:endParaRPr lang="en-US"/>
            </a:p>
          </p:txBody>
        </p:sp>
        <p:sp>
          <p:nvSpPr>
            <p:cNvPr id="25" name="Oval 37"/>
            <p:cNvSpPr>
              <a:spLocks noChangeArrowheads="1"/>
            </p:cNvSpPr>
            <p:nvPr/>
          </p:nvSpPr>
          <p:spPr bwMode="auto">
            <a:xfrm rot="20540992" flipV="1">
              <a:off x="3013" y="2396"/>
              <a:ext cx="65" cy="27"/>
            </a:xfrm>
            <a:prstGeom prst="ellipse">
              <a:avLst/>
            </a:prstGeom>
            <a:solidFill>
              <a:srgbClr val="FF0000"/>
            </a:solidFill>
            <a:ln w="3175">
              <a:solidFill>
                <a:schemeClr val="tx1"/>
              </a:solidFill>
              <a:round/>
              <a:headEnd/>
              <a:tailEnd/>
            </a:ln>
          </p:spPr>
          <p:txBody>
            <a:bodyPr wrap="none" anchor="ctr"/>
            <a:lstStyle/>
            <a:p>
              <a:endParaRPr lang="en-US"/>
            </a:p>
          </p:txBody>
        </p:sp>
        <p:sp>
          <p:nvSpPr>
            <p:cNvPr id="26" name="Freeform 38"/>
            <p:cNvSpPr>
              <a:spLocks/>
            </p:cNvSpPr>
            <p:nvPr/>
          </p:nvSpPr>
          <p:spPr bwMode="auto">
            <a:xfrm>
              <a:off x="2265" y="2178"/>
              <a:ext cx="746" cy="243"/>
            </a:xfrm>
            <a:custGeom>
              <a:avLst/>
              <a:gdLst>
                <a:gd name="T0" fmla="*/ 0 w 728"/>
                <a:gd name="T1" fmla="*/ 0 h 268"/>
                <a:gd name="T2" fmla="*/ 216 w 728"/>
                <a:gd name="T3" fmla="*/ 25 h 268"/>
                <a:gd name="T4" fmla="*/ 621 w 728"/>
                <a:gd name="T5" fmla="*/ 75 h 268"/>
                <a:gd name="T6" fmla="*/ 906 w 728"/>
                <a:gd name="T7" fmla="*/ 111 h 268"/>
                <a:gd name="T8" fmla="*/ 0 60000 65536"/>
                <a:gd name="T9" fmla="*/ 0 60000 65536"/>
                <a:gd name="T10" fmla="*/ 0 60000 65536"/>
                <a:gd name="T11" fmla="*/ 0 60000 65536"/>
                <a:gd name="T12" fmla="*/ 0 w 728"/>
                <a:gd name="T13" fmla="*/ 0 h 268"/>
                <a:gd name="T14" fmla="*/ 728 w 728"/>
                <a:gd name="T15" fmla="*/ 268 h 268"/>
              </a:gdLst>
              <a:ahLst/>
              <a:cxnLst>
                <a:cxn ang="T8">
                  <a:pos x="T0" y="T1"/>
                </a:cxn>
                <a:cxn ang="T9">
                  <a:pos x="T2" y="T3"/>
                </a:cxn>
                <a:cxn ang="T10">
                  <a:pos x="T4" y="T5"/>
                </a:cxn>
                <a:cxn ang="T11">
                  <a:pos x="T6" y="T7"/>
                </a:cxn>
              </a:cxnLst>
              <a:rect l="T12" t="T13" r="T14" b="T15"/>
              <a:pathLst>
                <a:path w="728" h="268">
                  <a:moveTo>
                    <a:pt x="0" y="0"/>
                  </a:moveTo>
                  <a:cubicBezTo>
                    <a:pt x="45" y="15"/>
                    <a:pt x="91" y="31"/>
                    <a:pt x="174" y="61"/>
                  </a:cubicBezTo>
                  <a:cubicBezTo>
                    <a:pt x="257" y="91"/>
                    <a:pt x="406" y="147"/>
                    <a:pt x="498" y="181"/>
                  </a:cubicBezTo>
                  <a:cubicBezTo>
                    <a:pt x="590" y="215"/>
                    <a:pt x="689" y="255"/>
                    <a:pt x="728" y="268"/>
                  </a:cubicBezTo>
                </a:path>
              </a:pathLst>
            </a:custGeom>
            <a:noFill/>
            <a:ln w="3175" cmpd="sng">
              <a:solidFill>
                <a:schemeClr val="tx1"/>
              </a:solidFill>
              <a:round/>
              <a:headEnd/>
              <a:tailEnd/>
            </a:ln>
          </p:spPr>
          <p:txBody>
            <a:bodyPr/>
            <a:lstStyle/>
            <a:p>
              <a:endParaRPr lang="en-US"/>
            </a:p>
          </p:txBody>
        </p:sp>
        <p:sp>
          <p:nvSpPr>
            <p:cNvPr id="27" name="Freeform 39"/>
            <p:cNvSpPr>
              <a:spLocks/>
            </p:cNvSpPr>
            <p:nvPr/>
          </p:nvSpPr>
          <p:spPr bwMode="auto">
            <a:xfrm>
              <a:off x="3014" y="2422"/>
              <a:ext cx="480" cy="184"/>
            </a:xfrm>
            <a:custGeom>
              <a:avLst/>
              <a:gdLst>
                <a:gd name="T0" fmla="*/ 0 w 728"/>
                <a:gd name="T1" fmla="*/ 0 h 268"/>
                <a:gd name="T2" fmla="*/ 5 w 728"/>
                <a:gd name="T3" fmla="*/ 2 h 268"/>
                <a:gd name="T4" fmla="*/ 12 w 728"/>
                <a:gd name="T5" fmla="*/ 6 h 268"/>
                <a:gd name="T6" fmla="*/ 17 w 728"/>
                <a:gd name="T7" fmla="*/ 9 h 268"/>
                <a:gd name="T8" fmla="*/ 0 60000 65536"/>
                <a:gd name="T9" fmla="*/ 0 60000 65536"/>
                <a:gd name="T10" fmla="*/ 0 60000 65536"/>
                <a:gd name="T11" fmla="*/ 0 60000 65536"/>
                <a:gd name="T12" fmla="*/ 0 w 728"/>
                <a:gd name="T13" fmla="*/ 0 h 268"/>
                <a:gd name="T14" fmla="*/ 728 w 728"/>
                <a:gd name="T15" fmla="*/ 268 h 268"/>
              </a:gdLst>
              <a:ahLst/>
              <a:cxnLst>
                <a:cxn ang="T8">
                  <a:pos x="T0" y="T1"/>
                </a:cxn>
                <a:cxn ang="T9">
                  <a:pos x="T2" y="T3"/>
                </a:cxn>
                <a:cxn ang="T10">
                  <a:pos x="T4" y="T5"/>
                </a:cxn>
                <a:cxn ang="T11">
                  <a:pos x="T6" y="T7"/>
                </a:cxn>
              </a:cxnLst>
              <a:rect l="T12" t="T13" r="T14" b="T15"/>
              <a:pathLst>
                <a:path w="728" h="268">
                  <a:moveTo>
                    <a:pt x="0" y="0"/>
                  </a:moveTo>
                  <a:cubicBezTo>
                    <a:pt x="45" y="15"/>
                    <a:pt x="91" y="31"/>
                    <a:pt x="174" y="61"/>
                  </a:cubicBezTo>
                  <a:cubicBezTo>
                    <a:pt x="257" y="91"/>
                    <a:pt x="406" y="147"/>
                    <a:pt x="498" y="181"/>
                  </a:cubicBezTo>
                  <a:cubicBezTo>
                    <a:pt x="590" y="215"/>
                    <a:pt x="689" y="255"/>
                    <a:pt x="728" y="268"/>
                  </a:cubicBezTo>
                </a:path>
              </a:pathLst>
            </a:custGeom>
            <a:noFill/>
            <a:ln w="3175" cmpd="sng">
              <a:solidFill>
                <a:schemeClr val="tx1"/>
              </a:solidFill>
              <a:round/>
              <a:headEnd/>
              <a:tailEnd/>
            </a:ln>
          </p:spPr>
          <p:txBody>
            <a:bodyPr/>
            <a:lstStyle/>
            <a:p>
              <a:endParaRPr lang="en-US"/>
            </a:p>
          </p:txBody>
        </p:sp>
        <p:sp>
          <p:nvSpPr>
            <p:cNvPr id="28" name="Freeform 40"/>
            <p:cNvSpPr>
              <a:spLocks/>
            </p:cNvSpPr>
            <p:nvPr/>
          </p:nvSpPr>
          <p:spPr bwMode="auto">
            <a:xfrm rot="10800000">
              <a:off x="2318" y="2105"/>
              <a:ext cx="756" cy="288"/>
            </a:xfrm>
            <a:custGeom>
              <a:avLst/>
              <a:gdLst>
                <a:gd name="T0" fmla="*/ 0 w 728"/>
                <a:gd name="T1" fmla="*/ 0 h 268"/>
                <a:gd name="T2" fmla="*/ 244 w 728"/>
                <a:gd name="T3" fmla="*/ 118 h 268"/>
                <a:gd name="T4" fmla="*/ 699 w 728"/>
                <a:gd name="T5" fmla="*/ 347 h 268"/>
                <a:gd name="T6" fmla="*/ 1022 w 728"/>
                <a:gd name="T7" fmla="*/ 513 h 268"/>
                <a:gd name="T8" fmla="*/ 0 60000 65536"/>
                <a:gd name="T9" fmla="*/ 0 60000 65536"/>
                <a:gd name="T10" fmla="*/ 0 60000 65536"/>
                <a:gd name="T11" fmla="*/ 0 60000 65536"/>
                <a:gd name="T12" fmla="*/ 0 w 728"/>
                <a:gd name="T13" fmla="*/ 0 h 268"/>
                <a:gd name="T14" fmla="*/ 728 w 728"/>
                <a:gd name="T15" fmla="*/ 268 h 268"/>
              </a:gdLst>
              <a:ahLst/>
              <a:cxnLst>
                <a:cxn ang="T8">
                  <a:pos x="T0" y="T1"/>
                </a:cxn>
                <a:cxn ang="T9">
                  <a:pos x="T2" y="T3"/>
                </a:cxn>
                <a:cxn ang="T10">
                  <a:pos x="T4" y="T5"/>
                </a:cxn>
                <a:cxn ang="T11">
                  <a:pos x="T6" y="T7"/>
                </a:cxn>
              </a:cxnLst>
              <a:rect l="T12" t="T13" r="T14" b="T15"/>
              <a:pathLst>
                <a:path w="728" h="268">
                  <a:moveTo>
                    <a:pt x="0" y="0"/>
                  </a:moveTo>
                  <a:cubicBezTo>
                    <a:pt x="45" y="15"/>
                    <a:pt x="91" y="31"/>
                    <a:pt x="174" y="61"/>
                  </a:cubicBezTo>
                  <a:cubicBezTo>
                    <a:pt x="257" y="91"/>
                    <a:pt x="406" y="147"/>
                    <a:pt x="498" y="181"/>
                  </a:cubicBezTo>
                  <a:cubicBezTo>
                    <a:pt x="590" y="215"/>
                    <a:pt x="689" y="255"/>
                    <a:pt x="728" y="268"/>
                  </a:cubicBezTo>
                </a:path>
              </a:pathLst>
            </a:custGeom>
            <a:noFill/>
            <a:ln w="3175" cmpd="sng">
              <a:solidFill>
                <a:schemeClr val="tx1"/>
              </a:solidFill>
              <a:round/>
              <a:headEnd/>
              <a:tailEnd/>
            </a:ln>
          </p:spPr>
          <p:txBody>
            <a:bodyPr/>
            <a:lstStyle/>
            <a:p>
              <a:endParaRPr lang="en-US"/>
            </a:p>
          </p:txBody>
        </p:sp>
        <p:sp>
          <p:nvSpPr>
            <p:cNvPr id="29" name="Freeform 41"/>
            <p:cNvSpPr>
              <a:spLocks/>
            </p:cNvSpPr>
            <p:nvPr/>
          </p:nvSpPr>
          <p:spPr bwMode="auto">
            <a:xfrm rot="10800000">
              <a:off x="3075" y="2395"/>
              <a:ext cx="443" cy="117"/>
            </a:xfrm>
            <a:custGeom>
              <a:avLst/>
              <a:gdLst>
                <a:gd name="T0" fmla="*/ 0 w 728"/>
                <a:gd name="T1" fmla="*/ 0 h 268"/>
                <a:gd name="T2" fmla="*/ 2 w 728"/>
                <a:gd name="T3" fmla="*/ 0 h 268"/>
                <a:gd name="T4" fmla="*/ 5 w 728"/>
                <a:gd name="T5" fmla="*/ 0 h 268"/>
                <a:gd name="T6" fmla="*/ 9 w 728"/>
                <a:gd name="T7" fmla="*/ 0 h 268"/>
                <a:gd name="T8" fmla="*/ 0 60000 65536"/>
                <a:gd name="T9" fmla="*/ 0 60000 65536"/>
                <a:gd name="T10" fmla="*/ 0 60000 65536"/>
                <a:gd name="T11" fmla="*/ 0 60000 65536"/>
                <a:gd name="T12" fmla="*/ 0 w 728"/>
                <a:gd name="T13" fmla="*/ 0 h 268"/>
                <a:gd name="T14" fmla="*/ 728 w 728"/>
                <a:gd name="T15" fmla="*/ 268 h 268"/>
              </a:gdLst>
              <a:ahLst/>
              <a:cxnLst>
                <a:cxn ang="T8">
                  <a:pos x="T0" y="T1"/>
                </a:cxn>
                <a:cxn ang="T9">
                  <a:pos x="T2" y="T3"/>
                </a:cxn>
                <a:cxn ang="T10">
                  <a:pos x="T4" y="T5"/>
                </a:cxn>
                <a:cxn ang="T11">
                  <a:pos x="T6" y="T7"/>
                </a:cxn>
              </a:cxnLst>
              <a:rect l="T12" t="T13" r="T14" b="T15"/>
              <a:pathLst>
                <a:path w="728" h="268">
                  <a:moveTo>
                    <a:pt x="0" y="0"/>
                  </a:moveTo>
                  <a:cubicBezTo>
                    <a:pt x="45" y="15"/>
                    <a:pt x="91" y="31"/>
                    <a:pt x="174" y="61"/>
                  </a:cubicBezTo>
                  <a:cubicBezTo>
                    <a:pt x="257" y="91"/>
                    <a:pt x="406" y="147"/>
                    <a:pt x="498" y="181"/>
                  </a:cubicBezTo>
                  <a:cubicBezTo>
                    <a:pt x="590" y="215"/>
                    <a:pt x="689" y="255"/>
                    <a:pt x="728" y="268"/>
                  </a:cubicBezTo>
                </a:path>
              </a:pathLst>
            </a:custGeom>
            <a:noFill/>
            <a:ln w="3175" cmpd="sng">
              <a:solidFill>
                <a:schemeClr val="tx1"/>
              </a:solidFill>
              <a:round/>
              <a:headEnd/>
              <a:tailEnd/>
            </a:ln>
          </p:spPr>
          <p:txBody>
            <a:bodyPr/>
            <a:lstStyle/>
            <a:p>
              <a:endParaRPr lang="en-US"/>
            </a:p>
          </p:txBody>
        </p:sp>
      </p:grpSp>
      <p:pic>
        <p:nvPicPr>
          <p:cNvPr id="30" name="Picture 56"/>
          <p:cNvPicPr>
            <a:picLocks noChangeAspect="1" noChangeArrowheads="1"/>
          </p:cNvPicPr>
          <p:nvPr/>
        </p:nvPicPr>
        <p:blipFill>
          <a:blip r:embed="rId4" cstate="email"/>
          <a:srcRect/>
          <a:stretch>
            <a:fillRect/>
          </a:stretch>
        </p:blipFill>
        <p:spPr bwMode="auto">
          <a:xfrm>
            <a:off x="4389120" y="4800600"/>
            <a:ext cx="1097280" cy="609600"/>
          </a:xfrm>
          <a:prstGeom prst="rect">
            <a:avLst/>
          </a:prstGeom>
          <a:noFill/>
          <a:ln w="9525">
            <a:noFill/>
            <a:miter lim="800000"/>
            <a:headEnd/>
            <a:tailEnd/>
          </a:ln>
        </p:spPr>
      </p:pic>
      <p:pic>
        <p:nvPicPr>
          <p:cNvPr id="31" name="Picture 57"/>
          <p:cNvPicPr>
            <a:picLocks noChangeAspect="1" noChangeArrowheads="1"/>
          </p:cNvPicPr>
          <p:nvPr/>
        </p:nvPicPr>
        <p:blipFill>
          <a:blip r:embed="rId5" cstate="email"/>
          <a:srcRect/>
          <a:stretch>
            <a:fillRect/>
          </a:stretch>
        </p:blipFill>
        <p:spPr bwMode="auto">
          <a:xfrm>
            <a:off x="6507480" y="5410200"/>
            <a:ext cx="960120" cy="533400"/>
          </a:xfrm>
          <a:prstGeom prst="rect">
            <a:avLst/>
          </a:prstGeom>
          <a:noFill/>
          <a:ln w="9525">
            <a:noFill/>
            <a:miter lim="800000"/>
            <a:headEnd/>
            <a:tailEnd/>
          </a:ln>
        </p:spPr>
      </p:pic>
      <p:sp>
        <p:nvSpPr>
          <p:cNvPr id="32" name="TextBox 31"/>
          <p:cNvSpPr txBox="1"/>
          <p:nvPr/>
        </p:nvSpPr>
        <p:spPr>
          <a:xfrm>
            <a:off x="5105400" y="4191000"/>
            <a:ext cx="553357" cy="307777"/>
          </a:xfrm>
          <a:prstGeom prst="rect">
            <a:avLst/>
          </a:prstGeom>
          <a:noFill/>
        </p:spPr>
        <p:txBody>
          <a:bodyPr wrap="square" rtlCol="0">
            <a:spAutoFit/>
          </a:bodyPr>
          <a:lstStyle/>
          <a:p>
            <a:r>
              <a:rPr lang="en-US" sz="1400" dirty="0" smtClean="0"/>
              <a:t>QD0</a:t>
            </a:r>
            <a:endParaRPr lang="en-US" sz="1400" dirty="0"/>
          </a:p>
        </p:txBody>
      </p:sp>
      <p:sp>
        <p:nvSpPr>
          <p:cNvPr id="33" name="TextBox 32"/>
          <p:cNvSpPr txBox="1"/>
          <p:nvPr/>
        </p:nvSpPr>
        <p:spPr>
          <a:xfrm>
            <a:off x="6934200" y="4797623"/>
            <a:ext cx="553357" cy="307777"/>
          </a:xfrm>
          <a:prstGeom prst="rect">
            <a:avLst/>
          </a:prstGeom>
          <a:noFill/>
        </p:spPr>
        <p:txBody>
          <a:bodyPr wrap="square" rtlCol="0">
            <a:spAutoFit/>
          </a:bodyPr>
          <a:lstStyle/>
          <a:p>
            <a:r>
              <a:rPr lang="en-US" sz="1400" dirty="0" smtClean="0"/>
              <a:t>QD0</a:t>
            </a:r>
            <a:endParaRPr lang="en-US" sz="1400" dirty="0"/>
          </a:p>
        </p:txBody>
      </p:sp>
      <p:sp>
        <p:nvSpPr>
          <p:cNvPr id="34" name="AutoShape 58"/>
          <p:cNvSpPr>
            <a:spLocks noChangeArrowheads="1"/>
          </p:cNvSpPr>
          <p:nvPr/>
        </p:nvSpPr>
        <p:spPr bwMode="auto">
          <a:xfrm>
            <a:off x="5029200" y="4495800"/>
            <a:ext cx="131763" cy="261938"/>
          </a:xfrm>
          <a:prstGeom prst="upArrow">
            <a:avLst>
              <a:gd name="adj1" fmla="val 50000"/>
              <a:gd name="adj2" fmla="val 73665"/>
            </a:avLst>
          </a:prstGeom>
          <a:solidFill>
            <a:schemeClr val="accent1"/>
          </a:solidFill>
          <a:ln w="9525">
            <a:solidFill>
              <a:schemeClr val="tx1"/>
            </a:solidFill>
            <a:miter lim="800000"/>
            <a:headEnd/>
            <a:tailEnd/>
          </a:ln>
        </p:spPr>
        <p:txBody>
          <a:bodyPr vert="eaVert" wrap="none" anchor="ctr"/>
          <a:lstStyle/>
          <a:p>
            <a:endParaRPr lang="en-US"/>
          </a:p>
        </p:txBody>
      </p:sp>
      <p:sp>
        <p:nvSpPr>
          <p:cNvPr id="35" name="AutoShape 58"/>
          <p:cNvSpPr>
            <a:spLocks noChangeArrowheads="1"/>
          </p:cNvSpPr>
          <p:nvPr/>
        </p:nvSpPr>
        <p:spPr bwMode="auto">
          <a:xfrm>
            <a:off x="7010400" y="5105400"/>
            <a:ext cx="131763" cy="261938"/>
          </a:xfrm>
          <a:prstGeom prst="upArrow">
            <a:avLst>
              <a:gd name="adj1" fmla="val 50000"/>
              <a:gd name="adj2" fmla="val 73665"/>
            </a:avLst>
          </a:prstGeom>
          <a:solidFill>
            <a:schemeClr val="accent1"/>
          </a:solidFill>
          <a:ln w="9525">
            <a:solidFill>
              <a:schemeClr val="tx1"/>
            </a:solidFill>
            <a:miter lim="800000"/>
            <a:headEnd/>
            <a:tailEnd/>
          </a:ln>
        </p:spPr>
        <p:txBody>
          <a:bodyPr vert="eaVert" wrap="none" anchor="ctr"/>
          <a:lstStyle/>
          <a:p>
            <a:endParaRPr lang="en-US"/>
          </a:p>
        </p:txBody>
      </p:sp>
      <p:sp>
        <p:nvSpPr>
          <p:cNvPr id="37" name="TextBox 36"/>
          <p:cNvSpPr txBox="1"/>
          <p:nvPr/>
        </p:nvSpPr>
        <p:spPr>
          <a:xfrm>
            <a:off x="7162800" y="3886200"/>
            <a:ext cx="1736373" cy="954107"/>
          </a:xfrm>
          <a:prstGeom prst="rect">
            <a:avLst/>
          </a:prstGeom>
          <a:noFill/>
        </p:spPr>
        <p:txBody>
          <a:bodyPr wrap="none" rtlCol="0">
            <a:spAutoFit/>
          </a:bodyPr>
          <a:lstStyle/>
          <a:p>
            <a:r>
              <a:rPr lang="en-US" sz="1400" dirty="0" smtClean="0"/>
              <a:t>Work underway:</a:t>
            </a:r>
          </a:p>
          <a:p>
            <a:r>
              <a:rPr lang="en-US" sz="1400" dirty="0" smtClean="0"/>
              <a:t>FEA analysis</a:t>
            </a:r>
          </a:p>
          <a:p>
            <a:r>
              <a:rPr lang="en-US" sz="1400" dirty="0" smtClean="0"/>
              <a:t>Cost </a:t>
            </a:r>
            <a:r>
              <a:rPr lang="en-US" sz="1400" dirty="0" err="1" smtClean="0"/>
              <a:t>vs</a:t>
            </a:r>
            <a:r>
              <a:rPr lang="en-US" sz="1400" dirty="0" smtClean="0"/>
              <a:t> stability</a:t>
            </a:r>
          </a:p>
          <a:p>
            <a:r>
              <a:rPr lang="en-US" sz="1400" dirty="0" smtClean="0"/>
              <a:t>Metrology concepts</a:t>
            </a:r>
            <a:endParaRPr lang="en-US" sz="1400" dirty="0"/>
          </a:p>
        </p:txBody>
      </p:sp>
      <p:sp>
        <p:nvSpPr>
          <p:cNvPr id="38" name="Slide Number Placeholder 37"/>
          <p:cNvSpPr>
            <a:spLocks noGrp="1"/>
          </p:cNvSpPr>
          <p:nvPr>
            <p:ph type="sldNum" sz="quarter" idx="10"/>
          </p:nvPr>
        </p:nvSpPr>
        <p:spPr/>
        <p:txBody>
          <a:bodyPr/>
          <a:lstStyle/>
          <a:p>
            <a:fld id="{46D7A3A9-117E-4EF5-82A3-3CC7D0AB76B5}" type="slidenum">
              <a:rPr lang="en-US" smtClean="0"/>
              <a:pPr/>
              <a:t>28</a:t>
            </a:fld>
            <a:endParaRPr lang="en-US" dirty="0"/>
          </a:p>
        </p:txBody>
      </p:sp>
      <p:sp>
        <p:nvSpPr>
          <p:cNvPr id="39" name="Footer Placeholder 38"/>
          <p:cNvSpPr>
            <a:spLocks noGrp="1"/>
          </p:cNvSpPr>
          <p:nvPr>
            <p:ph type="ftr" sz="quarter" idx="11"/>
          </p:nvPr>
        </p:nvSpPr>
        <p:spPr/>
        <p:txBody>
          <a:bodyPr/>
          <a:lstStyle/>
          <a:p>
            <a:r>
              <a:rPr lang="pt-BR" smtClean="0"/>
              <a:t>MAP 2012 Winter Meeting</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23" name="Rectangle 7"/>
          <p:cNvSpPr>
            <a:spLocks noGrp="1" noChangeArrowheads="1"/>
          </p:cNvSpPr>
          <p:nvPr>
            <p:ph type="title"/>
          </p:nvPr>
        </p:nvSpPr>
        <p:spPr/>
        <p:txBody>
          <a:bodyPr/>
          <a:lstStyle/>
          <a:p>
            <a:r>
              <a:rPr lang="en-US" smtClean="0"/>
              <a:t>Simulation &amp; particle flow calorimetry</a:t>
            </a:r>
            <a:endParaRPr lang="en-US" dirty="0" smtClean="0"/>
          </a:p>
        </p:txBody>
      </p:sp>
      <p:sp>
        <p:nvSpPr>
          <p:cNvPr id="342024" name="Rectangle 8"/>
          <p:cNvSpPr>
            <a:spLocks noGrp="1" noChangeArrowheads="1"/>
          </p:cNvSpPr>
          <p:nvPr>
            <p:ph type="body" idx="1"/>
          </p:nvPr>
        </p:nvSpPr>
        <p:spPr>
          <a:xfrm>
            <a:off x="228600" y="1219200"/>
            <a:ext cx="5486400" cy="4876800"/>
          </a:xfrm>
        </p:spPr>
        <p:txBody>
          <a:bodyPr/>
          <a:lstStyle/>
          <a:p>
            <a:r>
              <a:rPr lang="en-US" sz="2000" dirty="0" smtClean="0"/>
              <a:t>Simulation/Reconstruction (</a:t>
            </a:r>
            <a:r>
              <a:rPr lang="en-US" sz="2000" dirty="0" err="1" smtClean="0"/>
              <a:t>slic</a:t>
            </a:r>
            <a:r>
              <a:rPr lang="en-US" sz="2000" dirty="0" smtClean="0"/>
              <a:t> and </a:t>
            </a:r>
            <a:r>
              <a:rPr lang="en-US" sz="2000" dirty="0" err="1" smtClean="0"/>
              <a:t>LCSim</a:t>
            </a:r>
            <a:r>
              <a:rPr lang="en-US" sz="2000" dirty="0" smtClean="0"/>
              <a:t>)</a:t>
            </a:r>
          </a:p>
          <a:p>
            <a:pPr lvl="1"/>
            <a:r>
              <a:rPr lang="en-US" sz="1800" dirty="0" smtClean="0"/>
              <a:t>Revise &amp; improve tracking &amp; PFA to handle greater realism &amp; higher energies</a:t>
            </a:r>
          </a:p>
          <a:p>
            <a:pPr lvl="1"/>
            <a:r>
              <a:rPr lang="en-US" sz="1800" dirty="0" smtClean="0"/>
              <a:t>Support </a:t>
            </a:r>
            <a:r>
              <a:rPr lang="en-US" sz="1800" dirty="0" err="1" smtClean="0"/>
              <a:t>SiD</a:t>
            </a:r>
            <a:r>
              <a:rPr lang="en-US" sz="1800" dirty="0" smtClean="0"/>
              <a:t> detector variant for CLIC</a:t>
            </a:r>
          </a:p>
          <a:p>
            <a:pPr lvl="1"/>
            <a:r>
              <a:rPr lang="en-US" sz="1800" dirty="0" smtClean="0"/>
              <a:t>Preparations for </a:t>
            </a:r>
            <a:r>
              <a:rPr lang="en-US" sz="1800" dirty="0" err="1" smtClean="0"/>
              <a:t>SiD</a:t>
            </a:r>
            <a:r>
              <a:rPr lang="en-US" sz="1800" dirty="0" smtClean="0"/>
              <a:t> DBD</a:t>
            </a:r>
          </a:p>
          <a:p>
            <a:r>
              <a:rPr lang="en-US" sz="2000" dirty="0" smtClean="0"/>
              <a:t>PFA </a:t>
            </a:r>
            <a:r>
              <a:rPr lang="en-US" sz="2000" dirty="0" err="1" smtClean="0"/>
              <a:t>calorimetry</a:t>
            </a:r>
            <a:r>
              <a:rPr lang="en-US" sz="2000" dirty="0" smtClean="0"/>
              <a:t> promises superb jet energy resolution</a:t>
            </a:r>
          </a:p>
          <a:p>
            <a:pPr lvl="1"/>
            <a:r>
              <a:rPr lang="en-US" sz="1800" dirty="0" smtClean="0"/>
              <a:t>Tracker measures charged energy</a:t>
            </a:r>
          </a:p>
          <a:p>
            <a:pPr lvl="1"/>
            <a:r>
              <a:rPr lang="en-US" sz="1800" dirty="0" smtClean="0"/>
              <a:t>Calorimeters measure neutral energy after</a:t>
            </a:r>
            <a:br>
              <a:rPr lang="en-US" sz="1800" dirty="0" smtClean="0"/>
            </a:br>
            <a:r>
              <a:rPr lang="en-US" sz="1800" dirty="0" smtClean="0"/>
              <a:t>excluding energy from charged tracks</a:t>
            </a:r>
          </a:p>
          <a:p>
            <a:pPr lvl="1"/>
            <a:r>
              <a:rPr lang="en-US" sz="1800" dirty="0" smtClean="0"/>
              <a:t>High segmentation required!</a:t>
            </a:r>
          </a:p>
          <a:p>
            <a:r>
              <a:rPr lang="en-US" sz="2000" dirty="0" smtClean="0"/>
              <a:t>Assessing PFAs requires</a:t>
            </a:r>
          </a:p>
          <a:p>
            <a:pPr lvl="1"/>
            <a:r>
              <a:rPr lang="en-US" sz="1800" dirty="0" smtClean="0"/>
              <a:t>Realistic calorimeter &amp; tracker designs</a:t>
            </a:r>
          </a:p>
          <a:p>
            <a:pPr lvl="1"/>
            <a:r>
              <a:rPr lang="en-US" sz="1800" dirty="0" smtClean="0"/>
              <a:t>Full GEANT4 simulation &amp; optimized algorithms</a:t>
            </a:r>
          </a:p>
        </p:txBody>
      </p:sp>
      <p:pic>
        <p:nvPicPr>
          <p:cNvPr id="342020" name="Picture 4"/>
          <p:cNvPicPr>
            <a:picLocks noChangeAspect="1" noChangeArrowheads="1"/>
          </p:cNvPicPr>
          <p:nvPr/>
        </p:nvPicPr>
        <p:blipFill>
          <a:blip r:embed="rId3" cstate="email"/>
          <a:stretch>
            <a:fillRect/>
          </a:stretch>
        </p:blipFill>
        <p:spPr bwMode="auto">
          <a:xfrm>
            <a:off x="5791200" y="3722121"/>
            <a:ext cx="3124200" cy="2450079"/>
          </a:xfrm>
          <a:prstGeom prst="rect">
            <a:avLst/>
          </a:prstGeom>
          <a:noFill/>
          <a:ln w="9525">
            <a:noFill/>
            <a:miter lim="800000"/>
            <a:headEnd/>
            <a:tailEnd/>
          </a:ln>
        </p:spPr>
      </p:pic>
      <p:grpSp>
        <p:nvGrpSpPr>
          <p:cNvPr id="2" name="Group 7"/>
          <p:cNvGrpSpPr>
            <a:grpSpLocks noChangeAspect="1"/>
          </p:cNvGrpSpPr>
          <p:nvPr/>
        </p:nvGrpSpPr>
        <p:grpSpPr>
          <a:xfrm>
            <a:off x="5791200" y="1205753"/>
            <a:ext cx="3124200" cy="2480982"/>
            <a:chOff x="4572000" y="762000"/>
            <a:chExt cx="4572000" cy="3393753"/>
          </a:xfrm>
        </p:grpSpPr>
        <p:pic>
          <p:nvPicPr>
            <p:cNvPr id="9" name="Picture 4"/>
            <p:cNvPicPr>
              <a:picLocks noChangeAspect="1" noChangeArrowheads="1"/>
            </p:cNvPicPr>
            <p:nvPr/>
          </p:nvPicPr>
          <p:blipFill>
            <a:blip r:embed="rId4" cstate="email"/>
            <a:srcRect/>
            <a:stretch>
              <a:fillRect/>
            </a:stretch>
          </p:blipFill>
          <p:spPr bwMode="auto">
            <a:xfrm>
              <a:off x="4572000" y="762000"/>
              <a:ext cx="4572000" cy="3393753"/>
            </a:xfrm>
            <a:prstGeom prst="rect">
              <a:avLst/>
            </a:prstGeom>
            <a:noFill/>
            <a:ln w="9525">
              <a:noFill/>
              <a:miter lim="800000"/>
              <a:headEnd/>
              <a:tailEnd/>
            </a:ln>
          </p:spPr>
        </p:pic>
        <p:sp>
          <p:nvSpPr>
            <p:cNvPr id="10" name="Rectangle 9"/>
            <p:cNvSpPr/>
            <p:nvPr/>
          </p:nvSpPr>
          <p:spPr>
            <a:xfrm>
              <a:off x="7343900" y="3374575"/>
              <a:ext cx="16002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760025" y="990600"/>
              <a:ext cx="1347850"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105400" y="1295400"/>
              <a:ext cx="6858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648700" y="3657600"/>
              <a:ext cx="8857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162800" y="3886200"/>
              <a:ext cx="19812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7"/>
          <p:cNvPicPr>
            <a:picLocks noChangeAspect="1" noChangeArrowheads="1"/>
          </p:cNvPicPr>
          <p:nvPr/>
        </p:nvPicPr>
        <p:blipFill>
          <a:blip r:embed="rId5" cstate="email"/>
          <a:srcRect/>
          <a:stretch>
            <a:fillRect/>
          </a:stretch>
        </p:blipFill>
        <p:spPr bwMode="auto">
          <a:xfrm>
            <a:off x="5857875" y="1219200"/>
            <a:ext cx="2219325" cy="304800"/>
          </a:xfrm>
          <a:prstGeom prst="rect">
            <a:avLst/>
          </a:prstGeom>
          <a:noFill/>
          <a:ln w="9525">
            <a:noFill/>
            <a:miter lim="800000"/>
            <a:headEnd/>
            <a:tailEnd/>
          </a:ln>
        </p:spPr>
      </p:pic>
      <p:sp>
        <p:nvSpPr>
          <p:cNvPr id="18" name="Slide Number Placeholder 17"/>
          <p:cNvSpPr>
            <a:spLocks noGrp="1"/>
          </p:cNvSpPr>
          <p:nvPr>
            <p:ph type="sldNum" sz="quarter" idx="10"/>
          </p:nvPr>
        </p:nvSpPr>
        <p:spPr/>
        <p:txBody>
          <a:bodyPr/>
          <a:lstStyle/>
          <a:p>
            <a:fld id="{46D7A3A9-117E-4EF5-82A3-3CC7D0AB76B5}" type="slidenum">
              <a:rPr lang="en-US" smtClean="0"/>
              <a:pPr/>
              <a:t>29</a:t>
            </a:fld>
            <a:endParaRPr lang="en-US" dirty="0"/>
          </a:p>
        </p:txBody>
      </p:sp>
      <p:sp>
        <p:nvSpPr>
          <p:cNvPr id="19" name="Footer Placeholder 18"/>
          <p:cNvSpPr>
            <a:spLocks noGrp="1"/>
          </p:cNvSpPr>
          <p:nvPr>
            <p:ph type="ftr" sz="quarter" idx="11"/>
          </p:nvPr>
        </p:nvSpPr>
        <p:spPr/>
        <p:txBody>
          <a:bodyPr/>
          <a:lstStyle/>
          <a:p>
            <a:r>
              <a:rPr lang="pt-BR" smtClean="0"/>
              <a:t>MAP 2012 Winter Meeting</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dirty="0" smtClean="0"/>
              <a:t>Lab-at-a-Glance</a:t>
            </a:r>
            <a:endParaRPr lang="en-US" dirty="0"/>
          </a:p>
        </p:txBody>
      </p:sp>
      <p:sp>
        <p:nvSpPr>
          <p:cNvPr id="23558" name="Rectangle 6"/>
          <p:cNvSpPr>
            <a:spLocks noGrp="1" noChangeArrowheads="1"/>
          </p:cNvSpPr>
          <p:nvPr>
            <p:ph sz="quarter" idx="1"/>
          </p:nvPr>
        </p:nvSpPr>
        <p:spPr>
          <a:xfrm>
            <a:off x="0" y="1066800"/>
            <a:ext cx="4876800" cy="914400"/>
          </a:xfrm>
          <a:noFill/>
          <a:ln/>
        </p:spPr>
        <p:txBody>
          <a:bodyPr/>
          <a:lstStyle/>
          <a:p>
            <a:pPr>
              <a:buFontTx/>
              <a:buNone/>
            </a:pPr>
            <a:r>
              <a:rPr lang="en-US" sz="2400" b="1" dirty="0"/>
              <a:t>Total </a:t>
            </a:r>
            <a:r>
              <a:rPr lang="en-US" sz="2400" b="1" dirty="0" smtClean="0"/>
              <a:t>FY2011: </a:t>
            </a:r>
            <a:r>
              <a:rPr lang="en-US" sz="2400" dirty="0" smtClean="0"/>
              <a:t>$351M</a:t>
            </a:r>
          </a:p>
          <a:p>
            <a:r>
              <a:rPr lang="en-US" sz="2000" dirty="0" smtClean="0"/>
              <a:t>Recovery Act Obligated from DOE: $92.7M</a:t>
            </a:r>
            <a:endParaRPr lang="en-US" sz="2400" dirty="0"/>
          </a:p>
          <a:p>
            <a:pPr eaLnBrk="0" hangingPunct="0">
              <a:spcBef>
                <a:spcPct val="0"/>
              </a:spcBef>
              <a:buFontTx/>
              <a:buNone/>
            </a:pPr>
            <a:endParaRPr lang="en-US" sz="1800" dirty="0"/>
          </a:p>
        </p:txBody>
      </p:sp>
      <p:graphicFrame>
        <p:nvGraphicFramePr>
          <p:cNvPr id="11" name="Chart 10"/>
          <p:cNvGraphicFramePr/>
          <p:nvPr/>
        </p:nvGraphicFramePr>
        <p:xfrm>
          <a:off x="381000" y="2514600"/>
          <a:ext cx="4343400" cy="3581400"/>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5"/>
          <p:cNvSpPr>
            <a:spLocks noGrp="1" noChangeArrowheads="1"/>
          </p:cNvSpPr>
          <p:nvPr>
            <p:ph type="body" sz="half" idx="3"/>
          </p:nvPr>
        </p:nvSpPr>
        <p:spPr>
          <a:xfrm>
            <a:off x="4572000" y="1066800"/>
            <a:ext cx="4495800" cy="4572000"/>
          </a:xfrm>
        </p:spPr>
        <p:txBody>
          <a:bodyPr/>
          <a:lstStyle/>
          <a:p>
            <a:pPr lvl="1" indent="-511175">
              <a:buFontTx/>
              <a:buNone/>
            </a:pPr>
            <a:r>
              <a:rPr lang="en-US" sz="2400" b="1" dirty="0"/>
              <a:t>Location: </a:t>
            </a:r>
            <a:r>
              <a:rPr lang="en-US" sz="2400" dirty="0" smtClean="0"/>
              <a:t>Menlo </a:t>
            </a:r>
            <a:r>
              <a:rPr lang="en-US" sz="2400" dirty="0"/>
              <a:t>Park, CA</a:t>
            </a:r>
          </a:p>
          <a:p>
            <a:pPr lvl="1" indent="-511175">
              <a:buFontTx/>
              <a:buNone/>
            </a:pPr>
            <a:r>
              <a:rPr lang="en-US" sz="2400" b="1" dirty="0"/>
              <a:t>Type: </a:t>
            </a:r>
            <a:r>
              <a:rPr lang="en-US" sz="2400" dirty="0"/>
              <a:t>Multi-program Laboratory</a:t>
            </a:r>
          </a:p>
          <a:p>
            <a:pPr marL="812800" lvl="1" indent="-584200">
              <a:buFontTx/>
              <a:buNone/>
            </a:pPr>
            <a:r>
              <a:rPr lang="en-US" sz="2400" b="1" dirty="0"/>
              <a:t>Contract Operator: </a:t>
            </a:r>
            <a:r>
              <a:rPr lang="en-US" sz="2400" b="1" dirty="0" smtClean="0"/>
              <a:t/>
            </a:r>
            <a:br>
              <a:rPr lang="en-US" sz="2400" b="1" dirty="0" smtClean="0"/>
            </a:br>
            <a:r>
              <a:rPr lang="en-US" sz="2400" dirty="0" smtClean="0"/>
              <a:t>Stanford </a:t>
            </a:r>
            <a:r>
              <a:rPr lang="en-US" sz="2400" dirty="0"/>
              <a:t>University</a:t>
            </a:r>
          </a:p>
          <a:p>
            <a:pPr lvl="1" indent="-511175">
              <a:buFontTx/>
              <a:buNone/>
            </a:pPr>
            <a:r>
              <a:rPr lang="en-US" sz="2400" b="1" dirty="0"/>
              <a:t>Human Capital:</a:t>
            </a:r>
          </a:p>
          <a:p>
            <a:pPr marL="800100" lvl="2"/>
            <a:r>
              <a:rPr lang="en-US" sz="2000" dirty="0"/>
              <a:t>Employees: </a:t>
            </a:r>
            <a:r>
              <a:rPr lang="en-US" sz="2000" dirty="0" smtClean="0"/>
              <a:t>1,579 </a:t>
            </a:r>
            <a:r>
              <a:rPr lang="en-US" sz="2000" dirty="0"/>
              <a:t>FTE</a:t>
            </a:r>
          </a:p>
          <a:p>
            <a:pPr marL="800100" lvl="2"/>
            <a:r>
              <a:rPr lang="en-US" sz="2000" dirty="0" smtClean="0"/>
              <a:t>205 </a:t>
            </a:r>
            <a:r>
              <a:rPr lang="en-US" sz="2000" dirty="0" err="1" smtClean="0"/>
              <a:t>Postdocs</a:t>
            </a:r>
            <a:r>
              <a:rPr lang="en-US" sz="2000" dirty="0" smtClean="0"/>
              <a:t>, Undergrad + Grad Students</a:t>
            </a:r>
          </a:p>
          <a:p>
            <a:pPr marL="800100" lvl="2"/>
            <a:r>
              <a:rPr lang="en-US" sz="2000" dirty="0" smtClean="0"/>
              <a:t>3,142 Facility Users &amp; Visiting Scientists</a:t>
            </a:r>
            <a:endParaRPr lang="en-US" sz="2000" dirty="0"/>
          </a:p>
          <a:p>
            <a:pPr>
              <a:buNone/>
            </a:pPr>
            <a:endParaRPr lang="en-US" sz="2800" dirty="0"/>
          </a:p>
        </p:txBody>
      </p:sp>
      <p:sp>
        <p:nvSpPr>
          <p:cNvPr id="6" name="Slide Number Placeholder 5"/>
          <p:cNvSpPr>
            <a:spLocks noGrp="1"/>
          </p:cNvSpPr>
          <p:nvPr>
            <p:ph type="sldNum" sz="quarter" idx="10"/>
          </p:nvPr>
        </p:nvSpPr>
        <p:spPr/>
        <p:txBody>
          <a:bodyPr/>
          <a:lstStyle/>
          <a:p>
            <a:fld id="{46D7A3A9-117E-4EF5-82A3-3CC7D0AB76B5}" type="slidenum">
              <a:rPr lang="en-US" smtClean="0"/>
              <a:pPr/>
              <a:t>3</a:t>
            </a:fld>
            <a:endParaRPr lang="en-US"/>
          </a:p>
        </p:txBody>
      </p:sp>
      <p:sp>
        <p:nvSpPr>
          <p:cNvPr id="8" name="Footer Placeholder 7"/>
          <p:cNvSpPr>
            <a:spLocks noGrp="1"/>
          </p:cNvSpPr>
          <p:nvPr>
            <p:ph type="ftr" sz="quarter" idx="11"/>
          </p:nvPr>
        </p:nvSpPr>
        <p:spPr/>
        <p:txBody>
          <a:bodyPr/>
          <a:lstStyle/>
          <a:p>
            <a:r>
              <a:rPr lang="en-US" smtClean="0"/>
              <a:t>MAP 2012 Winter Meeting</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4" name="Picture 2"/>
          <p:cNvPicPr>
            <a:picLocks noChangeAspect="1" noChangeArrowheads="1"/>
          </p:cNvPicPr>
          <p:nvPr/>
        </p:nvPicPr>
        <p:blipFill>
          <a:blip r:embed="rId3" cstate="email"/>
          <a:srcRect/>
          <a:stretch>
            <a:fillRect/>
          </a:stretch>
        </p:blipFill>
        <p:spPr bwMode="auto">
          <a:xfrm>
            <a:off x="4495800" y="3505200"/>
            <a:ext cx="4191000" cy="2667000"/>
          </a:xfrm>
          <a:prstGeom prst="rect">
            <a:avLst/>
          </a:prstGeom>
          <a:noFill/>
          <a:ln w="9525">
            <a:noFill/>
            <a:miter lim="800000"/>
            <a:headEnd/>
            <a:tailEnd/>
          </a:ln>
          <a:effectLst/>
        </p:spPr>
      </p:pic>
      <p:sp>
        <p:nvSpPr>
          <p:cNvPr id="346115" name="Rectangle 3"/>
          <p:cNvSpPr>
            <a:spLocks noGrp="1" noChangeArrowheads="1"/>
          </p:cNvSpPr>
          <p:nvPr>
            <p:ph type="title"/>
          </p:nvPr>
        </p:nvSpPr>
        <p:spPr/>
        <p:txBody>
          <a:bodyPr/>
          <a:lstStyle/>
          <a:p>
            <a:r>
              <a:rPr lang="en-US" smtClean="0"/>
              <a:t>Low mass silicon tracker concept</a:t>
            </a:r>
            <a:endParaRPr lang="en-US" dirty="0" smtClean="0"/>
          </a:p>
        </p:txBody>
      </p:sp>
      <p:sp>
        <p:nvSpPr>
          <p:cNvPr id="346116" name="Rectangle 4"/>
          <p:cNvSpPr>
            <a:spLocks noGrp="1" noChangeArrowheads="1"/>
          </p:cNvSpPr>
          <p:nvPr>
            <p:ph type="body" idx="1"/>
          </p:nvPr>
        </p:nvSpPr>
        <p:spPr>
          <a:xfrm>
            <a:off x="152400" y="1219200"/>
            <a:ext cx="4419600" cy="2362200"/>
          </a:xfrm>
        </p:spPr>
        <p:txBody>
          <a:bodyPr/>
          <a:lstStyle/>
          <a:p>
            <a:r>
              <a:rPr lang="en-US" dirty="0" smtClean="0"/>
              <a:t>Sensor Modules tile tracker</a:t>
            </a:r>
            <a:br>
              <a:rPr lang="en-US" dirty="0" smtClean="0"/>
            </a:br>
            <a:r>
              <a:rPr lang="en-US" dirty="0" smtClean="0"/>
              <a:t>cylinders and </a:t>
            </a:r>
            <a:r>
              <a:rPr lang="en-US" dirty="0" err="1" smtClean="0"/>
              <a:t>endcaps</a:t>
            </a:r>
            <a:endParaRPr lang="en-US" dirty="0" smtClean="0"/>
          </a:p>
          <a:p>
            <a:r>
              <a:rPr lang="en-US" dirty="0" err="1" smtClean="0"/>
              <a:t>Kapton</a:t>
            </a:r>
            <a:r>
              <a:rPr lang="en-US" dirty="0" smtClean="0"/>
              <a:t> cables route signals</a:t>
            </a:r>
            <a:br>
              <a:rPr lang="en-US" dirty="0" smtClean="0"/>
            </a:br>
            <a:r>
              <a:rPr lang="en-US" dirty="0" smtClean="0"/>
              <a:t>and power </a:t>
            </a:r>
          </a:p>
          <a:p>
            <a:r>
              <a:rPr lang="en-US" dirty="0" smtClean="0"/>
              <a:t>Material  &lt;1/6 LHC trackers</a:t>
            </a:r>
            <a:br>
              <a:rPr lang="en-US" dirty="0" smtClean="0"/>
            </a:br>
            <a:r>
              <a:rPr lang="en-US" dirty="0" smtClean="0"/>
              <a:t>Precision &gt;3X LHC trackers</a:t>
            </a:r>
          </a:p>
          <a:p>
            <a:endParaRPr lang="en-US" dirty="0" smtClean="0"/>
          </a:p>
        </p:txBody>
      </p:sp>
      <p:pic>
        <p:nvPicPr>
          <p:cNvPr id="346117" name="Picture 5" descr="SiD_SiStripTrackerBarrel_outline_root_angled"/>
          <p:cNvPicPr>
            <a:picLocks noChangeAspect="1" noChangeArrowheads="1"/>
          </p:cNvPicPr>
          <p:nvPr/>
        </p:nvPicPr>
        <p:blipFill>
          <a:blip r:embed="rId4" cstate="email"/>
          <a:srcRect/>
          <a:stretch>
            <a:fillRect/>
          </a:stretch>
        </p:blipFill>
        <p:spPr bwMode="auto">
          <a:xfrm>
            <a:off x="4359275" y="1371600"/>
            <a:ext cx="2438400" cy="2057400"/>
          </a:xfrm>
          <a:prstGeom prst="rect">
            <a:avLst/>
          </a:prstGeom>
          <a:noFill/>
          <a:ln w="9525">
            <a:noFill/>
            <a:miter lim="800000"/>
            <a:headEnd/>
            <a:tailEnd/>
          </a:ln>
        </p:spPr>
      </p:pic>
      <p:sp>
        <p:nvSpPr>
          <p:cNvPr id="346118" name="Text Box 6"/>
          <p:cNvSpPr txBox="1">
            <a:spLocks noChangeArrowheads="1"/>
          </p:cNvSpPr>
          <p:nvPr/>
        </p:nvSpPr>
        <p:spPr bwMode="auto">
          <a:xfrm>
            <a:off x="4114800" y="5715000"/>
            <a:ext cx="2514600" cy="396875"/>
          </a:xfrm>
          <a:prstGeom prst="rect">
            <a:avLst/>
          </a:prstGeom>
          <a:solidFill>
            <a:srgbClr val="FFFF00"/>
          </a:solidFill>
          <a:ln w="9525">
            <a:noFill/>
            <a:miter lim="800000"/>
            <a:headEnd/>
            <a:tailEnd/>
          </a:ln>
          <a:effectLst/>
        </p:spPr>
        <p:txBody>
          <a:bodyPr>
            <a:spAutoFit/>
          </a:bodyPr>
          <a:lstStyle/>
          <a:p>
            <a:r>
              <a:rPr lang="en-US" sz="2000">
                <a:latin typeface="Arial Unicode MS" pitchFamily="34" charset="-128"/>
              </a:rPr>
              <a:t>Design FNAL/SLAC</a:t>
            </a:r>
          </a:p>
        </p:txBody>
      </p:sp>
      <p:sp>
        <p:nvSpPr>
          <p:cNvPr id="346119" name="Text Box 7"/>
          <p:cNvSpPr txBox="1">
            <a:spLocks noChangeArrowheads="1"/>
          </p:cNvSpPr>
          <p:nvPr/>
        </p:nvSpPr>
        <p:spPr bwMode="auto">
          <a:xfrm>
            <a:off x="4038600" y="1331913"/>
            <a:ext cx="2603500" cy="366712"/>
          </a:xfrm>
          <a:prstGeom prst="rect">
            <a:avLst/>
          </a:prstGeom>
          <a:solidFill>
            <a:srgbClr val="FFFF00"/>
          </a:solidFill>
          <a:ln w="9525">
            <a:noFill/>
            <a:miter lim="800000"/>
            <a:headEnd/>
            <a:tailEnd/>
          </a:ln>
          <a:effectLst/>
        </p:spPr>
        <p:txBody>
          <a:bodyPr wrap="none">
            <a:spAutoFit/>
          </a:bodyPr>
          <a:lstStyle/>
          <a:p>
            <a:r>
              <a:rPr lang="en-US" dirty="0"/>
              <a:t>CF + </a:t>
            </a:r>
            <a:r>
              <a:rPr lang="en-US" dirty="0" err="1"/>
              <a:t>Rohrcell</a:t>
            </a:r>
            <a:r>
              <a:rPr lang="en-US" dirty="0"/>
              <a:t> Cylinders</a:t>
            </a:r>
          </a:p>
        </p:txBody>
      </p:sp>
      <p:sp>
        <p:nvSpPr>
          <p:cNvPr id="346120" name="Text Box 8"/>
          <p:cNvSpPr txBox="1">
            <a:spLocks noChangeArrowheads="1"/>
          </p:cNvSpPr>
          <p:nvPr/>
        </p:nvSpPr>
        <p:spPr bwMode="auto">
          <a:xfrm>
            <a:off x="6858000" y="1331913"/>
            <a:ext cx="1720850" cy="366712"/>
          </a:xfrm>
          <a:prstGeom prst="rect">
            <a:avLst/>
          </a:prstGeom>
          <a:solidFill>
            <a:srgbClr val="FFFF00"/>
          </a:solidFill>
          <a:ln w="9525">
            <a:noFill/>
            <a:miter lim="800000"/>
            <a:headEnd/>
            <a:tailEnd/>
          </a:ln>
          <a:effectLst/>
        </p:spPr>
        <p:txBody>
          <a:bodyPr wrap="none">
            <a:spAutoFit/>
          </a:bodyPr>
          <a:lstStyle/>
          <a:p>
            <a:r>
              <a:rPr lang="en-US"/>
              <a:t>Sensor Module</a:t>
            </a:r>
          </a:p>
        </p:txBody>
      </p:sp>
      <p:sp>
        <p:nvSpPr>
          <p:cNvPr id="346121" name="Text Box 9"/>
          <p:cNvSpPr txBox="1">
            <a:spLocks noChangeArrowheads="1"/>
          </p:cNvSpPr>
          <p:nvPr/>
        </p:nvSpPr>
        <p:spPr bwMode="auto">
          <a:xfrm>
            <a:off x="4022725" y="3581400"/>
            <a:ext cx="1860550" cy="366713"/>
          </a:xfrm>
          <a:prstGeom prst="rect">
            <a:avLst/>
          </a:prstGeom>
          <a:solidFill>
            <a:srgbClr val="FFFF00"/>
          </a:solidFill>
          <a:ln w="9525">
            <a:noFill/>
            <a:miter lim="800000"/>
            <a:headEnd/>
            <a:tailEnd/>
          </a:ln>
          <a:effectLst/>
        </p:spPr>
        <p:txBody>
          <a:bodyPr>
            <a:spAutoFit/>
          </a:bodyPr>
          <a:lstStyle/>
          <a:p>
            <a:r>
              <a:rPr lang="en-US"/>
              <a:t>Nested Endcaps</a:t>
            </a:r>
          </a:p>
        </p:txBody>
      </p:sp>
      <p:pic>
        <p:nvPicPr>
          <p:cNvPr id="346122" name="Picture 10"/>
          <p:cNvPicPr>
            <a:picLocks noChangeAspect="1" noChangeArrowheads="1"/>
          </p:cNvPicPr>
          <p:nvPr/>
        </p:nvPicPr>
        <p:blipFill>
          <a:blip r:embed="rId5" cstate="email"/>
          <a:srcRect/>
          <a:stretch>
            <a:fillRect/>
          </a:stretch>
        </p:blipFill>
        <p:spPr bwMode="auto">
          <a:xfrm>
            <a:off x="228600" y="3429000"/>
            <a:ext cx="3505200" cy="2661356"/>
          </a:xfrm>
          <a:prstGeom prst="rect">
            <a:avLst/>
          </a:prstGeom>
          <a:noFill/>
          <a:ln w="9525">
            <a:noFill/>
            <a:miter lim="800000"/>
            <a:headEnd/>
            <a:tailEnd/>
          </a:ln>
          <a:effectLst/>
        </p:spPr>
      </p:pic>
      <p:pic>
        <p:nvPicPr>
          <p:cNvPr id="346123" name="Picture 11"/>
          <p:cNvPicPr>
            <a:picLocks noChangeAspect="1" noChangeArrowheads="1"/>
          </p:cNvPicPr>
          <p:nvPr/>
        </p:nvPicPr>
        <p:blipFill>
          <a:blip r:embed="rId6" cstate="email"/>
          <a:srcRect/>
          <a:stretch>
            <a:fillRect/>
          </a:stretch>
        </p:blipFill>
        <p:spPr bwMode="auto">
          <a:xfrm>
            <a:off x="6645275" y="1676400"/>
            <a:ext cx="2305050" cy="1809750"/>
          </a:xfrm>
          <a:prstGeom prst="rect">
            <a:avLst/>
          </a:prstGeom>
          <a:noFill/>
          <a:ln w="9525">
            <a:noFill/>
            <a:miter lim="800000"/>
            <a:headEnd/>
            <a:tailEnd/>
          </a:ln>
        </p:spPr>
      </p:pic>
      <p:sp>
        <p:nvSpPr>
          <p:cNvPr id="15" name="Slide Number Placeholder 14"/>
          <p:cNvSpPr>
            <a:spLocks noGrp="1"/>
          </p:cNvSpPr>
          <p:nvPr>
            <p:ph type="sldNum" sz="quarter" idx="10"/>
          </p:nvPr>
        </p:nvSpPr>
        <p:spPr/>
        <p:txBody>
          <a:bodyPr/>
          <a:lstStyle/>
          <a:p>
            <a:fld id="{46D7A3A9-117E-4EF5-82A3-3CC7D0AB76B5}" type="slidenum">
              <a:rPr lang="en-US" smtClean="0"/>
              <a:pPr/>
              <a:t>30</a:t>
            </a:fld>
            <a:endParaRPr lang="en-US" dirty="0"/>
          </a:p>
        </p:txBody>
      </p:sp>
      <p:sp>
        <p:nvSpPr>
          <p:cNvPr id="16" name="Footer Placeholder 15"/>
          <p:cNvSpPr>
            <a:spLocks noGrp="1"/>
          </p:cNvSpPr>
          <p:nvPr>
            <p:ph type="ftr" sz="quarter" idx="11"/>
          </p:nvPr>
        </p:nvSpPr>
        <p:spPr/>
        <p:txBody>
          <a:bodyPr/>
          <a:lstStyle/>
          <a:p>
            <a:r>
              <a:rPr lang="pt-BR" smtClean="0"/>
              <a:t>MAP 2012 Winter Meeting</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SiD</a:t>
            </a:r>
            <a:r>
              <a:rPr lang="en-US" dirty="0" smtClean="0"/>
              <a:t> calorimeter related R&amp;D</a:t>
            </a:r>
            <a:endParaRPr lang="en-US" dirty="0"/>
          </a:p>
        </p:txBody>
      </p:sp>
      <p:sp>
        <p:nvSpPr>
          <p:cNvPr id="3" name="Content Placeholder 2"/>
          <p:cNvSpPr>
            <a:spLocks noGrp="1"/>
          </p:cNvSpPr>
          <p:nvPr>
            <p:ph idx="1"/>
          </p:nvPr>
        </p:nvSpPr>
        <p:spPr/>
        <p:txBody>
          <a:bodyPr/>
          <a:lstStyle/>
          <a:p>
            <a:r>
              <a:rPr lang="en-US" dirty="0" smtClean="0"/>
              <a:t>Detector R&amp;D in collaboration with University community</a:t>
            </a:r>
          </a:p>
          <a:p>
            <a:pPr lvl="1"/>
            <a:r>
              <a:rPr lang="en-US" dirty="0" smtClean="0"/>
              <a:t>Readout ASIC </a:t>
            </a:r>
            <a:r>
              <a:rPr lang="en-US" dirty="0" err="1" smtClean="0"/>
              <a:t>KPiX</a:t>
            </a:r>
            <a:r>
              <a:rPr lang="en-US" dirty="0" smtClean="0"/>
              <a:t> 512 and 1024 built and under test</a:t>
            </a:r>
          </a:p>
          <a:p>
            <a:pPr lvl="1"/>
            <a:r>
              <a:rPr lang="en-US" dirty="0" smtClean="0"/>
              <a:t>R&amp;D for bump bonding </a:t>
            </a:r>
            <a:r>
              <a:rPr lang="en-US" dirty="0" err="1" smtClean="0"/>
              <a:t>KPiX</a:t>
            </a:r>
            <a:r>
              <a:rPr lang="en-US" dirty="0" smtClean="0"/>
              <a:t> to sensors continues </a:t>
            </a:r>
          </a:p>
          <a:p>
            <a:pPr lvl="1"/>
            <a:r>
              <a:rPr lang="en-US" dirty="0" err="1" smtClean="0"/>
              <a:t>Rad</a:t>
            </a:r>
            <a:r>
              <a:rPr lang="en-US" dirty="0" smtClean="0"/>
              <a:t> Hard </a:t>
            </a:r>
            <a:r>
              <a:rPr lang="en-US" dirty="0" err="1" smtClean="0"/>
              <a:t>Beamcal</a:t>
            </a:r>
            <a:r>
              <a:rPr lang="en-US" dirty="0" smtClean="0"/>
              <a:t> sensors being developed (UCSC)</a:t>
            </a:r>
          </a:p>
          <a:p>
            <a:pPr lvl="1"/>
            <a:r>
              <a:rPr lang="en-US" dirty="0" smtClean="0"/>
              <a:t>Power pulsing being developed (Yale)</a:t>
            </a:r>
          </a:p>
          <a:p>
            <a:pPr lvl="1"/>
            <a:r>
              <a:rPr lang="en-US" dirty="0" smtClean="0"/>
              <a:t>64 </a:t>
            </a:r>
            <a:r>
              <a:rPr lang="en-US" dirty="0" err="1" smtClean="0"/>
              <a:t>ch</a:t>
            </a:r>
            <a:r>
              <a:rPr lang="en-US" dirty="0" smtClean="0"/>
              <a:t> full pulse train </a:t>
            </a:r>
            <a:r>
              <a:rPr lang="en-US" dirty="0" err="1" smtClean="0"/>
              <a:t>beamcal</a:t>
            </a:r>
            <a:r>
              <a:rPr lang="en-US" dirty="0" smtClean="0"/>
              <a:t> readout chip prototyped </a:t>
            </a:r>
          </a:p>
          <a:p>
            <a:pPr lvl="1"/>
            <a:r>
              <a:rPr lang="en-US" dirty="0" smtClean="0"/>
              <a:t>Si/W </a:t>
            </a:r>
            <a:r>
              <a:rPr lang="en-US" dirty="0" err="1" smtClean="0"/>
              <a:t>Ecal</a:t>
            </a:r>
            <a:r>
              <a:rPr lang="en-US" dirty="0" smtClean="0"/>
              <a:t> prototype being developed (Oregon)</a:t>
            </a:r>
            <a:endParaRPr lang="en-US" dirty="0"/>
          </a:p>
        </p:txBody>
      </p:sp>
      <p:pic>
        <p:nvPicPr>
          <p:cNvPr id="14" name="Picture 3"/>
          <p:cNvPicPr>
            <a:picLocks noChangeAspect="1" noChangeArrowheads="1"/>
          </p:cNvPicPr>
          <p:nvPr/>
        </p:nvPicPr>
        <p:blipFill>
          <a:blip r:embed="rId2" cstate="email"/>
          <a:srcRect/>
          <a:stretch>
            <a:fillRect/>
          </a:stretch>
        </p:blipFill>
        <p:spPr bwMode="auto">
          <a:xfrm>
            <a:off x="1004887" y="4038600"/>
            <a:ext cx="4710113" cy="1752600"/>
          </a:xfrm>
          <a:prstGeom prst="rect">
            <a:avLst/>
          </a:prstGeom>
          <a:noFill/>
          <a:ln w="9525">
            <a:noFill/>
            <a:miter lim="800000"/>
            <a:headEnd/>
            <a:tailEnd/>
          </a:ln>
        </p:spPr>
      </p:pic>
      <p:pic>
        <p:nvPicPr>
          <p:cNvPr id="15" name="Picture 4"/>
          <p:cNvPicPr>
            <a:picLocks noChangeAspect="1" noChangeArrowheads="1"/>
          </p:cNvPicPr>
          <p:nvPr/>
        </p:nvPicPr>
        <p:blipFill>
          <a:blip r:embed="rId3" cstate="email"/>
          <a:srcRect/>
          <a:stretch>
            <a:fillRect/>
          </a:stretch>
        </p:blipFill>
        <p:spPr bwMode="auto">
          <a:xfrm>
            <a:off x="6096000" y="3962400"/>
            <a:ext cx="2438400" cy="2286000"/>
          </a:xfrm>
          <a:prstGeom prst="rect">
            <a:avLst/>
          </a:prstGeom>
          <a:noFill/>
          <a:ln w="9525">
            <a:noFill/>
            <a:miter lim="800000"/>
            <a:headEnd/>
            <a:tailEnd/>
          </a:ln>
        </p:spPr>
      </p:pic>
      <p:sp>
        <p:nvSpPr>
          <p:cNvPr id="16" name="TextBox 15"/>
          <p:cNvSpPr txBox="1"/>
          <p:nvPr/>
        </p:nvSpPr>
        <p:spPr>
          <a:xfrm>
            <a:off x="7543800" y="3429000"/>
            <a:ext cx="1600200" cy="584775"/>
          </a:xfrm>
          <a:prstGeom prst="rect">
            <a:avLst/>
          </a:prstGeom>
          <a:solidFill>
            <a:schemeClr val="bg1"/>
          </a:solidFill>
        </p:spPr>
        <p:txBody>
          <a:bodyPr wrap="square" rtlCol="0">
            <a:spAutoFit/>
          </a:bodyPr>
          <a:lstStyle/>
          <a:p>
            <a:r>
              <a:rPr lang="en-US" sz="1600" dirty="0" err="1" smtClean="0"/>
              <a:t>KPiX</a:t>
            </a:r>
            <a:r>
              <a:rPr lang="en-US" sz="1600" dirty="0" smtClean="0"/>
              <a:t> bonded to </a:t>
            </a:r>
            <a:r>
              <a:rPr lang="en-US" sz="1600" dirty="0" err="1" smtClean="0"/>
              <a:t>Ecal</a:t>
            </a:r>
            <a:r>
              <a:rPr lang="en-US" sz="1600" dirty="0" smtClean="0"/>
              <a:t> Sensor</a:t>
            </a:r>
            <a:endParaRPr lang="en-US" sz="1600" dirty="0"/>
          </a:p>
        </p:txBody>
      </p:sp>
      <p:sp>
        <p:nvSpPr>
          <p:cNvPr id="17" name="TextBox 16"/>
          <p:cNvSpPr txBox="1"/>
          <p:nvPr/>
        </p:nvSpPr>
        <p:spPr>
          <a:xfrm>
            <a:off x="1752600" y="5715000"/>
            <a:ext cx="3200400" cy="338554"/>
          </a:xfrm>
          <a:prstGeom prst="rect">
            <a:avLst/>
          </a:prstGeom>
          <a:noFill/>
        </p:spPr>
        <p:txBody>
          <a:bodyPr wrap="square" rtlCol="0">
            <a:spAutoFit/>
          </a:bodyPr>
          <a:lstStyle/>
          <a:p>
            <a:r>
              <a:rPr lang="en-US" sz="1600" dirty="0" err="1" smtClean="0"/>
              <a:t>Ecal</a:t>
            </a:r>
            <a:r>
              <a:rPr lang="en-US" sz="1600" dirty="0" smtClean="0"/>
              <a:t> W-Si-W sandwich with </a:t>
            </a:r>
            <a:r>
              <a:rPr lang="en-US" sz="1600" dirty="0" err="1" smtClean="0"/>
              <a:t>KPiX</a:t>
            </a:r>
            <a:endParaRPr lang="en-US" sz="1600" dirty="0"/>
          </a:p>
        </p:txBody>
      </p:sp>
      <p:sp>
        <p:nvSpPr>
          <p:cNvPr id="22" name="Slide Number Placeholder 21"/>
          <p:cNvSpPr>
            <a:spLocks noGrp="1"/>
          </p:cNvSpPr>
          <p:nvPr>
            <p:ph type="sldNum" sz="quarter" idx="10"/>
          </p:nvPr>
        </p:nvSpPr>
        <p:spPr/>
        <p:txBody>
          <a:bodyPr/>
          <a:lstStyle/>
          <a:p>
            <a:fld id="{46D7A3A9-117E-4EF5-82A3-3CC7D0AB76B5}" type="slidenum">
              <a:rPr lang="en-US" smtClean="0"/>
              <a:pPr/>
              <a:t>31</a:t>
            </a:fld>
            <a:endParaRPr lang="en-US" dirty="0"/>
          </a:p>
        </p:txBody>
      </p:sp>
      <p:sp>
        <p:nvSpPr>
          <p:cNvPr id="23" name="Footer Placeholder 22"/>
          <p:cNvSpPr>
            <a:spLocks noGrp="1"/>
          </p:cNvSpPr>
          <p:nvPr>
            <p:ph type="ftr" sz="quarter" idx="11"/>
          </p:nvPr>
        </p:nvSpPr>
        <p:spPr/>
        <p:txBody>
          <a:bodyPr/>
          <a:lstStyle/>
          <a:p>
            <a:r>
              <a:rPr lang="pt-BR" smtClean="0"/>
              <a:t>MAP 2012 Winter Meeting</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85800" y="2514600"/>
            <a:ext cx="7772400" cy="1362075"/>
          </a:xfrm>
        </p:spPr>
        <p:txBody>
          <a:bodyPr/>
          <a:lstStyle/>
          <a:p>
            <a:r>
              <a:rPr lang="en-US" dirty="0" smtClean="0"/>
              <a:t>Unique capabilities and in Accelerator Physics – High gradients, Collider Rings and MDI expertise </a:t>
            </a:r>
            <a:br>
              <a:rPr lang="en-US" dirty="0" smtClean="0"/>
            </a:br>
            <a:endParaRPr lang="en-US" dirty="0"/>
          </a:p>
        </p:txBody>
      </p:sp>
      <p:sp>
        <p:nvSpPr>
          <p:cNvPr id="4" name="Slide Number Placeholder 3"/>
          <p:cNvSpPr>
            <a:spLocks noGrp="1"/>
          </p:cNvSpPr>
          <p:nvPr>
            <p:ph type="sldNum" sz="quarter" idx="10"/>
          </p:nvPr>
        </p:nvSpPr>
        <p:spPr/>
        <p:txBody>
          <a:bodyPr/>
          <a:lstStyle/>
          <a:p>
            <a:fld id="{46D7A3A9-117E-4EF5-82A3-3CC7D0AB76B5}" type="slidenum">
              <a:rPr lang="en-US" smtClean="0"/>
              <a:pPr/>
              <a:t>32</a:t>
            </a:fld>
            <a:endParaRPr lang="en-US" dirty="0"/>
          </a:p>
        </p:txBody>
      </p:sp>
      <p:sp>
        <p:nvSpPr>
          <p:cNvPr id="5" name="Footer Placeholder 4"/>
          <p:cNvSpPr>
            <a:spLocks noGrp="1"/>
          </p:cNvSpPr>
          <p:nvPr>
            <p:ph type="ftr" sz="quarter" idx="11"/>
          </p:nvPr>
        </p:nvSpPr>
        <p:spPr/>
        <p:txBody>
          <a:bodyPr/>
          <a:lstStyle/>
          <a:p>
            <a:r>
              <a:rPr lang="en-US" smtClean="0"/>
              <a:t>MAP 2012 Winter Meeting</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lgn="l">
              <a:defRPr/>
            </a:pPr>
            <a:r>
              <a:rPr lang="en-US" sz="2400" b="0" dirty="0" smtClean="0"/>
              <a:t>Theoretical and Simulation  Expertise for Studying RF Breakdown Phenomena at SLAC</a:t>
            </a:r>
          </a:p>
        </p:txBody>
      </p:sp>
      <p:sp>
        <p:nvSpPr>
          <p:cNvPr id="3" name="Content Placeholder 2"/>
          <p:cNvSpPr>
            <a:spLocks noGrp="1"/>
          </p:cNvSpPr>
          <p:nvPr>
            <p:ph idx="1"/>
          </p:nvPr>
        </p:nvSpPr>
        <p:spPr>
          <a:xfrm>
            <a:off x="304800" y="1066800"/>
            <a:ext cx="8610600" cy="2133600"/>
          </a:xfrm>
        </p:spPr>
        <p:txBody>
          <a:bodyPr/>
          <a:lstStyle/>
          <a:p>
            <a:r>
              <a:rPr lang="en-US" sz="2000" dirty="0" smtClean="0"/>
              <a:t>SLAC has a long history for simulating the multi-physics breakdown phenomena in a self consistent manner, in particular:</a:t>
            </a:r>
          </a:p>
          <a:p>
            <a:pPr lvl="1"/>
            <a:r>
              <a:rPr lang="en-US" sz="1600" dirty="0" smtClean="0"/>
              <a:t>A Joint MAP &amp; High Gradient RF Collaboration Workshop was held in November 1-4th, 2011 at Lawrence Berkeley National Laboratory </a:t>
            </a:r>
          </a:p>
          <a:p>
            <a:pPr lvl="1"/>
            <a:r>
              <a:rPr lang="en-US" sz="1600" dirty="0" smtClean="0"/>
              <a:t>Phenomena related to the breakdown events, the effect  of the breakdown current on the electromagnetic field distribution and the energy deposited on  the cavity walls.</a:t>
            </a:r>
          </a:p>
        </p:txBody>
      </p:sp>
      <p:pic>
        <p:nvPicPr>
          <p:cNvPr id="5" name="Picture 4"/>
          <p:cNvPicPr>
            <a:picLocks noChangeAspect="1" noChangeArrowheads="1"/>
          </p:cNvPicPr>
          <p:nvPr/>
        </p:nvPicPr>
        <p:blipFill>
          <a:blip r:embed="rId2" cstate="email"/>
          <a:srcRect/>
          <a:stretch>
            <a:fillRect/>
          </a:stretch>
        </p:blipFill>
        <p:spPr bwMode="auto">
          <a:xfrm>
            <a:off x="533400" y="2757408"/>
            <a:ext cx="4175760" cy="2759527"/>
          </a:xfrm>
          <a:prstGeom prst="rect">
            <a:avLst/>
          </a:prstGeom>
          <a:noFill/>
          <a:ln w="9525">
            <a:noFill/>
            <a:miter lim="800000"/>
            <a:headEnd/>
            <a:tailEnd/>
          </a:ln>
        </p:spPr>
      </p:pic>
      <p:pic>
        <p:nvPicPr>
          <p:cNvPr id="6" name="Picture 5"/>
          <p:cNvPicPr>
            <a:picLocks noChangeAspect="1" noChangeArrowheads="1"/>
          </p:cNvPicPr>
          <p:nvPr/>
        </p:nvPicPr>
        <p:blipFill>
          <a:blip r:embed="rId3" cstate="email"/>
          <a:srcRect/>
          <a:stretch>
            <a:fillRect/>
          </a:stretch>
        </p:blipFill>
        <p:spPr bwMode="auto">
          <a:xfrm>
            <a:off x="4724400" y="2667000"/>
            <a:ext cx="4175760" cy="2833608"/>
          </a:xfrm>
          <a:prstGeom prst="rect">
            <a:avLst/>
          </a:prstGeom>
          <a:noFill/>
          <a:ln w="9525">
            <a:noFill/>
            <a:miter lim="800000"/>
            <a:headEnd/>
            <a:tailEnd/>
          </a:ln>
        </p:spPr>
      </p:pic>
      <p:sp>
        <p:nvSpPr>
          <p:cNvPr id="7" name="Rectangle 6"/>
          <p:cNvSpPr/>
          <p:nvPr/>
        </p:nvSpPr>
        <p:spPr>
          <a:xfrm>
            <a:off x="914400" y="5410200"/>
            <a:ext cx="3429000" cy="646331"/>
          </a:xfrm>
          <a:prstGeom prst="rect">
            <a:avLst/>
          </a:prstGeom>
        </p:spPr>
        <p:txBody>
          <a:bodyPr wrap="square">
            <a:spAutoFit/>
          </a:bodyPr>
          <a:lstStyle/>
          <a:p>
            <a:pPr algn="ctr"/>
            <a:r>
              <a:rPr lang="en-US" dirty="0" smtClean="0">
                <a:solidFill>
                  <a:srgbClr val="3366FF"/>
                </a:solidFill>
              </a:rPr>
              <a:t>Measurements of a breakdown event in a waveguide</a:t>
            </a:r>
            <a:endParaRPr lang="en-US" dirty="0"/>
          </a:p>
        </p:txBody>
      </p:sp>
      <p:sp>
        <p:nvSpPr>
          <p:cNvPr id="8" name="Rectangle 7"/>
          <p:cNvSpPr/>
          <p:nvPr/>
        </p:nvSpPr>
        <p:spPr>
          <a:xfrm>
            <a:off x="5181600" y="5486400"/>
            <a:ext cx="3429000" cy="646331"/>
          </a:xfrm>
          <a:prstGeom prst="rect">
            <a:avLst/>
          </a:prstGeom>
        </p:spPr>
        <p:txBody>
          <a:bodyPr wrap="square">
            <a:spAutoFit/>
          </a:bodyPr>
          <a:lstStyle/>
          <a:p>
            <a:pPr algn="ctr"/>
            <a:r>
              <a:rPr lang="en-US" dirty="0" smtClean="0">
                <a:solidFill>
                  <a:srgbClr val="3366FF"/>
                </a:solidFill>
              </a:rPr>
              <a:t>3D PIC simulation of the breakdown event</a:t>
            </a:r>
            <a:endParaRPr lang="en-US" dirty="0"/>
          </a:p>
        </p:txBody>
      </p:sp>
      <p:sp>
        <p:nvSpPr>
          <p:cNvPr id="9" name="Slide Number Placeholder 8"/>
          <p:cNvSpPr>
            <a:spLocks noGrp="1"/>
          </p:cNvSpPr>
          <p:nvPr>
            <p:ph type="sldNum" sz="quarter" idx="10"/>
          </p:nvPr>
        </p:nvSpPr>
        <p:spPr/>
        <p:txBody>
          <a:bodyPr/>
          <a:lstStyle/>
          <a:p>
            <a:fld id="{46D7A3A9-117E-4EF5-82A3-3CC7D0AB76B5}" type="slidenum">
              <a:rPr lang="en-US" smtClean="0"/>
              <a:pPr/>
              <a:t>33</a:t>
            </a:fld>
            <a:endParaRPr lang="en-US" dirty="0"/>
          </a:p>
        </p:txBody>
      </p:sp>
      <p:sp>
        <p:nvSpPr>
          <p:cNvPr id="10" name="Footer Placeholder 9"/>
          <p:cNvSpPr>
            <a:spLocks noGrp="1"/>
          </p:cNvSpPr>
          <p:nvPr>
            <p:ph type="ftr" sz="quarter" idx="11"/>
          </p:nvPr>
        </p:nvSpPr>
        <p:spPr/>
        <p:txBody>
          <a:bodyPr/>
          <a:lstStyle/>
          <a:p>
            <a:r>
              <a:rPr lang="en-US" smtClean="0"/>
              <a:t>MAP 2012 Winter Meeting</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Collider Ring Design</a:t>
            </a:r>
            <a:endParaRPr lang="en-US" dirty="0"/>
          </a:p>
        </p:txBody>
      </p:sp>
      <p:sp>
        <p:nvSpPr>
          <p:cNvPr id="8" name="Content Placeholder 7"/>
          <p:cNvSpPr>
            <a:spLocks noGrp="1"/>
          </p:cNvSpPr>
          <p:nvPr>
            <p:ph idx="1"/>
          </p:nvPr>
        </p:nvSpPr>
        <p:spPr>
          <a:xfrm>
            <a:off x="457200" y="1371600"/>
            <a:ext cx="8077200" cy="4419600"/>
          </a:xfrm>
        </p:spPr>
        <p:txBody>
          <a:bodyPr>
            <a:noAutofit/>
          </a:bodyPr>
          <a:lstStyle/>
          <a:p>
            <a:r>
              <a:rPr lang="en-US" sz="2400" dirty="0" smtClean="0">
                <a:latin typeface="+mj-lt"/>
              </a:rPr>
              <a:t>Design a lattice for the higher energy option</a:t>
            </a:r>
          </a:p>
          <a:p>
            <a:pPr lvl="1"/>
            <a:r>
              <a:rPr lang="en-US" dirty="0" smtClean="0">
                <a:latin typeface="+mj-lt"/>
              </a:rPr>
              <a:t>Adequate dynamic aperture with machine errors and beam-beam effects</a:t>
            </a:r>
          </a:p>
          <a:p>
            <a:endParaRPr lang="en-US" sz="2400" dirty="0" smtClean="0">
              <a:latin typeface="+mj-lt"/>
            </a:endParaRPr>
          </a:p>
          <a:p>
            <a:r>
              <a:rPr lang="en-US" sz="2400" dirty="0" smtClean="0">
                <a:latin typeface="+mj-lt"/>
              </a:rPr>
              <a:t>Integrate with MDI study &amp; IR magnet specification</a:t>
            </a:r>
          </a:p>
          <a:p>
            <a:pPr lvl="1"/>
            <a:endParaRPr lang="en-US" dirty="0">
              <a:latin typeface="Comic Sans MS" pitchFamily="66" charset="0"/>
            </a:endParaRPr>
          </a:p>
        </p:txBody>
      </p:sp>
      <p:graphicFrame>
        <p:nvGraphicFramePr>
          <p:cNvPr id="1026" name="Object 2"/>
          <p:cNvGraphicFramePr>
            <a:graphicFrameLocks noChangeAspect="1"/>
          </p:cNvGraphicFramePr>
          <p:nvPr/>
        </p:nvGraphicFramePr>
        <p:xfrm>
          <a:off x="2133600" y="3505200"/>
          <a:ext cx="4837814" cy="2667000"/>
        </p:xfrm>
        <a:graphic>
          <a:graphicData uri="http://schemas.openxmlformats.org/presentationml/2006/ole">
            <p:oleObj spid="_x0000_s71682" name="Acrobat Document" r:id="rId4" imgW="7766280" imgH="4350240" progId="AcroExch.Document.7">
              <p:embed/>
            </p:oleObj>
          </a:graphicData>
        </a:graphic>
      </p:graphicFrame>
      <p:sp>
        <p:nvSpPr>
          <p:cNvPr id="9" name="TextBox 8"/>
          <p:cNvSpPr txBox="1"/>
          <p:nvPr/>
        </p:nvSpPr>
        <p:spPr>
          <a:xfrm>
            <a:off x="6781800" y="5486400"/>
            <a:ext cx="1909305" cy="338554"/>
          </a:xfrm>
          <a:prstGeom prst="rect">
            <a:avLst/>
          </a:prstGeom>
          <a:noFill/>
        </p:spPr>
        <p:txBody>
          <a:bodyPr wrap="none" rtlCol="0">
            <a:spAutoFit/>
          </a:bodyPr>
          <a:lstStyle/>
          <a:p>
            <a:r>
              <a:rPr lang="en-US" sz="1600" dirty="0" smtClean="0"/>
              <a:t>(R. Palmer, 2008, P5)</a:t>
            </a:r>
            <a:endParaRPr lang="en-US" sz="1600" dirty="0"/>
          </a:p>
        </p:txBody>
      </p:sp>
      <p:sp>
        <p:nvSpPr>
          <p:cNvPr id="7" name="Slide Number Placeholder 6"/>
          <p:cNvSpPr>
            <a:spLocks noGrp="1"/>
          </p:cNvSpPr>
          <p:nvPr>
            <p:ph type="sldNum" sz="quarter" idx="10"/>
          </p:nvPr>
        </p:nvSpPr>
        <p:spPr/>
        <p:txBody>
          <a:bodyPr/>
          <a:lstStyle/>
          <a:p>
            <a:fld id="{46D7A3A9-117E-4EF5-82A3-3CC7D0AB76B5}" type="slidenum">
              <a:rPr lang="en-US" smtClean="0"/>
              <a:pPr/>
              <a:t>34</a:t>
            </a:fld>
            <a:endParaRPr lang="en-US" dirty="0"/>
          </a:p>
        </p:txBody>
      </p:sp>
      <p:sp>
        <p:nvSpPr>
          <p:cNvPr id="10" name="Footer Placeholder 9"/>
          <p:cNvSpPr>
            <a:spLocks noGrp="1"/>
          </p:cNvSpPr>
          <p:nvPr>
            <p:ph type="ftr" sz="quarter" idx="11"/>
          </p:nvPr>
        </p:nvSpPr>
        <p:spPr/>
        <p:txBody>
          <a:bodyPr/>
          <a:lstStyle/>
          <a:p>
            <a:r>
              <a:rPr lang="en-US" smtClean="0"/>
              <a:t>MAP 2012 Winter Meeting</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457200" y="457200"/>
            <a:ext cx="8153400" cy="838200"/>
          </a:xfrm>
        </p:spPr>
        <p:txBody>
          <a:bodyPr>
            <a:noAutofit/>
          </a:bodyPr>
          <a:lstStyle/>
          <a:p>
            <a:r>
              <a:rPr lang="en-US" sz="3200" dirty="0" smtClean="0"/>
              <a:t>Beam-Beam Simulation Peak </a:t>
            </a:r>
            <a:r>
              <a:rPr lang="en-US" sz="3200" dirty="0"/>
              <a:t>Luminosity </a:t>
            </a:r>
            <a:r>
              <a:rPr lang="en-US" sz="3200" dirty="0" smtClean="0"/>
              <a:t>and MDI Designs</a:t>
            </a:r>
            <a:r>
              <a:rPr lang="en-US" sz="3200" smtClean="0"/>
              <a:t>: Example (PEP-II</a:t>
            </a:r>
            <a:r>
              <a:rPr lang="en-US" sz="3200" dirty="0" smtClean="0"/>
              <a:t>)</a:t>
            </a:r>
            <a:br>
              <a:rPr lang="en-US" sz="3200" dirty="0" smtClean="0"/>
            </a:br>
            <a:r>
              <a:rPr lang="en-US" sz="3200" dirty="0"/>
              <a:t/>
            </a:r>
            <a:br>
              <a:rPr lang="en-US" sz="3200" dirty="0"/>
            </a:br>
            <a:r>
              <a:rPr lang="en-US" sz="2800" dirty="0"/>
              <a:t>(I</a:t>
            </a:r>
            <a:r>
              <a:rPr lang="en-US" sz="2800" baseline="30000" dirty="0"/>
              <a:t>+</a:t>
            </a:r>
            <a:r>
              <a:rPr lang="en-US" sz="2800" dirty="0"/>
              <a:t>=2940mA, I</a:t>
            </a:r>
            <a:r>
              <a:rPr lang="en-US" sz="2800" baseline="30000" dirty="0"/>
              <a:t>-</a:t>
            </a:r>
            <a:r>
              <a:rPr lang="en-US" sz="2800" dirty="0"/>
              <a:t>=1733mA, </a:t>
            </a:r>
            <a:r>
              <a:rPr lang="en-US" sz="2800" dirty="0" err="1"/>
              <a:t>n</a:t>
            </a:r>
            <a:r>
              <a:rPr lang="en-US" sz="2800" baseline="-25000" dirty="0" err="1"/>
              <a:t>b</a:t>
            </a:r>
            <a:r>
              <a:rPr lang="en-US" sz="2800" dirty="0"/>
              <a:t>=1732)</a:t>
            </a:r>
          </a:p>
        </p:txBody>
      </p:sp>
      <p:pic>
        <p:nvPicPr>
          <p:cNvPr id="116744" name="Picture 8"/>
          <p:cNvPicPr>
            <a:picLocks noGrp="1" noChangeAspect="1" noChangeArrowheads="1"/>
          </p:cNvPicPr>
          <p:nvPr>
            <p:ph sz="half" idx="1"/>
          </p:nvPr>
        </p:nvPicPr>
        <p:blipFill>
          <a:blip r:embed="rId4" cstate="email"/>
          <a:srcRect/>
          <a:stretch>
            <a:fillRect/>
          </a:stretch>
        </p:blipFill>
        <p:spPr>
          <a:xfrm>
            <a:off x="914400" y="1752600"/>
            <a:ext cx="5029200" cy="3773243"/>
          </a:xfrm>
          <a:noFill/>
          <a:ln/>
        </p:spPr>
      </p:pic>
      <p:graphicFrame>
        <p:nvGraphicFramePr>
          <p:cNvPr id="116745" name="Object 9"/>
          <p:cNvGraphicFramePr>
            <a:graphicFrameLocks noChangeAspect="1"/>
          </p:cNvGraphicFramePr>
          <p:nvPr>
            <p:ph sz="half" idx="2"/>
          </p:nvPr>
        </p:nvGraphicFramePr>
        <p:xfrm>
          <a:off x="6705600" y="3352800"/>
          <a:ext cx="1423988" cy="1854200"/>
        </p:xfrm>
        <a:graphic>
          <a:graphicData uri="http://schemas.openxmlformats.org/presentationml/2006/ole">
            <p:oleObj spid="_x0000_s72706" name="Equation" r:id="rId5" imgW="698400" imgH="1041120" progId="Equation.3">
              <p:embed/>
            </p:oleObj>
          </a:graphicData>
        </a:graphic>
      </p:graphicFrame>
      <p:sp>
        <p:nvSpPr>
          <p:cNvPr id="116747" name="Text Box 11"/>
          <p:cNvSpPr txBox="1">
            <a:spLocks noChangeArrowheads="1"/>
          </p:cNvSpPr>
          <p:nvPr/>
        </p:nvSpPr>
        <p:spPr bwMode="auto">
          <a:xfrm>
            <a:off x="6629400" y="2514600"/>
            <a:ext cx="1489510" cy="646331"/>
          </a:xfrm>
          <a:prstGeom prst="rect">
            <a:avLst/>
          </a:prstGeom>
          <a:noFill/>
          <a:ln w="9525">
            <a:noFill/>
            <a:miter lim="800000"/>
            <a:headEnd/>
            <a:tailEnd/>
          </a:ln>
          <a:effectLst/>
        </p:spPr>
        <p:txBody>
          <a:bodyPr wrap="none">
            <a:spAutoFit/>
          </a:bodyPr>
          <a:lstStyle/>
          <a:p>
            <a:r>
              <a:rPr lang="en-US" dirty="0">
                <a:solidFill>
                  <a:srgbClr val="FF0000"/>
                </a:solidFill>
                <a:latin typeface="Comic Sans MS" pitchFamily="66" charset="0"/>
              </a:rPr>
              <a:t>beam-beam </a:t>
            </a:r>
          </a:p>
          <a:p>
            <a:r>
              <a:rPr lang="en-US" dirty="0">
                <a:solidFill>
                  <a:srgbClr val="FF0000"/>
                </a:solidFill>
                <a:latin typeface="Comic Sans MS" pitchFamily="66" charset="0"/>
              </a:rPr>
              <a:t>parameters:</a:t>
            </a:r>
          </a:p>
        </p:txBody>
      </p:sp>
      <p:sp>
        <p:nvSpPr>
          <p:cNvPr id="7" name="TextBox 6"/>
          <p:cNvSpPr txBox="1"/>
          <p:nvPr/>
        </p:nvSpPr>
        <p:spPr>
          <a:xfrm>
            <a:off x="685800" y="5562600"/>
            <a:ext cx="7784503" cy="584775"/>
          </a:xfrm>
          <a:prstGeom prst="rect">
            <a:avLst/>
          </a:prstGeom>
          <a:noFill/>
        </p:spPr>
        <p:txBody>
          <a:bodyPr wrap="none" rtlCol="0">
            <a:spAutoFit/>
          </a:bodyPr>
          <a:lstStyle/>
          <a:p>
            <a:r>
              <a:rPr lang="en-US" sz="1600" dirty="0" smtClean="0">
                <a:latin typeface="Comic Sans MS" pitchFamily="66" charset="0"/>
              </a:rPr>
              <a:t>The self-consistent simulations were carried out on a parallel computer cluster.</a:t>
            </a:r>
          </a:p>
          <a:p>
            <a:r>
              <a:rPr lang="en-US" sz="1600" dirty="0" smtClean="0">
                <a:latin typeface="Comic Sans MS" pitchFamily="66" charset="0"/>
              </a:rPr>
              <a:t>The code can be used for </a:t>
            </a:r>
            <a:r>
              <a:rPr lang="en-US" sz="1600" dirty="0" err="1" smtClean="0">
                <a:latin typeface="Comic Sans MS" pitchFamily="66" charset="0"/>
              </a:rPr>
              <a:t>muon</a:t>
            </a:r>
            <a:r>
              <a:rPr lang="en-US" sz="1600" dirty="0" smtClean="0">
                <a:latin typeface="Comic Sans MS" pitchFamily="66" charset="0"/>
              </a:rPr>
              <a:t> collision. </a:t>
            </a:r>
            <a:endParaRPr lang="en-US" sz="1600" dirty="0">
              <a:latin typeface="Comic Sans MS" pitchFamily="66" charset="0"/>
            </a:endParaRPr>
          </a:p>
        </p:txBody>
      </p:sp>
      <p:sp>
        <p:nvSpPr>
          <p:cNvPr id="8" name="Slide Number Placeholder 7"/>
          <p:cNvSpPr>
            <a:spLocks noGrp="1"/>
          </p:cNvSpPr>
          <p:nvPr>
            <p:ph type="sldNum" sz="quarter" idx="10"/>
          </p:nvPr>
        </p:nvSpPr>
        <p:spPr/>
        <p:txBody>
          <a:bodyPr/>
          <a:lstStyle/>
          <a:p>
            <a:fld id="{46D7A3A9-117E-4EF5-82A3-3CC7D0AB76B5}" type="slidenum">
              <a:rPr lang="en-US" smtClean="0"/>
              <a:pPr/>
              <a:t>35</a:t>
            </a:fld>
            <a:endParaRPr lang="en-US"/>
          </a:p>
        </p:txBody>
      </p:sp>
      <p:sp>
        <p:nvSpPr>
          <p:cNvPr id="9" name="Footer Placeholder 8"/>
          <p:cNvSpPr>
            <a:spLocks noGrp="1"/>
          </p:cNvSpPr>
          <p:nvPr>
            <p:ph type="ftr" sz="quarter" idx="11"/>
          </p:nvPr>
        </p:nvSpPr>
        <p:spPr/>
        <p:txBody>
          <a:bodyPr/>
          <a:lstStyle/>
          <a:p>
            <a:r>
              <a:rPr lang="en-US" smtClean="0"/>
              <a:t>MAP 2012 Winter Meeting</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1371600"/>
          </a:xfrm>
        </p:spPr>
        <p:txBody>
          <a:bodyPr>
            <a:normAutofit/>
          </a:bodyPr>
          <a:lstStyle/>
          <a:p>
            <a:r>
              <a:rPr lang="en-US" sz="2000" dirty="0" smtClean="0"/>
              <a:t>Machine Detector Interface</a:t>
            </a:r>
            <a:br>
              <a:rPr lang="en-US" sz="2000" dirty="0" smtClean="0"/>
            </a:br>
            <a:r>
              <a:rPr lang="en-US" sz="2000" dirty="0" smtClean="0"/>
              <a:t>Integrated Optics, Engineering, Background Calculations, Radiation Effects, Detector Performance</a:t>
            </a:r>
            <a:endParaRPr lang="en-US" sz="2000" dirty="0"/>
          </a:p>
        </p:txBody>
      </p:sp>
      <p:pic>
        <p:nvPicPr>
          <p:cNvPr id="19" name="Picture 6" descr="fwd1"/>
          <p:cNvPicPr>
            <a:picLocks noChangeAspect="1" noChangeArrowheads="1"/>
          </p:cNvPicPr>
          <p:nvPr/>
        </p:nvPicPr>
        <p:blipFill>
          <a:blip r:embed="rId2" cstate="email"/>
          <a:srcRect/>
          <a:stretch>
            <a:fillRect/>
          </a:stretch>
        </p:blipFill>
        <p:spPr>
          <a:xfrm>
            <a:off x="0" y="1600200"/>
            <a:ext cx="3324356" cy="2316163"/>
          </a:xfrm>
          <a:prstGeom prst="rect">
            <a:avLst/>
          </a:prstGeom>
          <a:noFill/>
          <a:ln/>
        </p:spPr>
      </p:pic>
      <p:pic>
        <p:nvPicPr>
          <p:cNvPr id="21" name="Picture 8"/>
          <p:cNvPicPr>
            <a:picLocks noChangeAspect="1" noChangeArrowheads="1"/>
          </p:cNvPicPr>
          <p:nvPr/>
        </p:nvPicPr>
        <p:blipFill>
          <a:blip r:embed="rId3" cstate="email"/>
          <a:srcRect/>
          <a:stretch>
            <a:fillRect/>
          </a:stretch>
        </p:blipFill>
        <p:spPr>
          <a:xfrm>
            <a:off x="3429000" y="1894874"/>
            <a:ext cx="5715000" cy="1686526"/>
          </a:xfrm>
          <a:prstGeom prst="rect">
            <a:avLst/>
          </a:prstGeom>
          <a:noFill/>
          <a:ln/>
        </p:spPr>
      </p:pic>
      <p:pic>
        <p:nvPicPr>
          <p:cNvPr id="24" name="Picture 9" descr="escatt_anti"/>
          <p:cNvPicPr>
            <a:picLocks noChangeAspect="1" noChangeArrowheads="1"/>
          </p:cNvPicPr>
          <p:nvPr/>
        </p:nvPicPr>
        <p:blipFill>
          <a:blip r:embed="rId4" cstate="email"/>
          <a:srcRect/>
          <a:stretch>
            <a:fillRect/>
          </a:stretch>
        </p:blipFill>
        <p:spPr bwMode="auto">
          <a:xfrm>
            <a:off x="381000" y="4038600"/>
            <a:ext cx="2841625" cy="2581259"/>
          </a:xfrm>
          <a:prstGeom prst="rect">
            <a:avLst/>
          </a:prstGeom>
          <a:noFill/>
          <a:ln w="9525">
            <a:noFill/>
            <a:miter lim="800000"/>
            <a:headEnd/>
            <a:tailEnd/>
          </a:ln>
          <a:effectLst/>
        </p:spPr>
      </p:pic>
      <p:pic>
        <p:nvPicPr>
          <p:cNvPr id="26" name="Picture 3"/>
          <p:cNvPicPr>
            <a:picLocks noChangeAspect="1" noChangeArrowheads="1"/>
          </p:cNvPicPr>
          <p:nvPr/>
        </p:nvPicPr>
        <p:blipFill>
          <a:blip r:embed="rId5" cstate="email"/>
          <a:srcRect/>
          <a:stretch>
            <a:fillRect/>
          </a:stretch>
        </p:blipFill>
        <p:spPr bwMode="auto">
          <a:xfrm>
            <a:off x="3810000" y="4191000"/>
            <a:ext cx="4876800" cy="247466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dirty="0" smtClean="0"/>
              <a:t>Storage Ring Design</a:t>
            </a:r>
            <a:endParaRPr lang="en-US" dirty="0"/>
          </a:p>
        </p:txBody>
      </p:sp>
      <p:pic>
        <p:nvPicPr>
          <p:cNvPr id="3078" name="Picture 2" descr="C:\PEP-X\Ultimate Storage Ring\PEPX.tiff"/>
          <p:cNvPicPr>
            <a:picLocks noGrp="1" noChangeAspect="1" noChangeArrowheads="1"/>
          </p:cNvPicPr>
          <p:nvPr>
            <p:ph idx="1"/>
          </p:nvPr>
        </p:nvPicPr>
        <p:blipFill>
          <a:blip r:embed="rId3" cstate="email"/>
          <a:stretch>
            <a:fillRect/>
          </a:stretch>
        </p:blipFill>
        <p:spPr>
          <a:xfrm>
            <a:off x="304800" y="1143000"/>
            <a:ext cx="4918373" cy="3546733"/>
          </a:xfrm>
          <a:noFill/>
        </p:spPr>
      </p:pic>
      <p:sp>
        <p:nvSpPr>
          <p:cNvPr id="7" name="TextBox 6"/>
          <p:cNvSpPr txBox="1"/>
          <p:nvPr/>
        </p:nvSpPr>
        <p:spPr>
          <a:xfrm>
            <a:off x="533400" y="1219200"/>
            <a:ext cx="3542958" cy="369332"/>
          </a:xfrm>
          <a:prstGeom prst="rect">
            <a:avLst/>
          </a:prstGeom>
          <a:noFill/>
        </p:spPr>
        <p:txBody>
          <a:bodyPr wrap="none" rtlCol="0">
            <a:spAutoFit/>
          </a:bodyPr>
          <a:lstStyle/>
          <a:p>
            <a:r>
              <a:rPr lang="en-US" dirty="0" smtClean="0">
                <a:latin typeface="Comic Sans MS" pitchFamily="66" charset="0"/>
              </a:rPr>
              <a:t>PEP-X: an ultimate storage ring</a:t>
            </a:r>
            <a:endParaRPr lang="en-US" dirty="0">
              <a:latin typeface="Comic Sans MS" pitchFamily="66" charset="0"/>
            </a:endParaRPr>
          </a:p>
        </p:txBody>
      </p:sp>
      <p:sp>
        <p:nvSpPr>
          <p:cNvPr id="8" name="Text Box 5"/>
          <p:cNvSpPr txBox="1">
            <a:spLocks noChangeArrowheads="1"/>
          </p:cNvSpPr>
          <p:nvPr/>
        </p:nvSpPr>
        <p:spPr bwMode="auto">
          <a:xfrm>
            <a:off x="304800" y="4495800"/>
            <a:ext cx="4191000" cy="1754326"/>
          </a:xfrm>
          <a:prstGeom prst="rect">
            <a:avLst/>
          </a:prstGeom>
          <a:solidFill>
            <a:schemeClr val="bg1">
              <a:alpha val="50195"/>
            </a:schemeClr>
          </a:solidFill>
          <a:ln w="9525">
            <a:noFill/>
            <a:miter lim="800000"/>
            <a:headEnd/>
            <a:tailEnd/>
          </a:ln>
        </p:spPr>
        <p:txBody>
          <a:bodyPr vert="horz" wrap="square" lIns="91440" tIns="45720" rIns="91440" bIns="45720" numCol="1" anchor="t" anchorCtr="0" compatLnSpc="1">
            <a:prstTxWarp prst="textNoShape">
              <a:avLst/>
            </a:prstTxWarp>
            <a:spAutoFit/>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200" b="1" i="0" u="none" strike="noStrike" kern="0" cap="none" spc="0" normalizeH="0" baseline="0" noProof="0" dirty="0" smtClean="0">
                <a:ln>
                  <a:noFill/>
                </a:ln>
                <a:solidFill>
                  <a:schemeClr val="tx1"/>
                </a:solidFill>
                <a:effectLst/>
                <a:uLnTx/>
                <a:uFillTx/>
                <a:latin typeface="Comic Sans MS" pitchFamily="66" charset="0"/>
                <a:ea typeface="+mn-ea"/>
                <a:cs typeface="+mn-cs"/>
              </a:rPr>
              <a:t>    Energy, </a:t>
            </a:r>
            <a:r>
              <a:rPr kumimoji="0" lang="en-US" sz="1200" b="1" i="0" u="none" strike="noStrike" kern="0" cap="none" spc="0" normalizeH="0" baseline="0" noProof="0" dirty="0" err="1" smtClean="0">
                <a:ln>
                  <a:noFill/>
                </a:ln>
                <a:solidFill>
                  <a:schemeClr val="tx1"/>
                </a:solidFill>
                <a:effectLst/>
                <a:uLnTx/>
                <a:uFillTx/>
                <a:latin typeface="Comic Sans MS" pitchFamily="66" charset="0"/>
                <a:ea typeface="+mn-ea"/>
                <a:cs typeface="+mn-cs"/>
              </a:rPr>
              <a:t>GeV</a:t>
            </a:r>
            <a:r>
              <a:rPr kumimoji="0" lang="en-US" sz="1200" b="1" i="0" u="none" strike="noStrike" kern="0" cap="none" spc="0" normalizeH="0" baseline="0" noProof="0" dirty="0" smtClean="0">
                <a:ln>
                  <a:noFill/>
                </a:ln>
                <a:solidFill>
                  <a:schemeClr val="tx1"/>
                </a:solidFill>
                <a:effectLst/>
                <a:uLnTx/>
                <a:uFillTx/>
                <a:latin typeface="Comic Sans MS" pitchFamily="66" charset="0"/>
                <a:ea typeface="+mn-ea"/>
                <a:cs typeface="+mn-cs"/>
              </a:rPr>
              <a:t>	</a:t>
            </a:r>
            <a:r>
              <a:rPr lang="en-US" sz="1200" b="1" kern="0" dirty="0"/>
              <a:t> </a:t>
            </a:r>
            <a:r>
              <a:rPr lang="en-US" sz="1200" b="1" kern="0" dirty="0" smtClean="0"/>
              <a:t>                                      </a:t>
            </a:r>
            <a:r>
              <a:rPr kumimoji="0" lang="en-US" sz="1200" b="1" i="0" u="none" strike="noStrike" kern="0" cap="none" spc="0" normalizeH="0" baseline="0" noProof="0" dirty="0" smtClean="0">
                <a:ln>
                  <a:noFill/>
                </a:ln>
                <a:solidFill>
                  <a:schemeClr val="tx1"/>
                </a:solidFill>
                <a:effectLst/>
                <a:uLnTx/>
                <a:uFillTx/>
                <a:latin typeface="Comic Sans MS" pitchFamily="66" charset="0"/>
                <a:ea typeface="+mn-ea"/>
                <a:cs typeface="+mn-cs"/>
              </a:rPr>
              <a:t>4.5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200" b="1" i="0" u="none" strike="noStrike" kern="0" cap="none" spc="0" normalizeH="0" baseline="0" noProof="0" dirty="0" smtClean="0">
                <a:ln>
                  <a:noFill/>
                </a:ln>
                <a:solidFill>
                  <a:schemeClr val="tx1"/>
                </a:solidFill>
                <a:effectLst/>
                <a:uLnTx/>
                <a:uFillTx/>
                <a:latin typeface="Comic Sans MS" pitchFamily="66" charset="0"/>
                <a:ea typeface="+mn-ea"/>
                <a:cs typeface="+mn-cs"/>
              </a:rPr>
              <a:t>    Circumference, km	</a:t>
            </a:r>
            <a:r>
              <a:rPr lang="en-US" sz="1200" b="1" kern="0" dirty="0"/>
              <a:t> </a:t>
            </a:r>
            <a:r>
              <a:rPr lang="en-US" sz="1200" b="1" kern="0" dirty="0" smtClean="0"/>
              <a:t>                                      </a:t>
            </a:r>
            <a:r>
              <a:rPr kumimoji="0" lang="en-US" sz="1200" b="1" i="0" u="none" strike="noStrike" kern="0" cap="none" spc="0" normalizeH="0" baseline="0" noProof="0" dirty="0" smtClean="0">
                <a:ln>
                  <a:noFill/>
                </a:ln>
                <a:solidFill>
                  <a:schemeClr val="tx1"/>
                </a:solidFill>
                <a:effectLst/>
                <a:uLnTx/>
                <a:uFillTx/>
                <a:latin typeface="Comic Sans MS" pitchFamily="66" charset="0"/>
                <a:ea typeface="+mn-ea"/>
                <a:cs typeface="+mn-cs"/>
              </a:rPr>
              <a:t>2.2</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200" b="1" i="0" u="none" strike="noStrike" kern="0" cap="none" spc="0" normalizeH="0" baseline="0" noProof="0" dirty="0" smtClean="0">
                <a:ln>
                  <a:noFill/>
                </a:ln>
                <a:solidFill>
                  <a:schemeClr val="tx1"/>
                </a:solidFill>
                <a:effectLst/>
                <a:uLnTx/>
                <a:uFillTx/>
                <a:latin typeface="Comic Sans MS" pitchFamily="66" charset="0"/>
                <a:ea typeface="+mn-ea"/>
                <a:cs typeface="+mn-cs"/>
              </a:rPr>
              <a:t>    Beam current, </a:t>
            </a:r>
            <a:r>
              <a:rPr kumimoji="0" lang="en-US" sz="1200" b="1" i="0" u="none" strike="noStrike" kern="0" cap="none" spc="0" normalizeH="0" baseline="0" noProof="0" dirty="0" err="1" smtClean="0">
                <a:ln>
                  <a:noFill/>
                </a:ln>
                <a:solidFill>
                  <a:schemeClr val="tx1"/>
                </a:solidFill>
                <a:effectLst/>
                <a:uLnTx/>
                <a:uFillTx/>
                <a:latin typeface="Comic Sans MS" pitchFamily="66" charset="0"/>
                <a:ea typeface="+mn-ea"/>
                <a:cs typeface="+mn-cs"/>
              </a:rPr>
              <a:t>mA</a:t>
            </a:r>
            <a:r>
              <a:rPr kumimoji="0" lang="en-US" sz="1200" b="1" i="0" u="none" strike="noStrike" kern="0" cap="none" spc="0" normalizeH="0" baseline="0" noProof="0" dirty="0" smtClean="0">
                <a:ln>
                  <a:noFill/>
                </a:ln>
                <a:solidFill>
                  <a:schemeClr val="tx1"/>
                </a:solidFill>
                <a:effectLst/>
                <a:uLnTx/>
                <a:uFillTx/>
                <a:latin typeface="Comic Sans MS" pitchFamily="66" charset="0"/>
                <a:ea typeface="+mn-ea"/>
                <a:cs typeface="+mn-cs"/>
              </a:rPr>
              <a:t>                            200</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200" b="1" i="0" u="none" strike="noStrike" kern="0" cap="none" spc="0" normalizeH="0" baseline="0" noProof="0" dirty="0" smtClean="0">
                <a:ln>
                  <a:noFill/>
                </a:ln>
                <a:solidFill>
                  <a:schemeClr val="tx1"/>
                </a:solidFill>
                <a:effectLst/>
                <a:uLnTx/>
                <a:uFillTx/>
                <a:latin typeface="Comic Sans MS" pitchFamily="66" charset="0"/>
                <a:ea typeface="+mn-ea"/>
                <a:cs typeface="+mn-cs"/>
              </a:rPr>
              <a:t>    </a:t>
            </a:r>
            <a:r>
              <a:rPr kumimoji="0" lang="en-US" sz="1200" b="1" i="0" u="none" strike="noStrike" kern="0" cap="none" spc="0" normalizeH="0" baseline="0" noProof="0" dirty="0" err="1" smtClean="0">
                <a:ln>
                  <a:noFill/>
                </a:ln>
                <a:solidFill>
                  <a:schemeClr val="tx1"/>
                </a:solidFill>
                <a:effectLst/>
                <a:uLnTx/>
                <a:uFillTx/>
                <a:latin typeface="Comic Sans MS" pitchFamily="66" charset="0"/>
                <a:ea typeface="+mn-ea"/>
                <a:cs typeface="+mn-cs"/>
              </a:rPr>
              <a:t>Emittance</a:t>
            </a:r>
            <a:r>
              <a:rPr kumimoji="0" lang="en-US" sz="1200" b="1" i="0" u="none" strike="noStrike" kern="0" cap="none" spc="0" normalizeH="0" baseline="0" noProof="0" dirty="0" smtClean="0">
                <a:ln>
                  <a:noFill/>
                </a:ln>
                <a:solidFill>
                  <a:schemeClr val="tx1"/>
                </a:solidFill>
                <a:effectLst/>
                <a:uLnTx/>
                <a:uFillTx/>
                <a:latin typeface="Comic Sans MS" pitchFamily="66" charset="0"/>
                <a:ea typeface="+mn-ea"/>
                <a:cs typeface="+mn-cs"/>
              </a:rPr>
              <a:t> at 200 </a:t>
            </a:r>
            <a:r>
              <a:rPr kumimoji="0" lang="en-US" sz="1200" b="1" i="0" u="none" strike="noStrike" kern="0" cap="none" spc="0" normalizeH="0" baseline="0" noProof="0" dirty="0" err="1" smtClean="0">
                <a:ln>
                  <a:noFill/>
                </a:ln>
                <a:solidFill>
                  <a:schemeClr val="tx1"/>
                </a:solidFill>
                <a:effectLst/>
                <a:uLnTx/>
                <a:uFillTx/>
                <a:latin typeface="Comic Sans MS" pitchFamily="66" charset="0"/>
                <a:ea typeface="+mn-ea"/>
                <a:cs typeface="+mn-cs"/>
              </a:rPr>
              <a:t>mA</a:t>
            </a:r>
            <a:r>
              <a:rPr kumimoji="0" lang="en-US" sz="1200" b="1" i="0" u="none" strike="noStrike" kern="0" cap="none" spc="0" normalizeH="0" baseline="0" noProof="0" dirty="0" smtClean="0">
                <a:ln>
                  <a:noFill/>
                </a:ln>
                <a:solidFill>
                  <a:schemeClr val="tx1"/>
                </a:solidFill>
                <a:effectLst/>
                <a:uLnTx/>
                <a:uFillTx/>
                <a:latin typeface="Comic Sans MS" pitchFamily="66" charset="0"/>
                <a:ea typeface="+mn-ea"/>
                <a:cs typeface="+mn-cs"/>
              </a:rPr>
              <a:t>, x/y, pm	</a:t>
            </a:r>
            <a:r>
              <a:rPr kumimoji="0" lang="en-US" sz="1200" b="1" i="0" u="none" strike="noStrike" kern="0" cap="none" spc="0" normalizeH="0" baseline="0" noProof="0" dirty="0" smtClean="0">
                <a:ln>
                  <a:noFill/>
                </a:ln>
                <a:effectLst/>
                <a:uLnTx/>
                <a:uFillTx/>
                <a:latin typeface="Comic Sans MS" pitchFamily="66" charset="0"/>
                <a:ea typeface="+mn-ea"/>
                <a:cs typeface="+mn-cs"/>
              </a:rPr>
              <a:t>         12 / 12</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200" b="1" i="0" u="none" strike="noStrike" kern="0" cap="none" spc="0" normalizeH="0" noProof="0" dirty="0" smtClean="0">
                <a:ln>
                  <a:noFill/>
                </a:ln>
                <a:solidFill>
                  <a:schemeClr val="tx1"/>
                </a:solidFill>
                <a:effectLst/>
                <a:uLnTx/>
                <a:uFillTx/>
                <a:latin typeface="Comic Sans MS" pitchFamily="66" charset="0"/>
                <a:ea typeface="+mn-ea"/>
                <a:cs typeface="+mn-cs"/>
              </a:rPr>
              <a:t>    </a:t>
            </a:r>
            <a:r>
              <a:rPr kumimoji="0" lang="en-US" sz="1200" b="1" i="0" u="none" strike="noStrike" kern="0" cap="none" spc="0" normalizeH="0" baseline="0" noProof="0" dirty="0" err="1" smtClean="0">
                <a:ln>
                  <a:noFill/>
                </a:ln>
                <a:solidFill>
                  <a:schemeClr val="tx1"/>
                </a:solidFill>
                <a:effectLst/>
                <a:uLnTx/>
                <a:uFillTx/>
                <a:latin typeface="Comic Sans MS" pitchFamily="66" charset="0"/>
                <a:ea typeface="+mn-ea"/>
                <a:cs typeface="+mn-cs"/>
              </a:rPr>
              <a:t>Touschek</a:t>
            </a:r>
            <a:r>
              <a:rPr kumimoji="0" lang="en-US" sz="1200" b="1" i="0" u="none" strike="noStrike" kern="0" cap="none" spc="0" normalizeH="0" baseline="0" noProof="0" dirty="0" smtClean="0">
                <a:ln>
                  <a:noFill/>
                </a:ln>
                <a:solidFill>
                  <a:schemeClr val="tx1"/>
                </a:solidFill>
                <a:effectLst/>
                <a:uLnTx/>
                <a:uFillTx/>
                <a:latin typeface="Comic Sans MS" pitchFamily="66" charset="0"/>
                <a:ea typeface="+mn-ea"/>
                <a:cs typeface="+mn-cs"/>
              </a:rPr>
              <a:t> lifetime, hour</a:t>
            </a:r>
            <a:r>
              <a:rPr lang="en-US" sz="1200" b="1" kern="0" dirty="0"/>
              <a:t> </a:t>
            </a:r>
            <a:r>
              <a:rPr lang="en-US" sz="1200" b="1" kern="0" dirty="0" smtClean="0"/>
              <a:t>                                </a:t>
            </a:r>
            <a:r>
              <a:rPr lang="en-US" sz="1200" b="1" kern="0" dirty="0" smtClean="0">
                <a:latin typeface="Comic Sans MS" pitchFamily="66" charset="0"/>
              </a:rPr>
              <a:t>10</a:t>
            </a:r>
            <a:endParaRPr kumimoji="0" lang="en-US" sz="1200" b="1" i="0" u="none" strike="noStrike" kern="0" cap="none" spc="0" normalizeH="0" baseline="0" noProof="0" dirty="0" smtClean="0">
              <a:ln>
                <a:noFill/>
              </a:ln>
              <a:solidFill>
                <a:schemeClr val="tx1"/>
              </a:solidFill>
              <a:effectLst/>
              <a:uLnTx/>
              <a:uFillTx/>
              <a:latin typeface="Comic Sans MS" pitchFamily="66" charset="0"/>
              <a:ea typeface="+mn-ea"/>
              <a:cs typeface="+mn-cs"/>
            </a:endParaRPr>
          </a:p>
          <a:p>
            <a:pPr marL="342900" lvl="0" indent="-342900" eaLnBrk="0" hangingPunct="0">
              <a:spcBef>
                <a:spcPct val="20000"/>
              </a:spcBef>
              <a:defRPr/>
            </a:pPr>
            <a:r>
              <a:rPr kumimoji="0" lang="en-US" sz="1200" b="1" i="0" u="none" strike="noStrike" kern="0" cap="none" spc="0" normalizeH="0" baseline="0" noProof="0" dirty="0" smtClean="0">
                <a:ln>
                  <a:noFill/>
                </a:ln>
                <a:solidFill>
                  <a:schemeClr val="tx1"/>
                </a:solidFill>
                <a:effectLst/>
                <a:uLnTx/>
                <a:uFillTx/>
                <a:latin typeface="Comic Sans MS" pitchFamily="66" charset="0"/>
                <a:ea typeface="+mn-ea"/>
                <a:cs typeface="+mn-cs"/>
              </a:rPr>
              <a:t>    Dynamic aperture , mm                </a:t>
            </a:r>
            <a:r>
              <a:rPr lang="en-US" sz="1200" b="1" kern="0" dirty="0" smtClean="0">
                <a:latin typeface="Comic Sans MS" pitchFamily="66" charset="0"/>
                <a:ea typeface="+mn-ea"/>
              </a:rPr>
              <a:t>   Storage Ring Design  </a:t>
            </a:r>
            <a:r>
              <a:rPr kumimoji="0" lang="en-US" sz="1200" b="1" i="0" u="none" strike="noStrike" kern="0" cap="none" spc="0" normalizeH="0" noProof="0" dirty="0" smtClean="0">
                <a:ln>
                  <a:noFill/>
                </a:ln>
                <a:solidFill>
                  <a:schemeClr val="tx1"/>
                </a:solidFill>
                <a:effectLst/>
                <a:uLnTx/>
                <a:uFillTx/>
                <a:latin typeface="Comic Sans MS" pitchFamily="66" charset="0"/>
                <a:ea typeface="+mn-ea"/>
                <a:cs typeface="+mn-cs"/>
              </a:rPr>
              <a:t> </a:t>
            </a:r>
            <a:r>
              <a:rPr kumimoji="0" lang="en-US" sz="1200" b="1" i="0" u="none" strike="noStrike" kern="0" cap="none" spc="0" normalizeH="0" baseline="0" noProof="0" dirty="0" smtClean="0">
                <a:ln>
                  <a:noFill/>
                </a:ln>
                <a:solidFill>
                  <a:schemeClr val="tx1"/>
                </a:solidFill>
                <a:effectLst/>
                <a:uLnTx/>
                <a:uFillTx/>
                <a:latin typeface="Comic Sans MS" pitchFamily="66" charset="0"/>
                <a:ea typeface="+mn-ea"/>
                <a:cs typeface="+mn-cs"/>
              </a:rPr>
              <a:t>10</a:t>
            </a:r>
          </a:p>
        </p:txBody>
      </p:sp>
      <p:pic>
        <p:nvPicPr>
          <p:cNvPr id="10" name="Picture 3" descr="C:\Publication\FLS2012\scan_xy_baseline.eps"/>
          <p:cNvPicPr>
            <a:picLocks noChangeAspect="1" noChangeArrowheads="1"/>
          </p:cNvPicPr>
          <p:nvPr/>
        </p:nvPicPr>
        <p:blipFill>
          <a:blip r:embed="rId4" cstate="email"/>
          <a:srcRect/>
          <a:stretch>
            <a:fillRect/>
          </a:stretch>
        </p:blipFill>
        <p:spPr bwMode="auto">
          <a:xfrm>
            <a:off x="4953000" y="1295400"/>
            <a:ext cx="2743200" cy="2133600"/>
          </a:xfrm>
          <a:prstGeom prst="rect">
            <a:avLst/>
          </a:prstGeom>
          <a:noFill/>
        </p:spPr>
      </p:pic>
      <p:pic>
        <p:nvPicPr>
          <p:cNvPr id="11" name="Picture 4" descr="C:\Publication\FLS2012\scan_xy_achromat.eps"/>
          <p:cNvPicPr>
            <a:picLocks noChangeAspect="1" noChangeArrowheads="1"/>
          </p:cNvPicPr>
          <p:nvPr/>
        </p:nvPicPr>
        <p:blipFill>
          <a:blip r:embed="rId5" cstate="email"/>
          <a:srcRect/>
          <a:stretch>
            <a:fillRect/>
          </a:stretch>
        </p:blipFill>
        <p:spPr bwMode="auto">
          <a:xfrm>
            <a:off x="4953001" y="3810000"/>
            <a:ext cx="2743200" cy="2393106"/>
          </a:xfrm>
          <a:prstGeom prst="rect">
            <a:avLst/>
          </a:prstGeom>
          <a:noFill/>
        </p:spPr>
      </p:pic>
      <p:sp>
        <p:nvSpPr>
          <p:cNvPr id="12" name="Text Placeholder 2"/>
          <p:cNvSpPr txBox="1">
            <a:spLocks/>
          </p:cNvSpPr>
          <p:nvPr/>
        </p:nvSpPr>
        <p:spPr>
          <a:xfrm>
            <a:off x="4800600" y="1066800"/>
            <a:ext cx="3505200" cy="334962"/>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US" sz="1600" b="0" i="0" u="none" strike="noStrike" kern="1200" cap="none" spc="0" normalizeH="0" baseline="0" noProof="0" dirty="0" smtClean="0">
                <a:ln>
                  <a:noFill/>
                </a:ln>
                <a:solidFill>
                  <a:srgbClr val="002060"/>
                </a:solidFill>
                <a:effectLst/>
                <a:uLnTx/>
                <a:uFillTx/>
                <a:latin typeface="Comic Sans MS" pitchFamily="66" charset="0"/>
                <a:ea typeface="+mn-ea"/>
                <a:cs typeface="+mn-cs"/>
              </a:rPr>
              <a:t>     PEP-X: Baseline (2008)</a:t>
            </a:r>
            <a:endParaRPr kumimoji="0" lang="en-US" sz="1600" b="0" i="0" u="none" strike="noStrike" kern="1200" cap="none" spc="0" normalizeH="0" baseline="0" noProof="0" dirty="0">
              <a:ln>
                <a:noFill/>
              </a:ln>
              <a:solidFill>
                <a:srgbClr val="002060"/>
              </a:solidFill>
              <a:effectLst/>
              <a:uLnTx/>
              <a:uFillTx/>
              <a:latin typeface="Comic Sans MS" pitchFamily="66" charset="0"/>
              <a:ea typeface="+mn-ea"/>
              <a:cs typeface="+mn-cs"/>
            </a:endParaRPr>
          </a:p>
        </p:txBody>
      </p:sp>
      <p:sp>
        <p:nvSpPr>
          <p:cNvPr id="15" name="Text Placeholder 4"/>
          <p:cNvSpPr txBox="1">
            <a:spLocks/>
          </p:cNvSpPr>
          <p:nvPr/>
        </p:nvSpPr>
        <p:spPr>
          <a:xfrm>
            <a:off x="5105400" y="3505200"/>
            <a:ext cx="2667000" cy="334962"/>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US" sz="1600" b="0" i="0" u="none" strike="noStrike" kern="1200" cap="none" spc="0" normalizeH="0" baseline="0" noProof="0" dirty="0" smtClean="0">
                <a:ln>
                  <a:noFill/>
                </a:ln>
                <a:solidFill>
                  <a:srgbClr val="002060"/>
                </a:solidFill>
                <a:effectLst/>
                <a:uLnTx/>
                <a:uFillTx/>
                <a:latin typeface="Comic Sans MS" pitchFamily="66" charset="0"/>
                <a:ea typeface="+mn-ea"/>
                <a:cs typeface="+mn-cs"/>
              </a:rPr>
              <a:t>PEP-X: USR (2011)</a:t>
            </a:r>
            <a:endParaRPr kumimoji="0" lang="en-US" sz="1600" b="0" i="0" u="none" strike="noStrike" kern="1200" cap="none" spc="0" normalizeH="0" baseline="0" noProof="0" dirty="0">
              <a:ln>
                <a:noFill/>
              </a:ln>
              <a:solidFill>
                <a:srgbClr val="002060"/>
              </a:solidFill>
              <a:effectLst/>
              <a:uLnTx/>
              <a:uFillTx/>
              <a:latin typeface="Comic Sans MS" pitchFamily="66" charset="0"/>
              <a:ea typeface="+mn-ea"/>
              <a:cs typeface="+mn-cs"/>
            </a:endParaRPr>
          </a:p>
        </p:txBody>
      </p:sp>
      <p:cxnSp>
        <p:nvCxnSpPr>
          <p:cNvPr id="26" name="Straight Arrow Connector 25"/>
          <p:cNvCxnSpPr/>
          <p:nvPr/>
        </p:nvCxnSpPr>
        <p:spPr>
          <a:xfrm flipH="1">
            <a:off x="7772400" y="4953000"/>
            <a:ext cx="30480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3" name="Slide Number Placeholder 12"/>
          <p:cNvSpPr>
            <a:spLocks noGrp="1"/>
          </p:cNvSpPr>
          <p:nvPr>
            <p:ph type="sldNum" sz="quarter" idx="10"/>
          </p:nvPr>
        </p:nvSpPr>
        <p:spPr/>
        <p:txBody>
          <a:bodyPr/>
          <a:lstStyle/>
          <a:p>
            <a:fld id="{46D7A3A9-117E-4EF5-82A3-3CC7D0AB76B5}" type="slidenum">
              <a:rPr lang="en-US" smtClean="0"/>
              <a:pPr/>
              <a:t>37</a:t>
            </a:fld>
            <a:endParaRPr lang="en-US" dirty="0"/>
          </a:p>
        </p:txBody>
      </p:sp>
      <p:sp>
        <p:nvSpPr>
          <p:cNvPr id="16" name="Footer Placeholder 15"/>
          <p:cNvSpPr>
            <a:spLocks noGrp="1"/>
          </p:cNvSpPr>
          <p:nvPr>
            <p:ph type="ftr" sz="quarter" idx="11"/>
          </p:nvPr>
        </p:nvSpPr>
        <p:spPr/>
        <p:txBody>
          <a:bodyPr/>
          <a:lstStyle/>
          <a:p>
            <a:r>
              <a:rPr lang="en-US" smtClean="0"/>
              <a:t>MAP 2012 Winter Meeting</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SLAC is on its way to become a fully integrated Multi purpose laboratory</a:t>
            </a:r>
          </a:p>
          <a:p>
            <a:r>
              <a:rPr lang="en-US" dirty="0" smtClean="0"/>
              <a:t>HEP is an important piece of SLACs mission</a:t>
            </a:r>
          </a:p>
          <a:p>
            <a:r>
              <a:rPr lang="en-US" dirty="0" smtClean="0"/>
              <a:t>Accelerator Science and Technology is fundamental to the laboratory</a:t>
            </a:r>
          </a:p>
          <a:p>
            <a:r>
              <a:rPr lang="en-US" dirty="0" smtClean="0"/>
              <a:t>The laboratory has core technologies that are unique and mission critical to Science Community, other laboratories and the DOE complex</a:t>
            </a:r>
          </a:p>
          <a:p>
            <a:r>
              <a:rPr lang="en-US" dirty="0" smtClean="0"/>
              <a:t>SLAC would very much like to be part of MAP and make a unique contribution</a:t>
            </a:r>
          </a:p>
          <a:p>
            <a:pPr lvl="1"/>
            <a:endParaRPr lang="en-US" dirty="0" smtClean="0"/>
          </a:p>
        </p:txBody>
      </p:sp>
      <p:sp>
        <p:nvSpPr>
          <p:cNvPr id="4" name="Slide Number Placeholder 3"/>
          <p:cNvSpPr>
            <a:spLocks noGrp="1"/>
          </p:cNvSpPr>
          <p:nvPr>
            <p:ph type="sldNum" sz="quarter" idx="10"/>
          </p:nvPr>
        </p:nvSpPr>
        <p:spPr/>
        <p:txBody>
          <a:bodyPr/>
          <a:lstStyle/>
          <a:p>
            <a:fld id="{46D7A3A9-117E-4EF5-82A3-3CC7D0AB76B5}" type="slidenum">
              <a:rPr lang="en-US" smtClean="0"/>
              <a:pPr/>
              <a:t>38</a:t>
            </a:fld>
            <a:endParaRPr lang="en-US" dirty="0"/>
          </a:p>
        </p:txBody>
      </p:sp>
      <p:sp>
        <p:nvSpPr>
          <p:cNvPr id="5" name="Footer Placeholder 4"/>
          <p:cNvSpPr>
            <a:spLocks noGrp="1"/>
          </p:cNvSpPr>
          <p:nvPr>
            <p:ph type="ftr" sz="quarter" idx="11"/>
          </p:nvPr>
        </p:nvSpPr>
        <p:spPr/>
        <p:txBody>
          <a:bodyPr/>
          <a:lstStyle/>
          <a:p>
            <a:r>
              <a:rPr lang="en-US" smtClean="0"/>
              <a:t>MAP 2012 Winter Meeting</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a:xfrm>
            <a:off x="304800" y="228600"/>
            <a:ext cx="8229600" cy="1143000"/>
          </a:xfrm>
        </p:spPr>
        <p:txBody>
          <a:bodyPr>
            <a:normAutofit fontScale="90000"/>
          </a:bodyPr>
          <a:lstStyle/>
          <a:p>
            <a:pPr eaLnBrk="1" hangingPunct="1"/>
            <a:r>
              <a:rPr lang="en-US" sz="2800" dirty="0" smtClean="0"/>
              <a:t>Over last 5 years, SLAC has shifted </a:t>
            </a:r>
            <a:br>
              <a:rPr lang="en-US" sz="2800" dirty="0" smtClean="0"/>
            </a:br>
            <a:r>
              <a:rPr lang="en-US" sz="2800" dirty="0" smtClean="0"/>
              <a:t>its focus away from particle physics</a:t>
            </a:r>
            <a:r>
              <a:rPr lang="en-US" sz="3200" dirty="0" smtClean="0"/>
              <a:t/>
            </a:r>
            <a:br>
              <a:rPr lang="en-US" sz="3200" dirty="0" smtClean="0"/>
            </a:br>
            <a:endParaRPr lang="en-US" sz="3200" dirty="0" smtClean="0"/>
          </a:p>
        </p:txBody>
      </p:sp>
      <p:graphicFrame>
        <p:nvGraphicFramePr>
          <p:cNvPr id="9" name="Chart 8"/>
          <p:cNvGraphicFramePr/>
          <p:nvPr/>
        </p:nvGraphicFramePr>
        <p:xfrm>
          <a:off x="685800" y="1371600"/>
          <a:ext cx="7620000" cy="48768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0"/>
          </p:nvPr>
        </p:nvSpPr>
        <p:spPr/>
        <p:txBody>
          <a:bodyPr/>
          <a:lstStyle/>
          <a:p>
            <a:fld id="{46D7A3A9-117E-4EF5-82A3-3CC7D0AB76B5}" type="slidenum">
              <a:rPr lang="en-US" smtClean="0"/>
              <a:pPr/>
              <a:t>4</a:t>
            </a:fld>
            <a:endParaRPr lang="en-US" dirty="0"/>
          </a:p>
        </p:txBody>
      </p:sp>
      <p:sp>
        <p:nvSpPr>
          <p:cNvPr id="5" name="Footer Placeholder 4"/>
          <p:cNvSpPr>
            <a:spLocks noGrp="1"/>
          </p:cNvSpPr>
          <p:nvPr>
            <p:ph type="ftr" sz="quarter" idx="11"/>
          </p:nvPr>
        </p:nvSpPr>
        <p:spPr/>
        <p:txBody>
          <a:bodyPr/>
          <a:lstStyle/>
          <a:p>
            <a:r>
              <a:rPr lang="en-US" smtClean="0"/>
              <a:t>MAP 2012 Winter Meeting</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descr="lcls_II_slideshow_09.jpg"/>
          <p:cNvPicPr>
            <a:picLocks noChangeAspect="1"/>
          </p:cNvPicPr>
          <p:nvPr/>
        </p:nvPicPr>
        <p:blipFill>
          <a:blip r:embed="rId3" cstate="email"/>
          <a:srcRect/>
          <a:stretch>
            <a:fillRect/>
          </a:stretch>
        </p:blipFill>
        <p:spPr bwMode="auto">
          <a:xfrm>
            <a:off x="1588" y="0"/>
            <a:ext cx="9140825" cy="6858000"/>
          </a:xfrm>
          <a:prstGeom prst="rect">
            <a:avLst/>
          </a:prstGeom>
          <a:noFill/>
          <a:ln w="9525">
            <a:noFill/>
            <a:miter lim="800000"/>
            <a:headEnd/>
            <a:tailEnd/>
          </a:ln>
        </p:spPr>
      </p:pic>
      <p:pic>
        <p:nvPicPr>
          <p:cNvPr id="20483" name="Picture 4" descr="lcls_II_slideshow_09.jpg"/>
          <p:cNvPicPr>
            <a:picLocks noChangeAspect="1"/>
          </p:cNvPicPr>
          <p:nvPr/>
        </p:nvPicPr>
        <p:blipFill>
          <a:blip r:embed="rId4" cstate="email"/>
          <a:srcRect/>
          <a:stretch>
            <a:fillRect/>
          </a:stretch>
        </p:blipFill>
        <p:spPr bwMode="auto">
          <a:xfrm>
            <a:off x="0" y="0"/>
            <a:ext cx="9140825" cy="6858000"/>
          </a:xfrm>
          <a:prstGeom prst="rect">
            <a:avLst/>
          </a:prstGeom>
          <a:noFill/>
          <a:ln w="9525">
            <a:noFill/>
            <a:miter lim="800000"/>
            <a:headEnd/>
            <a:tailEnd/>
          </a:ln>
        </p:spPr>
      </p:pic>
      <p:sp>
        <p:nvSpPr>
          <p:cNvPr id="4" name="Oval 3"/>
          <p:cNvSpPr/>
          <p:nvPr/>
        </p:nvSpPr>
        <p:spPr>
          <a:xfrm>
            <a:off x="3823855" y="2493818"/>
            <a:ext cx="320633" cy="273133"/>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ular Callout 4"/>
          <p:cNvSpPr/>
          <p:nvPr/>
        </p:nvSpPr>
        <p:spPr>
          <a:xfrm>
            <a:off x="4495800" y="1752600"/>
            <a:ext cx="950026" cy="308758"/>
          </a:xfrm>
          <a:prstGeom prst="wedgeRectCallout">
            <a:avLst>
              <a:gd name="adj1" fmla="val -95833"/>
              <a:gd name="adj2" fmla="val 214727"/>
            </a:avLst>
          </a:prstGeom>
          <a:solidFill>
            <a:srgbClr val="F2F2F2">
              <a:alpha val="7098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SSRL</a:t>
            </a:r>
            <a:endParaRPr lang="en-US" dirty="0">
              <a:solidFill>
                <a:schemeClr val="tx1"/>
              </a:solidFill>
            </a:endParaRPr>
          </a:p>
        </p:txBody>
      </p:sp>
      <p:sp>
        <p:nvSpPr>
          <p:cNvPr id="6" name="Right Arrow 5"/>
          <p:cNvSpPr/>
          <p:nvPr/>
        </p:nvSpPr>
        <p:spPr>
          <a:xfrm rot="2326648">
            <a:off x="825813" y="1651106"/>
            <a:ext cx="2410492" cy="1645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ular Callout 6"/>
          <p:cNvSpPr/>
          <p:nvPr/>
        </p:nvSpPr>
        <p:spPr>
          <a:xfrm>
            <a:off x="3124200" y="914400"/>
            <a:ext cx="3662548" cy="374072"/>
          </a:xfrm>
          <a:prstGeom prst="wedgeRectCallout">
            <a:avLst>
              <a:gd name="adj1" fmla="val -81625"/>
              <a:gd name="adj2" fmla="val 119607"/>
            </a:avLst>
          </a:prstGeom>
          <a:solidFill>
            <a:srgbClr val="F2F2F2">
              <a:alpha val="7098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FACET National User Facility</a:t>
            </a:r>
            <a:endParaRPr lang="en-US" dirty="0">
              <a:solidFill>
                <a:schemeClr val="tx1"/>
              </a:solidFill>
            </a:endParaRPr>
          </a:p>
        </p:txBody>
      </p:sp>
      <p:sp>
        <p:nvSpPr>
          <p:cNvPr id="8" name="TextBox 7"/>
          <p:cNvSpPr txBox="1"/>
          <p:nvPr/>
        </p:nvSpPr>
        <p:spPr>
          <a:xfrm>
            <a:off x="3581400" y="152400"/>
            <a:ext cx="5562600" cy="400110"/>
          </a:xfrm>
          <a:prstGeom prst="rect">
            <a:avLst/>
          </a:prstGeom>
          <a:solidFill>
            <a:srgbClr val="F2F2F2">
              <a:alpha val="70980"/>
            </a:srgbClr>
          </a:solidFill>
          <a:ln>
            <a:solidFill>
              <a:srgbClr val="000000">
                <a:alpha val="69804"/>
              </a:srgbClr>
            </a:solidFill>
          </a:ln>
        </p:spPr>
        <p:txBody>
          <a:bodyPr wrap="square" rtlCol="0">
            <a:spAutoFit/>
          </a:bodyPr>
          <a:lstStyle/>
          <a:p>
            <a:r>
              <a:rPr lang="en-US" dirty="0" smtClean="0"/>
              <a:t>…</a:t>
            </a:r>
            <a:r>
              <a:rPr lang="en-US" sz="2000" dirty="0" smtClean="0">
                <a:solidFill>
                  <a:schemeClr val="tx2"/>
                </a:solidFill>
              </a:rPr>
              <a:t>Here is where we accomplish the Mission?</a:t>
            </a:r>
            <a:endParaRPr lang="en-US" sz="2000" dirty="0">
              <a:solidFill>
                <a:schemeClr val="tx2"/>
              </a:solidFill>
            </a:endParaRPr>
          </a:p>
        </p:txBody>
      </p:sp>
      <p:sp>
        <p:nvSpPr>
          <p:cNvPr id="9" name="Rectangular Callout 8"/>
          <p:cNvSpPr/>
          <p:nvPr/>
        </p:nvSpPr>
        <p:spPr>
          <a:xfrm>
            <a:off x="1524000" y="3157533"/>
            <a:ext cx="990600" cy="381000"/>
          </a:xfrm>
          <a:prstGeom prst="wedgeRectCallout">
            <a:avLst>
              <a:gd name="adj1" fmla="val 111475"/>
              <a:gd name="adj2" fmla="val -66667"/>
            </a:avLst>
          </a:prstGeom>
          <a:solidFill>
            <a:schemeClr val="bg1">
              <a:alpha val="5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NLCTA</a:t>
            </a:r>
            <a:br>
              <a:rPr lang="en-US" sz="1200" dirty="0" smtClean="0">
                <a:solidFill>
                  <a:schemeClr val="tx1"/>
                </a:solidFill>
              </a:rPr>
            </a:br>
            <a:r>
              <a:rPr lang="en-US" sz="1200" dirty="0" smtClean="0">
                <a:solidFill>
                  <a:schemeClr val="tx1"/>
                </a:solidFill>
              </a:rPr>
              <a:t>(Acc. R&amp;D)</a:t>
            </a:r>
            <a:endParaRPr lang="en-US" sz="1200" dirty="0">
              <a:solidFill>
                <a:schemeClr val="tx1"/>
              </a:solidFill>
            </a:endParaRPr>
          </a:p>
        </p:txBody>
      </p:sp>
      <p:cxnSp>
        <p:nvCxnSpPr>
          <p:cNvPr id="12" name="Straight Connector 11"/>
          <p:cNvCxnSpPr/>
          <p:nvPr/>
        </p:nvCxnSpPr>
        <p:spPr>
          <a:xfrm rot="16200000" flipH="1">
            <a:off x="3124200" y="2971800"/>
            <a:ext cx="228600" cy="22860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sp>
        <p:nvSpPr>
          <p:cNvPr id="11" name="Slide Number Placeholder 10"/>
          <p:cNvSpPr>
            <a:spLocks noGrp="1"/>
          </p:cNvSpPr>
          <p:nvPr>
            <p:ph type="sldNum" sz="quarter" idx="10"/>
          </p:nvPr>
        </p:nvSpPr>
        <p:spPr/>
        <p:txBody>
          <a:bodyPr/>
          <a:lstStyle/>
          <a:p>
            <a:fld id="{46D7A3A9-117E-4EF5-82A3-3CC7D0AB76B5}" type="slidenum">
              <a:rPr lang="en-US" smtClean="0"/>
              <a:pPr/>
              <a:t>5</a:t>
            </a:fld>
            <a:endParaRPr lang="en-US" dirty="0"/>
          </a:p>
        </p:txBody>
      </p:sp>
      <p:sp>
        <p:nvSpPr>
          <p:cNvPr id="13" name="Footer Placeholder 12"/>
          <p:cNvSpPr>
            <a:spLocks noGrp="1"/>
          </p:cNvSpPr>
          <p:nvPr>
            <p:ph type="ftr" sz="quarter" idx="11"/>
          </p:nvPr>
        </p:nvSpPr>
        <p:spPr/>
        <p:txBody>
          <a:bodyPr/>
          <a:lstStyle/>
          <a:p>
            <a:r>
              <a:rPr lang="en-US" smtClean="0"/>
              <a:t>MAP 2012 Winter Meeting</a:t>
            </a:r>
            <a:endParaRPr lang="en-US" dirty="0"/>
          </a:p>
        </p:txBody>
      </p:sp>
      <p:sp>
        <p:nvSpPr>
          <p:cNvPr id="14" name="Rectangular Callout 13"/>
          <p:cNvSpPr/>
          <p:nvPr/>
        </p:nvSpPr>
        <p:spPr>
          <a:xfrm>
            <a:off x="5257800" y="2286000"/>
            <a:ext cx="838200" cy="384958"/>
          </a:xfrm>
          <a:prstGeom prst="wedgeRectCallout">
            <a:avLst>
              <a:gd name="adj1" fmla="val -204316"/>
              <a:gd name="adj2" fmla="val 178084"/>
            </a:avLst>
          </a:prstGeom>
          <a:solidFill>
            <a:srgbClr val="F2F2F2">
              <a:alpha val="7098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ESTB</a:t>
            </a:r>
            <a:endParaRPr lang="en-US" dirty="0">
              <a:solidFill>
                <a:schemeClr val="tx1"/>
              </a:solidFill>
            </a:endParaRPr>
          </a:p>
        </p:txBody>
      </p:sp>
      <p:sp>
        <p:nvSpPr>
          <p:cNvPr id="15" name="Rectangular Callout 14"/>
          <p:cNvSpPr/>
          <p:nvPr/>
        </p:nvSpPr>
        <p:spPr>
          <a:xfrm>
            <a:off x="4419600" y="1447800"/>
            <a:ext cx="956954" cy="306780"/>
          </a:xfrm>
          <a:prstGeom prst="wedgeRectCallout">
            <a:avLst>
              <a:gd name="adj1" fmla="val -95833"/>
              <a:gd name="adj2" fmla="val 214727"/>
            </a:avLst>
          </a:prstGeom>
          <a:solidFill>
            <a:srgbClr val="F2F2F2">
              <a:alpha val="7098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ASTA</a:t>
            </a:r>
            <a:endParaRPr lang="en-US" dirty="0">
              <a:solidFill>
                <a:schemeClr val="tx1"/>
              </a:solidFill>
            </a:endParaRPr>
          </a:p>
        </p:txBody>
      </p:sp>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304800" y="152400"/>
            <a:ext cx="8610600" cy="7620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chemeClr val="tx1"/>
                </a:solidFill>
                <a:effectLst/>
                <a:uLnTx/>
                <a:uFillTx/>
                <a:latin typeface="+mj-lt"/>
                <a:ea typeface="+mj-ea"/>
                <a:cs typeface="+mj-cs"/>
              </a:rPr>
              <a:t>X-Rays </a:t>
            </a:r>
            <a:r>
              <a:rPr lang="en-US" sz="3600" b="1" kern="0" dirty="0" smtClean="0">
                <a:latin typeface="+mj-lt"/>
                <a:ea typeface="+mj-ea"/>
                <a:cs typeface="+mj-cs"/>
              </a:rPr>
              <a:t>- s</a:t>
            </a:r>
            <a:r>
              <a:rPr kumimoji="0" lang="en-US" sz="3600" b="1" i="0" u="none" strike="noStrike" kern="0" cap="none" spc="0" normalizeH="0" baseline="0" noProof="0" dirty="0" err="1" smtClean="0">
                <a:ln>
                  <a:noFill/>
                </a:ln>
                <a:solidFill>
                  <a:schemeClr val="tx1"/>
                </a:solidFill>
                <a:effectLst/>
                <a:uLnTx/>
                <a:uFillTx/>
                <a:latin typeface="+mj-lt"/>
                <a:ea typeface="+mj-ea"/>
                <a:cs typeface="+mj-cs"/>
              </a:rPr>
              <a:t>eeing</a:t>
            </a:r>
            <a:r>
              <a:rPr kumimoji="0" lang="en-US" sz="3600" b="1" i="0" u="none" strike="noStrike" kern="0" cap="none" spc="0" normalizeH="0" baseline="0" noProof="0" dirty="0" smtClean="0">
                <a:ln>
                  <a:noFill/>
                </a:ln>
                <a:solidFill>
                  <a:schemeClr val="tx1"/>
                </a:solidFill>
                <a:effectLst/>
                <a:uLnTx/>
                <a:uFillTx/>
                <a:latin typeface="+mj-lt"/>
                <a:ea typeface="+mj-ea"/>
                <a:cs typeface="+mj-cs"/>
              </a:rPr>
              <a:t> the Invisible</a:t>
            </a:r>
            <a:endParaRPr kumimoji="0" lang="en-US" sz="3600" b="1" i="0" u="none" strike="noStrike" kern="0" cap="none" spc="0" normalizeH="0" baseline="0" noProof="0" dirty="0">
              <a:ln>
                <a:noFill/>
              </a:ln>
              <a:solidFill>
                <a:schemeClr val="tx1"/>
              </a:solidFill>
              <a:effectLst/>
              <a:uLnTx/>
              <a:uFillTx/>
              <a:latin typeface="+mj-lt"/>
              <a:ea typeface="+mj-ea"/>
              <a:cs typeface="+mj-cs"/>
            </a:endParaRPr>
          </a:p>
        </p:txBody>
      </p:sp>
      <p:pic>
        <p:nvPicPr>
          <p:cNvPr id="3" name="Picture 1"/>
          <p:cNvPicPr>
            <a:picLocks noChangeAspect="1" noChangeArrowheads="1"/>
          </p:cNvPicPr>
          <p:nvPr/>
        </p:nvPicPr>
        <p:blipFill>
          <a:blip r:embed="rId2" cstate="email"/>
          <a:srcRect/>
          <a:stretch>
            <a:fillRect/>
          </a:stretch>
        </p:blipFill>
        <p:spPr bwMode="auto">
          <a:xfrm>
            <a:off x="304800" y="1143000"/>
            <a:ext cx="8279467" cy="480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0"/>
            <a:ext cx="8229600" cy="1143000"/>
          </a:xfrm>
        </p:spPr>
        <p:txBody>
          <a:bodyPr/>
          <a:lstStyle/>
          <a:p>
            <a:r>
              <a:rPr lang="en-US" sz="2400" smtClean="0"/>
              <a:t>Beyond HEP: The SLAC Multi-Program Environment</a:t>
            </a:r>
            <a:endParaRPr lang="en-US" smtClean="0"/>
          </a:p>
        </p:txBody>
      </p:sp>
      <p:sp>
        <p:nvSpPr>
          <p:cNvPr id="13315" name="Text Placeholder 5"/>
          <p:cNvSpPr>
            <a:spLocks noGrp="1"/>
          </p:cNvSpPr>
          <p:nvPr>
            <p:ph type="body" idx="1"/>
          </p:nvPr>
        </p:nvSpPr>
        <p:spPr>
          <a:xfrm>
            <a:off x="0" y="1905000"/>
            <a:ext cx="2436813" cy="639763"/>
          </a:xfrm>
        </p:spPr>
        <p:txBody>
          <a:bodyPr/>
          <a:lstStyle/>
          <a:p>
            <a:r>
              <a:rPr lang="en-US" dirty="0" smtClean="0">
                <a:solidFill>
                  <a:srgbClr val="7030A0"/>
                </a:solidFill>
              </a:rPr>
              <a:t>PPA </a:t>
            </a:r>
          </a:p>
        </p:txBody>
      </p:sp>
      <p:sp>
        <p:nvSpPr>
          <p:cNvPr id="13316" name="Content Placeholder 6"/>
          <p:cNvSpPr>
            <a:spLocks noGrp="1"/>
          </p:cNvSpPr>
          <p:nvPr>
            <p:ph sz="half" idx="2"/>
          </p:nvPr>
        </p:nvSpPr>
        <p:spPr>
          <a:xfrm>
            <a:off x="0" y="2514600"/>
            <a:ext cx="3121025" cy="3951288"/>
          </a:xfrm>
        </p:spPr>
        <p:txBody>
          <a:bodyPr/>
          <a:lstStyle/>
          <a:p>
            <a:r>
              <a:rPr lang="en-US" dirty="0" smtClean="0">
                <a:solidFill>
                  <a:srgbClr val="7030A0"/>
                </a:solidFill>
              </a:rPr>
              <a:t>Detector R&amp;D</a:t>
            </a:r>
          </a:p>
          <a:p>
            <a:r>
              <a:rPr lang="en-US" dirty="0" smtClean="0">
                <a:solidFill>
                  <a:srgbClr val="7030A0"/>
                </a:solidFill>
              </a:rPr>
              <a:t>Computing </a:t>
            </a:r>
          </a:p>
          <a:p>
            <a:r>
              <a:rPr lang="en-US" dirty="0" smtClean="0">
                <a:solidFill>
                  <a:srgbClr val="7030A0"/>
                </a:solidFill>
              </a:rPr>
              <a:t>Data acquisition &amp; management</a:t>
            </a:r>
          </a:p>
        </p:txBody>
      </p:sp>
      <p:sp>
        <p:nvSpPr>
          <p:cNvPr id="13317" name="Text Placeholder 7"/>
          <p:cNvSpPr>
            <a:spLocks noGrp="1"/>
          </p:cNvSpPr>
          <p:nvPr>
            <p:ph type="body" sz="quarter" idx="3"/>
          </p:nvPr>
        </p:nvSpPr>
        <p:spPr>
          <a:xfrm>
            <a:off x="3048000" y="1905000"/>
            <a:ext cx="2438400" cy="639763"/>
          </a:xfrm>
        </p:spPr>
        <p:txBody>
          <a:bodyPr/>
          <a:lstStyle/>
          <a:p>
            <a:r>
              <a:rPr lang="en-US" smtClean="0"/>
              <a:t>AD</a:t>
            </a:r>
          </a:p>
        </p:txBody>
      </p:sp>
      <p:sp>
        <p:nvSpPr>
          <p:cNvPr id="13318" name="Content Placeholder 8"/>
          <p:cNvSpPr>
            <a:spLocks noGrp="1"/>
          </p:cNvSpPr>
          <p:nvPr>
            <p:ph sz="quarter" idx="4"/>
          </p:nvPr>
        </p:nvSpPr>
        <p:spPr>
          <a:xfrm>
            <a:off x="3048000" y="2544763"/>
            <a:ext cx="3124200" cy="3951287"/>
          </a:xfrm>
        </p:spPr>
        <p:txBody>
          <a:bodyPr/>
          <a:lstStyle/>
          <a:p>
            <a:r>
              <a:rPr lang="en-US" smtClean="0"/>
              <a:t>Beam Dynamics</a:t>
            </a:r>
          </a:p>
          <a:p>
            <a:r>
              <a:rPr lang="en-US" smtClean="0"/>
              <a:t>Technology infrastructure </a:t>
            </a:r>
          </a:p>
          <a:p>
            <a:r>
              <a:rPr lang="en-US" smtClean="0"/>
              <a:t>Test Facilities</a:t>
            </a:r>
          </a:p>
          <a:p>
            <a:r>
              <a:rPr lang="en-US" smtClean="0"/>
              <a:t>Research on future colliders</a:t>
            </a:r>
          </a:p>
          <a:p>
            <a:r>
              <a:rPr lang="en-US" smtClean="0"/>
              <a:t>Computation</a:t>
            </a:r>
          </a:p>
        </p:txBody>
      </p:sp>
      <p:sp>
        <p:nvSpPr>
          <p:cNvPr id="4" name="Slide Number Placeholder 3"/>
          <p:cNvSpPr>
            <a:spLocks noGrp="1"/>
          </p:cNvSpPr>
          <p:nvPr>
            <p:ph type="sldNum" sz="quarter" idx="11"/>
          </p:nvPr>
        </p:nvSpPr>
        <p:spPr>
          <a:xfrm>
            <a:off x="6553200" y="6203950"/>
            <a:ext cx="1676400" cy="365125"/>
          </a:xfrm>
        </p:spPr>
        <p:txBody>
          <a:bodyPr/>
          <a:lstStyle/>
          <a:p>
            <a:pPr algn="ctr">
              <a:defRPr/>
            </a:pPr>
            <a:fld id="{1906B449-9103-418A-A983-B436EEF49E42}" type="slidenum">
              <a:rPr lang="en-US" smtClean="0"/>
              <a:pPr algn="ctr">
                <a:defRPr/>
              </a:pPr>
              <a:t>7</a:t>
            </a:fld>
            <a:endParaRPr lang="en-US" dirty="0"/>
          </a:p>
        </p:txBody>
      </p:sp>
      <p:sp>
        <p:nvSpPr>
          <p:cNvPr id="5" name="Footer Placeholder 4"/>
          <p:cNvSpPr>
            <a:spLocks noGrp="1"/>
          </p:cNvSpPr>
          <p:nvPr>
            <p:ph type="ftr" sz="quarter" idx="10"/>
          </p:nvPr>
        </p:nvSpPr>
        <p:spPr>
          <a:xfrm>
            <a:off x="2743200" y="6324600"/>
            <a:ext cx="3657600" cy="365125"/>
          </a:xfrm>
        </p:spPr>
        <p:txBody>
          <a:bodyPr/>
          <a:lstStyle/>
          <a:p>
            <a:pPr algn="r">
              <a:defRPr/>
            </a:pPr>
            <a:r>
              <a:rPr lang="en-US" smtClean="0"/>
              <a:t>MAP 2012 Winter Meeting</a:t>
            </a:r>
            <a:endParaRPr lang="en-US" dirty="0"/>
          </a:p>
        </p:txBody>
      </p:sp>
      <p:sp>
        <p:nvSpPr>
          <p:cNvPr id="13" name="Text Placeholder 7"/>
          <p:cNvSpPr txBox="1">
            <a:spLocks/>
          </p:cNvSpPr>
          <p:nvPr/>
        </p:nvSpPr>
        <p:spPr bwMode="auto">
          <a:xfrm>
            <a:off x="6629400" y="1905000"/>
            <a:ext cx="2514600" cy="639763"/>
          </a:xfrm>
          <a:prstGeom prst="rect">
            <a:avLst/>
          </a:prstGeom>
          <a:noFill/>
          <a:ln w="9525">
            <a:noFill/>
            <a:miter lim="800000"/>
            <a:headEnd/>
            <a:tailEnd/>
          </a:ln>
        </p:spPr>
        <p:txBody>
          <a:bodyPr anchor="b"/>
          <a:lstStyle/>
          <a:p>
            <a:pPr eaLnBrk="0" hangingPunct="0">
              <a:spcBef>
                <a:spcPct val="20000"/>
              </a:spcBef>
              <a:buClr>
                <a:srgbClr val="990000"/>
              </a:buClr>
              <a:buSzPct val="85000"/>
              <a:buFont typeface="Wingdings" pitchFamily="2" charset="2"/>
              <a:buNone/>
              <a:defRPr/>
            </a:pPr>
            <a:r>
              <a:rPr lang="en-US" sz="2400" b="1" kern="0" dirty="0">
                <a:solidFill>
                  <a:srgbClr val="0070C0"/>
                </a:solidFill>
                <a:latin typeface="+mn-lt"/>
              </a:rPr>
              <a:t>LCLS,SSRL &amp; Photon Science</a:t>
            </a:r>
          </a:p>
        </p:txBody>
      </p:sp>
      <p:sp>
        <p:nvSpPr>
          <p:cNvPr id="14" name="Content Placeholder 8"/>
          <p:cNvSpPr txBox="1">
            <a:spLocks/>
          </p:cNvSpPr>
          <p:nvPr/>
        </p:nvSpPr>
        <p:spPr bwMode="auto">
          <a:xfrm>
            <a:off x="6477000" y="2514600"/>
            <a:ext cx="2514600" cy="3951288"/>
          </a:xfrm>
          <a:prstGeom prst="rect">
            <a:avLst/>
          </a:prstGeom>
          <a:noFill/>
          <a:ln w="9525">
            <a:noFill/>
            <a:miter lim="800000"/>
            <a:headEnd/>
            <a:tailEnd/>
          </a:ln>
        </p:spPr>
        <p:txBody>
          <a:bodyPr/>
          <a:lstStyle/>
          <a:p>
            <a:pPr marL="342900" indent="-342900" eaLnBrk="0" hangingPunct="0">
              <a:spcBef>
                <a:spcPct val="20000"/>
              </a:spcBef>
              <a:buClr>
                <a:srgbClr val="990000"/>
              </a:buClr>
              <a:buSzPct val="85000"/>
              <a:buFont typeface="Wingdings" pitchFamily="2" charset="2"/>
              <a:buChar char="§"/>
              <a:defRPr/>
            </a:pPr>
            <a:r>
              <a:rPr lang="en-US" kern="0" dirty="0">
                <a:solidFill>
                  <a:srgbClr val="0070C0"/>
                </a:solidFill>
                <a:latin typeface="+mn-lt"/>
              </a:rPr>
              <a:t>LCLS Operations</a:t>
            </a:r>
          </a:p>
          <a:p>
            <a:pPr marL="342900" indent="-342900" eaLnBrk="0" hangingPunct="0">
              <a:spcBef>
                <a:spcPct val="20000"/>
              </a:spcBef>
              <a:buClr>
                <a:srgbClr val="990000"/>
              </a:buClr>
              <a:buSzPct val="85000"/>
              <a:buFont typeface="Wingdings" pitchFamily="2" charset="2"/>
              <a:buChar char="§"/>
              <a:defRPr/>
            </a:pPr>
            <a:r>
              <a:rPr lang="en-US" kern="0" dirty="0">
                <a:solidFill>
                  <a:srgbClr val="0070C0"/>
                </a:solidFill>
                <a:latin typeface="+mn-lt"/>
              </a:rPr>
              <a:t>LCLS Experiments</a:t>
            </a:r>
          </a:p>
          <a:p>
            <a:pPr marL="800100" lvl="1" indent="-342900" eaLnBrk="0" hangingPunct="0">
              <a:spcBef>
                <a:spcPct val="20000"/>
              </a:spcBef>
              <a:buClr>
                <a:srgbClr val="990000"/>
              </a:buClr>
              <a:buSzPct val="85000"/>
              <a:buFont typeface="Wingdings" pitchFamily="2" charset="2"/>
              <a:buChar char="§"/>
              <a:defRPr/>
            </a:pPr>
            <a:r>
              <a:rPr lang="en-US" kern="0" dirty="0">
                <a:solidFill>
                  <a:srgbClr val="0070C0"/>
                </a:solidFill>
                <a:latin typeface="+mn-lt"/>
              </a:rPr>
              <a:t>Data acquisition</a:t>
            </a:r>
          </a:p>
          <a:p>
            <a:pPr marL="800100" lvl="1" indent="-342900" eaLnBrk="0" hangingPunct="0">
              <a:spcBef>
                <a:spcPct val="20000"/>
              </a:spcBef>
              <a:buClr>
                <a:srgbClr val="990000"/>
              </a:buClr>
              <a:buSzPct val="85000"/>
              <a:buFont typeface="Wingdings" pitchFamily="2" charset="2"/>
              <a:buChar char="§"/>
              <a:defRPr/>
            </a:pPr>
            <a:r>
              <a:rPr lang="en-US" kern="0" dirty="0">
                <a:solidFill>
                  <a:srgbClr val="0070C0"/>
                </a:solidFill>
                <a:latin typeface="+mn-lt"/>
              </a:rPr>
              <a:t>Data storage</a:t>
            </a:r>
          </a:p>
          <a:p>
            <a:pPr marL="342900" indent="-342900" eaLnBrk="0" hangingPunct="0">
              <a:spcBef>
                <a:spcPct val="20000"/>
              </a:spcBef>
              <a:buClr>
                <a:srgbClr val="990000"/>
              </a:buClr>
              <a:buSzPct val="85000"/>
              <a:buFont typeface="Wingdings" pitchFamily="2" charset="2"/>
              <a:buChar char="§"/>
              <a:defRPr/>
            </a:pPr>
            <a:r>
              <a:rPr lang="en-US" kern="0" dirty="0">
                <a:solidFill>
                  <a:srgbClr val="0070C0"/>
                </a:solidFill>
                <a:latin typeface="+mn-lt"/>
              </a:rPr>
              <a:t>High brightness beams</a:t>
            </a:r>
          </a:p>
          <a:p>
            <a:pPr marL="342900" indent="-342900" eaLnBrk="0" hangingPunct="0">
              <a:spcBef>
                <a:spcPct val="20000"/>
              </a:spcBef>
              <a:buClr>
                <a:srgbClr val="990000"/>
              </a:buClr>
              <a:buSzPct val="85000"/>
              <a:buFont typeface="Wingdings" pitchFamily="2" charset="2"/>
              <a:buChar char="§"/>
              <a:defRPr/>
            </a:pPr>
            <a:r>
              <a:rPr lang="en-US" kern="0" dirty="0">
                <a:solidFill>
                  <a:srgbClr val="0070C0"/>
                </a:solidFill>
                <a:latin typeface="+mn-lt"/>
              </a:rPr>
              <a:t>Low </a:t>
            </a:r>
            <a:r>
              <a:rPr lang="en-US" kern="0" dirty="0" err="1">
                <a:solidFill>
                  <a:srgbClr val="0070C0"/>
                </a:solidFill>
                <a:latin typeface="+mn-lt"/>
              </a:rPr>
              <a:t>Emittance</a:t>
            </a:r>
            <a:r>
              <a:rPr lang="en-US" kern="0" dirty="0">
                <a:solidFill>
                  <a:srgbClr val="0070C0"/>
                </a:solidFill>
                <a:latin typeface="+mn-lt"/>
              </a:rPr>
              <a:t> Beam Acceleration</a:t>
            </a:r>
          </a:p>
          <a:p>
            <a:pPr marL="342900" indent="-342900" eaLnBrk="0" hangingPunct="0">
              <a:spcBef>
                <a:spcPct val="20000"/>
              </a:spcBef>
              <a:buClr>
                <a:srgbClr val="990000"/>
              </a:buClr>
              <a:buSzPct val="85000"/>
              <a:buFont typeface="Wingdings" pitchFamily="2" charset="2"/>
              <a:buChar char="§"/>
              <a:defRPr/>
            </a:pPr>
            <a:r>
              <a:rPr lang="en-US" dirty="0">
                <a:solidFill>
                  <a:srgbClr val="0070C0"/>
                </a:solidFill>
              </a:rPr>
              <a:t>New light source concepts</a:t>
            </a:r>
          </a:p>
          <a:p>
            <a:pPr marL="342900" indent="-342900" eaLnBrk="0" hangingPunct="0">
              <a:spcBef>
                <a:spcPct val="20000"/>
              </a:spcBef>
              <a:buClr>
                <a:srgbClr val="990000"/>
              </a:buClr>
              <a:buSzPct val="85000"/>
              <a:buFont typeface="Wingdings" pitchFamily="2" charset="2"/>
              <a:buChar char="§"/>
              <a:defRPr/>
            </a:pPr>
            <a:endParaRPr lang="en-US" kern="0" dirty="0">
              <a:solidFill>
                <a:srgbClr val="0070C0"/>
              </a:solidFill>
              <a:latin typeface="+mn-lt"/>
            </a:endParaRPr>
          </a:p>
          <a:p>
            <a:pPr marL="342900" indent="-342900" eaLnBrk="0" hangingPunct="0">
              <a:spcBef>
                <a:spcPct val="20000"/>
              </a:spcBef>
              <a:buClr>
                <a:srgbClr val="990000"/>
              </a:buClr>
              <a:buSzPct val="85000"/>
              <a:buFont typeface="Wingdings" pitchFamily="2" charset="2"/>
              <a:buChar char="§"/>
              <a:defRPr/>
            </a:pPr>
            <a:endParaRPr lang="en-US" kern="0" dirty="0">
              <a:solidFill>
                <a:srgbClr val="0070C0"/>
              </a:solidFill>
              <a:latin typeface="+mn-lt"/>
            </a:endParaRPr>
          </a:p>
        </p:txBody>
      </p:sp>
      <p:sp>
        <p:nvSpPr>
          <p:cNvPr id="17" name="Right Arrow 16"/>
          <p:cNvSpPr/>
          <p:nvPr/>
        </p:nvSpPr>
        <p:spPr>
          <a:xfrm>
            <a:off x="0" y="1295400"/>
            <a:ext cx="6477000" cy="1295400"/>
          </a:xfrm>
          <a:prstGeom prst="rightArrow">
            <a:avLst/>
          </a:prstGeom>
          <a:solidFill>
            <a:schemeClr val="accent2">
              <a:lumMod val="40000"/>
              <a:lumOff val="60000"/>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ight Arrow 17"/>
          <p:cNvSpPr/>
          <p:nvPr/>
        </p:nvSpPr>
        <p:spPr>
          <a:xfrm rot="10800000">
            <a:off x="1828800" y="5181600"/>
            <a:ext cx="4648200" cy="1219200"/>
          </a:xfrm>
          <a:prstGeom prst="rightArrow">
            <a:avLst/>
          </a:prstGeom>
          <a:solidFill>
            <a:schemeClr val="accent2">
              <a:lumMod val="40000"/>
              <a:lumOff val="60000"/>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rPr>
              <a:t>…and back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5000"/>
                                  </p:stCondLst>
                                  <p:childTnLst>
                                    <p:set>
                                      <p:cBhvr>
                                        <p:cTn id="6" dur="1" fill="hold">
                                          <p:stCondLst>
                                            <p:cond delay="0"/>
                                          </p:stCondLst>
                                        </p:cTn>
                                        <p:tgtEl>
                                          <p:spTgt spid="17"/>
                                        </p:tgtEl>
                                        <p:attrNameLst>
                                          <p:attrName>style.visibility</p:attrName>
                                        </p:attrNameLst>
                                      </p:cBhvr>
                                      <p:to>
                                        <p:strVal val="visible"/>
                                      </p:to>
                                    </p:set>
                                    <p:anim calcmode="lin" valueType="num">
                                      <p:cBhvr>
                                        <p:cTn id="7" dur="2000" fill="hold"/>
                                        <p:tgtEl>
                                          <p:spTgt spid="17"/>
                                        </p:tgtEl>
                                        <p:attrNameLst>
                                          <p:attrName>ppt_x</p:attrName>
                                        </p:attrNameLst>
                                      </p:cBhvr>
                                      <p:tavLst>
                                        <p:tav tm="0">
                                          <p:val>
                                            <p:strVal val="#ppt_x-.2"/>
                                          </p:val>
                                        </p:tav>
                                        <p:tav tm="100000">
                                          <p:val>
                                            <p:strVal val="#ppt_x"/>
                                          </p:val>
                                        </p:tav>
                                      </p:tavLst>
                                    </p:anim>
                                    <p:anim calcmode="lin" valueType="num">
                                      <p:cBhvr>
                                        <p:cTn id="8" dur="2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9" dur="2000"/>
                                        <p:tgtEl>
                                          <p:spTgt spid="17"/>
                                        </p:tgtEl>
                                      </p:cBhvr>
                                    </p:animEffect>
                                  </p:childTnLst>
                                </p:cTn>
                              </p:par>
                            </p:childTnLst>
                          </p:cTn>
                        </p:par>
                        <p:par>
                          <p:cTn id="10" fill="hold">
                            <p:stCondLst>
                              <p:cond delay="7000"/>
                            </p:stCondLst>
                            <p:childTnLst>
                              <p:par>
                                <p:cTn id="11" presetID="29" presetClass="entr" presetSubtype="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1000" fill="hold"/>
                                        <p:tgtEl>
                                          <p:spTgt spid="18"/>
                                        </p:tgtEl>
                                        <p:attrNameLst>
                                          <p:attrName>ppt_x</p:attrName>
                                        </p:attrNameLst>
                                      </p:cBhvr>
                                      <p:tavLst>
                                        <p:tav tm="0">
                                          <p:val>
                                            <p:strVal val="#ppt_x-.2"/>
                                          </p:val>
                                        </p:tav>
                                        <p:tav tm="100000">
                                          <p:val>
                                            <p:strVal val="#ppt_x"/>
                                          </p:val>
                                        </p:tav>
                                      </p:tavLst>
                                    </p:anim>
                                    <p:anim calcmode="lin" valueType="num">
                                      <p:cBhvr>
                                        <p:cTn id="14"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15"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  Maintain our status as the Premier Accelerator Laboratory</a:t>
            </a:r>
            <a:endParaRPr lang="en-US" dirty="0"/>
          </a:p>
        </p:txBody>
      </p:sp>
      <p:sp>
        <p:nvSpPr>
          <p:cNvPr id="3" name="Content Placeholder 2"/>
          <p:cNvSpPr>
            <a:spLocks noGrp="1"/>
          </p:cNvSpPr>
          <p:nvPr>
            <p:ph idx="1"/>
          </p:nvPr>
        </p:nvSpPr>
        <p:spPr>
          <a:xfrm>
            <a:off x="0" y="1066800"/>
            <a:ext cx="8686800" cy="2743200"/>
          </a:xfrm>
        </p:spPr>
        <p:txBody>
          <a:bodyPr/>
          <a:lstStyle/>
          <a:p>
            <a:r>
              <a:rPr lang="en-US" sz="2400" dirty="0" smtClean="0"/>
              <a:t>SLAC accelerator research key to our future</a:t>
            </a:r>
          </a:p>
          <a:p>
            <a:pPr lvl="1"/>
            <a:r>
              <a:rPr lang="en-US" sz="1800" dirty="0" smtClean="0"/>
              <a:t>World leaders in FEL R&amp;D</a:t>
            </a:r>
          </a:p>
          <a:p>
            <a:pPr lvl="1"/>
            <a:r>
              <a:rPr lang="en-US" sz="1800" dirty="0" smtClean="0"/>
              <a:t>World leader in Advanced Accelerator R&amp;D. Provide facilities but also perform science</a:t>
            </a:r>
          </a:p>
          <a:p>
            <a:pPr lvl="1"/>
            <a:r>
              <a:rPr lang="en-US" sz="1800" dirty="0" smtClean="0"/>
              <a:t>World leader in High Power RF and NC </a:t>
            </a:r>
            <a:r>
              <a:rPr lang="en-US" sz="1800" dirty="0" err="1" smtClean="0"/>
              <a:t>Linac</a:t>
            </a:r>
            <a:r>
              <a:rPr lang="en-US" sz="1800" dirty="0" smtClean="0"/>
              <a:t> Design and construction</a:t>
            </a:r>
          </a:p>
          <a:p>
            <a:r>
              <a:rPr lang="en-US" sz="2400" dirty="0" smtClean="0"/>
              <a:t>Goal to provide accelerator technology to SLAC and the nation</a:t>
            </a:r>
          </a:p>
          <a:p>
            <a:endParaRPr lang="en-US" sz="2000" dirty="0"/>
          </a:p>
        </p:txBody>
      </p:sp>
      <p:sp>
        <p:nvSpPr>
          <p:cNvPr id="4" name="Slide Number Placeholder 3"/>
          <p:cNvSpPr>
            <a:spLocks noGrp="1"/>
          </p:cNvSpPr>
          <p:nvPr>
            <p:ph type="sldNum" sz="quarter" idx="10"/>
          </p:nvPr>
        </p:nvSpPr>
        <p:spPr/>
        <p:txBody>
          <a:bodyPr/>
          <a:lstStyle/>
          <a:p>
            <a:fld id="{46D7A3A9-117E-4EF5-82A3-3CC7D0AB76B5}" type="slidenum">
              <a:rPr lang="en-US" smtClean="0"/>
              <a:pPr/>
              <a:t>8</a:t>
            </a:fld>
            <a:endParaRPr lang="en-US" dirty="0"/>
          </a:p>
        </p:txBody>
      </p:sp>
      <p:sp>
        <p:nvSpPr>
          <p:cNvPr id="5" name="Footer Placeholder 4"/>
          <p:cNvSpPr>
            <a:spLocks noGrp="1"/>
          </p:cNvSpPr>
          <p:nvPr>
            <p:ph type="ftr" sz="quarter" idx="11"/>
          </p:nvPr>
        </p:nvSpPr>
        <p:spPr/>
        <p:txBody>
          <a:bodyPr/>
          <a:lstStyle/>
          <a:p>
            <a:r>
              <a:rPr lang="en-US" smtClean="0"/>
              <a:t>MAP 2012 Winter Meeting</a:t>
            </a:r>
            <a:endParaRPr lang="en-US" dirty="0"/>
          </a:p>
        </p:txBody>
      </p:sp>
      <p:pic>
        <p:nvPicPr>
          <p:cNvPr id="6" name="Picture 2"/>
          <p:cNvPicPr>
            <a:picLocks noChangeAspect="1" noChangeArrowheads="1"/>
          </p:cNvPicPr>
          <p:nvPr/>
        </p:nvPicPr>
        <p:blipFill>
          <a:blip r:embed="rId2" cstate="email"/>
          <a:srcRect/>
          <a:stretch>
            <a:fillRect/>
          </a:stretch>
        </p:blipFill>
        <p:spPr bwMode="auto">
          <a:xfrm>
            <a:off x="0" y="3657600"/>
            <a:ext cx="4000500" cy="3200400"/>
          </a:xfrm>
          <a:prstGeom prst="rect">
            <a:avLst/>
          </a:prstGeom>
          <a:noFill/>
          <a:ln w="28575">
            <a:solidFill>
              <a:srgbClr val="FFC000"/>
            </a:solidFill>
            <a:miter lim="800000"/>
            <a:headEnd/>
            <a:tailEnd/>
          </a:ln>
          <a:effectLst/>
        </p:spPr>
      </p:pic>
      <p:sp>
        <p:nvSpPr>
          <p:cNvPr id="7" name="TextBox 6"/>
          <p:cNvSpPr txBox="1"/>
          <p:nvPr/>
        </p:nvSpPr>
        <p:spPr>
          <a:xfrm>
            <a:off x="4449743" y="3429000"/>
            <a:ext cx="1341457" cy="523220"/>
          </a:xfrm>
          <a:prstGeom prst="rect">
            <a:avLst/>
          </a:prstGeom>
          <a:noFill/>
        </p:spPr>
        <p:txBody>
          <a:bodyPr wrap="none" rtlCol="0">
            <a:spAutoFit/>
          </a:bodyPr>
          <a:lstStyle/>
          <a:p>
            <a:r>
              <a:rPr lang="en-US" sz="2800" dirty="0" smtClean="0">
                <a:solidFill>
                  <a:schemeClr val="accent2"/>
                </a:solidFill>
              </a:rPr>
              <a:t>FACET</a:t>
            </a:r>
            <a:endParaRPr lang="en-US" sz="2800" dirty="0">
              <a:solidFill>
                <a:schemeClr val="accent2"/>
              </a:solidFill>
            </a:endParaRPr>
          </a:p>
        </p:txBody>
      </p:sp>
      <p:pic>
        <p:nvPicPr>
          <p:cNvPr id="8" name="Picture 2"/>
          <p:cNvPicPr>
            <a:picLocks noChangeAspect="1" noChangeArrowheads="1"/>
          </p:cNvPicPr>
          <p:nvPr/>
        </p:nvPicPr>
        <p:blipFill>
          <a:blip r:embed="rId3" cstate="email"/>
          <a:srcRect/>
          <a:stretch>
            <a:fillRect/>
          </a:stretch>
        </p:blipFill>
        <p:spPr bwMode="auto">
          <a:xfrm>
            <a:off x="6096000" y="3364230"/>
            <a:ext cx="2013585" cy="3493770"/>
          </a:xfrm>
          <a:prstGeom prst="rect">
            <a:avLst/>
          </a:prstGeom>
          <a:noFill/>
          <a:ln w="9525">
            <a:noFill/>
            <a:miter lim="800000"/>
            <a:headEnd/>
            <a:tailEnd/>
          </a:ln>
          <a:effectLst/>
        </p:spPr>
      </p:pic>
      <p:pic>
        <p:nvPicPr>
          <p:cNvPr id="9" name="Picture 3"/>
          <p:cNvPicPr>
            <a:picLocks noChangeAspect="1" noChangeArrowheads="1"/>
          </p:cNvPicPr>
          <p:nvPr/>
        </p:nvPicPr>
        <p:blipFill>
          <a:blip r:embed="rId4" cstate="email"/>
          <a:srcRect/>
          <a:stretch>
            <a:fillRect/>
          </a:stretch>
        </p:blipFill>
        <p:spPr bwMode="auto">
          <a:xfrm>
            <a:off x="4191000" y="3962400"/>
            <a:ext cx="1950720" cy="1524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62000" y="3276600"/>
            <a:ext cx="7772400" cy="1362075"/>
          </a:xfrm>
        </p:spPr>
        <p:txBody>
          <a:bodyPr/>
          <a:lstStyle/>
          <a:p>
            <a:r>
              <a:rPr lang="en-US" dirty="0" smtClean="0"/>
              <a:t>Targeted Programs in Accelerator R&amp;D relevant to Particle physics </a:t>
            </a:r>
            <a:endParaRPr lang="en-US" dirty="0"/>
          </a:p>
        </p:txBody>
      </p:sp>
      <p:sp>
        <p:nvSpPr>
          <p:cNvPr id="4" name="Slide Number Placeholder 3"/>
          <p:cNvSpPr>
            <a:spLocks noGrp="1"/>
          </p:cNvSpPr>
          <p:nvPr>
            <p:ph type="sldNum" sz="quarter" idx="10"/>
          </p:nvPr>
        </p:nvSpPr>
        <p:spPr/>
        <p:txBody>
          <a:bodyPr/>
          <a:lstStyle/>
          <a:p>
            <a:fld id="{46D7A3A9-117E-4EF5-82A3-3CC7D0AB76B5}" type="slidenum">
              <a:rPr lang="en-US" smtClean="0"/>
              <a:pPr/>
              <a:t>9</a:t>
            </a:fld>
            <a:endParaRPr lang="en-US" dirty="0"/>
          </a:p>
        </p:txBody>
      </p:sp>
      <p:sp>
        <p:nvSpPr>
          <p:cNvPr id="5" name="Footer Placeholder 4"/>
          <p:cNvSpPr>
            <a:spLocks noGrp="1"/>
          </p:cNvSpPr>
          <p:nvPr>
            <p:ph type="ftr" sz="quarter" idx="11"/>
          </p:nvPr>
        </p:nvSpPr>
        <p:spPr/>
        <p:txBody>
          <a:bodyPr/>
          <a:lstStyle/>
          <a:p>
            <a:r>
              <a:rPr lang="en-US" smtClean="0"/>
              <a:t>MAP 2012 Winter Meeting</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1_SLAC white background presentation template">
  <a:themeElements>
    <a:clrScheme name="1_SLAC white background presentatio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SLAC white background presentation template">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SLAC white background presentatio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LAC white background presentatio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SLAC white background presentatio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LAC white background presentatio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SLAC white background presentatio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SLAC white background presentatio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SLAC white background presentation 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SLAC white background presentatio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SLAC white background presentatio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SLAC white background presentatio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SLAC white background presentatio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SLAC white background presentatio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5657ECFF3DB204F84107BEDFE1ACE97" ma:contentTypeVersion="1" ma:contentTypeDescription="Create a new document." ma:contentTypeScope="" ma:versionID="94ef97928867f92cba2a7461fc996df2">
  <xsd:schema xmlns:xsd="http://www.w3.org/2001/XMLSchema" xmlns:p="http://schemas.microsoft.com/office/2006/metadata/properties" xmlns:ns1="http://schemas.microsoft.com/sharepoint/v3" targetNamespace="http://schemas.microsoft.com/office/2006/metadata/properties" ma:root="true" ma:fieldsID="ddb0c952b897a810c8a4e377cff6bff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A5E61BF3-5198-401B-92F9-0E6AC049CDB4}">
  <ds:schemaRefs>
    <ds:schemaRef ds:uri="http://schemas.microsoft.com/sharepoint/v3/contenttype/forms"/>
  </ds:schemaRefs>
</ds:datastoreItem>
</file>

<file path=customXml/itemProps2.xml><?xml version="1.0" encoding="utf-8"?>
<ds:datastoreItem xmlns:ds="http://schemas.openxmlformats.org/officeDocument/2006/customXml" ds:itemID="{7D701F12-9102-456F-A84F-B5748912B539}">
  <ds:schemaRefs>
    <ds:schemaRef ds:uri="http://schemas.microsoft.com/office/2006/documentManagement/types"/>
    <ds:schemaRef ds:uri="http://purl.org/dc/elements/1.1/"/>
    <ds:schemaRef ds:uri="http://purl.org/dc/terms/"/>
    <ds:schemaRef ds:uri="http://purl.org/dc/dcmitype/"/>
    <ds:schemaRef ds:uri="http://www.w3.org/XML/1998/namespace"/>
    <ds:schemaRef ds:uri="http://schemas.microsoft.com/office/2006/metadata/properties"/>
    <ds:schemaRef ds:uri="http://schemas.microsoft.com/sharepoint/v3"/>
    <ds:schemaRef ds:uri="http://schemas.openxmlformats.org/package/2006/metadata/core-properties"/>
  </ds:schemaRefs>
</ds:datastoreItem>
</file>

<file path=customXml/itemProps3.xml><?xml version="1.0" encoding="utf-8"?>
<ds:datastoreItem xmlns:ds="http://schemas.openxmlformats.org/officeDocument/2006/customXml" ds:itemID="{6A3BBB17-0900-4AB1-9E24-6FC0E94B50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otalTime>24996</TotalTime>
  <Words>2508</Words>
  <Application>Microsoft Office PowerPoint</Application>
  <PresentationFormat>On-screen Show (4:3)</PresentationFormat>
  <Paragraphs>443</Paragraphs>
  <Slides>38</Slides>
  <Notes>15</Notes>
  <HiddenSlides>0</HiddenSlides>
  <MMClips>1</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38</vt:i4>
      </vt:variant>
    </vt:vector>
  </HeadingPairs>
  <TitlesOfParts>
    <vt:vector size="41" baseType="lpstr">
      <vt:lpstr>1_SLAC white background presentation template</vt:lpstr>
      <vt:lpstr>Acrobat Document</vt:lpstr>
      <vt:lpstr>Equation</vt:lpstr>
      <vt:lpstr>Accelerator R&amp;D at SLAC: Finding answers to questions we know and those we don’t </vt:lpstr>
      <vt:lpstr>Mission of SLAC</vt:lpstr>
      <vt:lpstr>Lab-at-a-Glance</vt:lpstr>
      <vt:lpstr>Over last 5 years, SLAC has shifted  its focus away from particle physics </vt:lpstr>
      <vt:lpstr>Slide 5</vt:lpstr>
      <vt:lpstr>Slide 6</vt:lpstr>
      <vt:lpstr>Beyond HEP: The SLAC Multi-Program Environment</vt:lpstr>
      <vt:lpstr>Objective:  Maintain our status as the Premier Accelerator Laboratory</vt:lpstr>
      <vt:lpstr>Targeted Programs in Accelerator R&amp;D relevant to Particle physics </vt:lpstr>
      <vt:lpstr>What is needed for the Energy Frontier?</vt:lpstr>
      <vt:lpstr>The Importance of “high gradient”</vt:lpstr>
      <vt:lpstr>Facility for Advanced Accelerator Tests a National User Facility</vt:lpstr>
      <vt:lpstr>FACET Science: E-201 and E-205 Wakefield Acceleration  in Dielectric Structures &amp; E-202 Ultrafast Magnetic Switching</vt:lpstr>
      <vt:lpstr>Slide 14</vt:lpstr>
      <vt:lpstr>Leader in FEL Operation and FEL R&amp;D for LCLS, LCLS II and FELs for the next generation</vt:lpstr>
      <vt:lpstr>Accelerator R&amp;D for the future of FELs</vt:lpstr>
      <vt:lpstr>LCLS Peak Performance and new records during Run IV </vt:lpstr>
      <vt:lpstr>An Example:  Atomic-Resolution Imaging of Nano-structured Periodic and Non-Periodic Objects</vt:lpstr>
      <vt:lpstr>Seeding R&amp;D outside of LCLS</vt:lpstr>
      <vt:lpstr>Maintain our position as a premier Accelerator Laboratory  - but how?    Working in a multi-program environment </vt:lpstr>
      <vt:lpstr>It all goes together, but something has to drive…</vt:lpstr>
      <vt:lpstr>Conceive, Design, Build, Test, &amp; Operate RF Sources, Pulsed Power Systems, and Accelerators</vt:lpstr>
      <vt:lpstr>Why do we want to do it?</vt:lpstr>
      <vt:lpstr>Exploiting existing experience and broadening the agenda  -  Particle Physics and Detectors D. macfarlane </vt:lpstr>
      <vt:lpstr>Particle Physics &amp; Astrophysics</vt:lpstr>
      <vt:lpstr>Pursuing Frontiers of Scientific Discovery</vt:lpstr>
      <vt:lpstr>Seeking to understand Dark Energy</vt:lpstr>
      <vt:lpstr>Lepton Collider detector work at SLAC</vt:lpstr>
      <vt:lpstr>Simulation &amp; particle flow calorimetry</vt:lpstr>
      <vt:lpstr>Low mass silicon tracker concept</vt:lpstr>
      <vt:lpstr>SiD calorimeter related R&amp;D</vt:lpstr>
      <vt:lpstr>Unique capabilities and in Accelerator Physics – High gradients, Collider Rings and MDI expertise  </vt:lpstr>
      <vt:lpstr>Theoretical and Simulation  Expertise for Studying RF Breakdown Phenomena at SLAC</vt:lpstr>
      <vt:lpstr>Collider Ring Design</vt:lpstr>
      <vt:lpstr>Beam-Beam Simulation Peak Luminosity and MDI Designs: Example (PEP-II)  (I+=2940mA, I-=1733mA, nb=1732)</vt:lpstr>
      <vt:lpstr>Machine Detector Interface Integrated Optics, Engineering, Background Calculations, Radiation Effects, Detector Performance</vt:lpstr>
      <vt:lpstr>Storage Ring Design</vt:lpstr>
      <vt:lpstr>Summary</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to DOE Headquarters BES and HEP</dc:title>
  <dc:creator>madelyn and sandy</dc:creator>
  <cp:lastModifiedBy>SLAC</cp:lastModifiedBy>
  <cp:revision>803</cp:revision>
  <dcterms:created xsi:type="dcterms:W3CDTF">2010-01-12T16:21:02Z</dcterms:created>
  <dcterms:modified xsi:type="dcterms:W3CDTF">2012-03-06T07:46:51Z</dcterms:modified>
</cp:coreProperties>
</file>