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427" r:id="rId2"/>
    <p:sldId id="434" r:id="rId3"/>
    <p:sldId id="431" r:id="rId4"/>
    <p:sldId id="432" r:id="rId5"/>
    <p:sldId id="433" r:id="rId6"/>
    <p:sldId id="366" r:id="rId7"/>
    <p:sldId id="325" r:id="rId8"/>
    <p:sldId id="386" r:id="rId9"/>
    <p:sldId id="387" r:id="rId10"/>
    <p:sldId id="430" r:id="rId11"/>
    <p:sldId id="419" r:id="rId12"/>
    <p:sldId id="365" r:id="rId13"/>
    <p:sldId id="381" r:id="rId14"/>
    <p:sldId id="382" r:id="rId15"/>
    <p:sldId id="383" r:id="rId16"/>
    <p:sldId id="388" r:id="rId17"/>
    <p:sldId id="321" r:id="rId18"/>
    <p:sldId id="418" r:id="rId19"/>
    <p:sldId id="407" r:id="rId20"/>
    <p:sldId id="395" r:id="rId21"/>
    <p:sldId id="408" r:id="rId22"/>
    <p:sldId id="389" r:id="rId23"/>
    <p:sldId id="326" r:id="rId24"/>
    <p:sldId id="436" r:id="rId25"/>
    <p:sldId id="422" r:id="rId26"/>
    <p:sldId id="423" r:id="rId27"/>
    <p:sldId id="424" r:id="rId28"/>
    <p:sldId id="396" r:id="rId29"/>
    <p:sldId id="327" r:id="rId30"/>
    <p:sldId id="351" r:id="rId31"/>
    <p:sldId id="402" r:id="rId32"/>
    <p:sldId id="352" r:id="rId33"/>
    <p:sldId id="353" r:id="rId34"/>
    <p:sldId id="328" r:id="rId35"/>
    <p:sldId id="437" r:id="rId36"/>
    <p:sldId id="416" r:id="rId37"/>
    <p:sldId id="438" r:id="rId38"/>
    <p:sldId id="425" r:id="rId39"/>
    <p:sldId id="414" r:id="rId40"/>
    <p:sldId id="349" r:id="rId41"/>
    <p:sldId id="411" r:id="rId42"/>
    <p:sldId id="399" r:id="rId43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656A"/>
    <a:srgbClr val="095665"/>
    <a:srgbClr val="083966"/>
    <a:srgbClr val="3333FF"/>
    <a:srgbClr val="FFFFFF"/>
    <a:srgbClr val="FF0000"/>
    <a:srgbClr val="0099CC"/>
    <a:srgbClr val="9094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B9B6FC5-A19A-4EB1-82B6-DCB1F3C8B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28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2D4C410-6858-4A9E-8AAC-982F97272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C8A1DFE-2660-467B-ABA8-3967F4E503B9}" type="slidenum">
              <a:rPr lang="en-US" sz="1200" smtClean="0">
                <a:latin typeface="Times New Roman" pitchFamily="18" charset="0"/>
              </a:rPr>
              <a:pPr/>
              <a:t>7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9852311-47AF-4CA8-90B7-6B350311A99F}" type="slidenum">
              <a:rPr lang="en-US" sz="1200" smtClean="0">
                <a:latin typeface="Times New Roman" pitchFamily="18" charset="0"/>
              </a:rPr>
              <a:pPr/>
              <a:t>17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3CEBFB6-5E1B-484E-A9FA-02391FD74C43}" type="slidenum">
              <a:rPr lang="en-US" sz="1200" smtClean="0">
                <a:latin typeface="Times New Roman" pitchFamily="18" charset="0"/>
              </a:rPr>
              <a:pPr/>
              <a:t>18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4563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4838"/>
            <a:ext cx="5610225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229D7E-C2C6-46B4-94D9-9E38F5240BA0}" type="slidenum">
              <a:rPr lang="en-US"/>
              <a:pPr/>
              <a:t>32</a:t>
            </a:fld>
            <a:endParaRPr lang="en-US"/>
          </a:p>
        </p:txBody>
      </p:sp>
      <p:sp>
        <p:nvSpPr>
          <p:cNvPr id="15362" name="Rectangle 8"/>
          <p:cNvSpPr txBox="1">
            <a:spLocks noGrp="1" noChangeArrowheads="1"/>
          </p:cNvSpPr>
          <p:nvPr/>
        </p:nvSpPr>
        <p:spPr bwMode="auto">
          <a:xfrm>
            <a:off x="3970938" y="8829967"/>
            <a:ext cx="3034594" cy="4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00" tIns="47683" rIns="91700" bIns="47683" anchor="b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SzPct val="100000"/>
            </a:pPr>
            <a:fld id="{B7F06B65-4D8B-4C79-B81D-0417468B8708}" type="slidenum">
              <a:rPr lang="en-US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 Unicode MS" pitchFamily="34" charset="-128"/>
              </a:rPr>
              <a:pPr algn="r">
                <a:buSzPct val="100000"/>
              </a:pPr>
              <a:t>32</a:t>
            </a:fld>
            <a:endParaRPr lang="en-US" sz="120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 Unicode MS" pitchFamily="34" charset="-128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6698" cy="4183380"/>
          </a:xfrm>
          <a:noFill/>
        </p:spPr>
        <p:txBody>
          <a:bodyPr wrap="none" lIns="91700" tIns="47683" rIns="91700" bIns="47683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0425B-7AA2-4AAE-9EB6-7EDC323FA0DA}" type="slidenum">
              <a:rPr lang="en-US"/>
              <a:pPr/>
              <a:t>33</a:t>
            </a:fld>
            <a:endParaRPr lang="en-US"/>
          </a:p>
        </p:txBody>
      </p:sp>
      <p:sp>
        <p:nvSpPr>
          <p:cNvPr id="17410" name="Rectangle 8"/>
          <p:cNvSpPr txBox="1">
            <a:spLocks noGrp="1" noChangeArrowheads="1"/>
          </p:cNvSpPr>
          <p:nvPr/>
        </p:nvSpPr>
        <p:spPr bwMode="auto">
          <a:xfrm>
            <a:off x="3970938" y="8829967"/>
            <a:ext cx="3034594" cy="46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700" tIns="47683" rIns="91700" bIns="47683" anchor="b"/>
          <a:lstStyle>
            <a:lvl1pPr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SzPct val="100000"/>
            </a:pPr>
            <a:fld id="{57092F54-61E2-4BEA-833D-1C6466190056}" type="slidenum">
              <a:rPr lang="en-US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 Unicode MS" pitchFamily="34" charset="-128"/>
              </a:rPr>
              <a:pPr algn="r">
                <a:buSzPct val="100000"/>
              </a:pPr>
              <a:t>33</a:t>
            </a:fld>
            <a:endParaRPr lang="en-US" sz="120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 Unicode MS" pitchFamily="34" charset="-128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6698" cy="4183380"/>
          </a:xfrm>
          <a:noFill/>
        </p:spPr>
        <p:txBody>
          <a:bodyPr wrap="none" lIns="91700" tIns="47683" rIns="91700" bIns="47683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BAAE9F8-536B-4D6A-BB84-DE45CC501D19}" type="slidenum">
              <a:rPr lang="en-US" sz="1200" smtClean="0">
                <a:latin typeface="Times New Roman" pitchFamily="18" charset="0"/>
              </a:rPr>
              <a:pPr/>
              <a:t>34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43144E5-93D7-4C2E-84A7-412BEF79FB02}" type="slidenum">
              <a:rPr lang="en-US" sz="1200" smtClean="0">
                <a:latin typeface="Times New Roman" pitchFamily="18" charset="0"/>
              </a:rPr>
              <a:pPr/>
              <a:t>41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 rot="10800000">
            <a:off x="0" y="6629400"/>
            <a:ext cx="9142413" cy="231775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100000">
                <a:srgbClr val="B6B6B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en-US" sz="180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52588"/>
            <a:ext cx="7772400" cy="57943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366713"/>
          </a:xfrm>
          <a:ln w="12700" algn="ctr"/>
        </p:spPr>
        <p:txBody>
          <a:bodyPr lIns="91440" tIns="45720" rIns="91440" bIns="45720"/>
          <a:lstStyle>
            <a:lvl1pPr marL="0" indent="0" algn="ctr">
              <a:spcBef>
                <a:spcPct val="50000"/>
              </a:spcBef>
              <a:buClrTx/>
              <a:buFontTx/>
              <a:buNone/>
              <a:defRPr sz="1800" b="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7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1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142875"/>
            <a:ext cx="1943100" cy="3440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2875"/>
            <a:ext cx="5676900" cy="3440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50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2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2360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0200"/>
            <a:ext cx="3810000" cy="198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10000" cy="198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4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03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53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70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167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10800000">
            <a:off x="0" y="6629400"/>
            <a:ext cx="9142413" cy="231775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100000">
                <a:srgbClr val="B6B6B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en-US" sz="180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42875"/>
            <a:ext cx="7086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00200"/>
            <a:ext cx="77724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81000" y="6680200"/>
            <a:ext cx="6477000" cy="1524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David Larbalestier   </a:t>
            </a:r>
            <a:r>
              <a:rPr lang="en-US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Muon Collider Winter Workshop, SLAC March 4-9, 2012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030" name="Picture 10" descr="L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1" b="13313"/>
          <a:stretch>
            <a:fillRect/>
          </a:stretch>
        </p:blipFill>
        <p:spPr bwMode="auto">
          <a:xfrm>
            <a:off x="152400" y="76200"/>
            <a:ext cx="91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11"/>
          <p:cNvSpPr txBox="1">
            <a:spLocks noChangeArrowheads="1"/>
          </p:cNvSpPr>
          <p:nvPr/>
        </p:nvSpPr>
        <p:spPr bwMode="auto">
          <a:xfrm>
            <a:off x="76200" y="6648450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800" b="1" smtClean="0">
                <a:solidFill>
                  <a:schemeClr val="bg1"/>
                </a:solidFill>
              </a:rPr>
              <a:t> Slide </a:t>
            </a:r>
            <a:fld id="{15CA293E-F43A-400F-A864-91286887282D}" type="slidenum">
              <a:rPr lang="en-US" sz="800" b="1" smtClean="0">
                <a:solidFill>
                  <a:schemeClr val="bg1"/>
                </a:solidFill>
              </a:rPr>
              <a:pPr algn="l">
                <a:spcBef>
                  <a:spcPct val="50000"/>
                </a:spcBef>
                <a:defRPr/>
              </a:pPr>
              <a:t>‹#›</a:t>
            </a:fld>
            <a:endParaRPr lang="en-US" sz="800" b="1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D9737"/>
        </a:buClr>
        <a:buFont typeface="Wingdings" pitchFamily="2" charset="2"/>
        <a:buBlip>
          <a:blip r:embed="rId14"/>
        </a:buBlip>
        <a:defRPr sz="2800" b="1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Blip>
          <a:blip r:embed="rId14"/>
        </a:buBlip>
        <a:defRPr sz="2400" b="1">
          <a:solidFill>
            <a:srgbClr val="5F5F5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Blip>
          <a:blip r:embed="rId14"/>
        </a:buBlip>
        <a:defRPr sz="2000" b="1">
          <a:solidFill>
            <a:srgbClr val="5F5F5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Blip>
          <a:blip r:embed="rId14"/>
        </a:buBlip>
        <a:defRPr b="1">
          <a:solidFill>
            <a:srgbClr val="5F5F5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Blip>
          <a:blip r:embed="rId14"/>
        </a:buBlip>
        <a:defRPr b="1">
          <a:solidFill>
            <a:srgbClr val="5F5F5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Blip>
          <a:blip r:embed="rId14"/>
        </a:buBlip>
        <a:defRPr b="1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Blip>
          <a:blip r:embed="rId14"/>
        </a:buBlip>
        <a:defRPr b="1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Blip>
          <a:blip r:embed="rId14"/>
        </a:buBlip>
        <a:defRPr b="1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Blip>
          <a:blip r:embed="rId14"/>
        </a:buBlip>
        <a:defRPr b="1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://www.nims.go.jp/index.html" TargetMode="Externa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33.wmf"/><Relationship Id="rId4" Type="http://schemas.openxmlformats.org/officeDocument/2006/relationships/image" Target="../media/image32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1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wmf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59.jpe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848600" cy="1939635"/>
          </a:xfrm>
        </p:spPr>
        <p:txBody>
          <a:bodyPr/>
          <a:lstStyle/>
          <a:p>
            <a:pPr eaLnBrk="1" hangingPunct="1"/>
            <a:r>
              <a:rPr lang="en-US" sz="4000" dirty="0" smtClean="0"/>
              <a:t>HTS for high field coils:</a:t>
            </a:r>
            <a:br>
              <a:rPr lang="en-US" sz="4000" dirty="0" smtClean="0"/>
            </a:br>
            <a:r>
              <a:rPr lang="en-US" sz="4000" dirty="0" smtClean="0"/>
              <a:t>Current status and Needed R&amp;D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457200" y="2133600"/>
            <a:ext cx="8153400" cy="817870"/>
          </a:xfrm>
          <a:ln w="9525"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z="2400" b="1" dirty="0" smtClean="0"/>
              <a:t>David Larbalestier*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718137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National High Magnetic Field Laboratory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Florida State University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004846"/>
            <a:ext cx="5894275" cy="1578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1" y="5563315"/>
            <a:ext cx="5894275" cy="869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6367046"/>
            <a:ext cx="5208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SLAC, March 4-8, 2012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4602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22421"/>
            <a:ext cx="7086600" cy="585418"/>
          </a:xfrm>
        </p:spPr>
        <p:txBody>
          <a:bodyPr/>
          <a:lstStyle/>
          <a:p>
            <a:r>
              <a:rPr lang="en-US" dirty="0" smtClean="0"/>
              <a:t>The HTS conductor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048" y="3505200"/>
            <a:ext cx="4344527" cy="523862"/>
          </a:xfrm>
        </p:spPr>
        <p:txBody>
          <a:bodyPr/>
          <a:lstStyle/>
          <a:p>
            <a:r>
              <a:rPr lang="en-US" dirty="0" smtClean="0"/>
              <a:t>REBCO coated conductor tapes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5166" y="1181150"/>
            <a:ext cx="1905000" cy="2591624"/>
            <a:chOff x="10134600" y="1219200"/>
            <a:chExt cx="1905000" cy="2591624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134600" y="1937574"/>
              <a:ext cx="1905000" cy="187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33"/>
            <p:cNvSpPr txBox="1">
              <a:spLocks noChangeArrowheads="1"/>
            </p:cNvSpPr>
            <p:nvPr/>
          </p:nvSpPr>
          <p:spPr bwMode="auto">
            <a:xfrm>
              <a:off x="10143699" y="1219200"/>
              <a:ext cx="18288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>
                  <a:solidFill>
                    <a:srgbClr val="3333FF"/>
                  </a:solidFill>
                </a:rPr>
                <a:t>Bi-2212 round wire ~ 1mm dia.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816" y="3424357"/>
            <a:ext cx="8973837" cy="3128843"/>
            <a:chOff x="63816" y="3424357"/>
            <a:chExt cx="8973837" cy="3128843"/>
          </a:xfrm>
        </p:grpSpPr>
        <p:sp>
          <p:nvSpPr>
            <p:cNvPr id="12" name="AutoShape 6" descr="Cork"/>
            <p:cNvSpPr>
              <a:spLocks noChangeArrowheads="1"/>
            </p:cNvSpPr>
            <p:nvPr/>
          </p:nvSpPr>
          <p:spPr bwMode="auto">
            <a:xfrm>
              <a:off x="3044931" y="5214549"/>
              <a:ext cx="4451579" cy="710579"/>
            </a:xfrm>
            <a:prstGeom prst="cube">
              <a:avLst>
                <a:gd name="adj" fmla="val 72194"/>
              </a:avLst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 flipH="1">
              <a:off x="5463192" y="3467651"/>
              <a:ext cx="878493" cy="305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ea typeface="SimSun" pitchFamily="2" charset="-122"/>
                </a:rPr>
                <a:t>2 </a:t>
              </a:r>
              <a:r>
                <a:rPr lang="en-US" altLang="zh-CN" sz="1400" b="1">
                  <a:latin typeface="Symbol" pitchFamily="18" charset="2"/>
                  <a:ea typeface="SimSun" pitchFamily="2" charset="-122"/>
                </a:rPr>
                <a:t>m</a:t>
              </a:r>
              <a:r>
                <a:rPr lang="en-US" altLang="zh-CN" sz="1400" b="1">
                  <a:ea typeface="SimSun" pitchFamily="2" charset="-122"/>
                </a:rPr>
                <a:t>m Ag</a:t>
              </a:r>
            </a:p>
          </p:txBody>
        </p:sp>
        <p:sp>
          <p:nvSpPr>
            <p:cNvPr id="14" name="AutoShape 8" descr="Granite"/>
            <p:cNvSpPr>
              <a:spLocks noChangeArrowheads="1"/>
            </p:cNvSpPr>
            <p:nvPr/>
          </p:nvSpPr>
          <p:spPr bwMode="auto">
            <a:xfrm>
              <a:off x="3040807" y="4862695"/>
              <a:ext cx="4092758" cy="834278"/>
            </a:xfrm>
            <a:prstGeom prst="cube">
              <a:avLst>
                <a:gd name="adj" fmla="val 56042"/>
              </a:avLst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3044931" y="4821462"/>
              <a:ext cx="3584085" cy="476926"/>
            </a:xfrm>
            <a:prstGeom prst="cube">
              <a:avLst>
                <a:gd name="adj" fmla="val 9279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10"/>
            <p:cNvSpPr>
              <a:spLocks noChangeArrowheads="1"/>
            </p:cNvSpPr>
            <p:nvPr/>
          </p:nvSpPr>
          <p:spPr bwMode="auto">
            <a:xfrm>
              <a:off x="3043557" y="4777481"/>
              <a:ext cx="3365493" cy="476926"/>
            </a:xfrm>
            <a:prstGeom prst="cube">
              <a:avLst>
                <a:gd name="adj" fmla="val 100000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11"/>
            <p:cNvSpPr>
              <a:spLocks noChangeArrowheads="1"/>
            </p:cNvSpPr>
            <p:nvPr/>
          </p:nvSpPr>
          <p:spPr bwMode="auto">
            <a:xfrm>
              <a:off x="3047681" y="4752741"/>
              <a:ext cx="3241761" cy="476926"/>
            </a:xfrm>
            <a:prstGeom prst="cube">
              <a:avLst>
                <a:gd name="adj" fmla="val 100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3043557" y="4723878"/>
              <a:ext cx="3105657" cy="476926"/>
            </a:xfrm>
            <a:prstGeom prst="cube">
              <a:avLst>
                <a:gd name="adj" fmla="val 9712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3"/>
            <p:cNvSpPr>
              <a:spLocks noChangeArrowheads="1"/>
            </p:cNvSpPr>
            <p:nvPr/>
          </p:nvSpPr>
          <p:spPr bwMode="auto">
            <a:xfrm>
              <a:off x="3047681" y="4678522"/>
              <a:ext cx="2821075" cy="476926"/>
            </a:xfrm>
            <a:prstGeom prst="cube">
              <a:avLst>
                <a:gd name="adj" fmla="val 9712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4"/>
            <p:cNvSpPr>
              <a:spLocks noChangeArrowheads="1"/>
            </p:cNvSpPr>
            <p:nvPr/>
          </p:nvSpPr>
          <p:spPr bwMode="auto">
            <a:xfrm>
              <a:off x="3044931" y="4622170"/>
              <a:ext cx="2466378" cy="483799"/>
            </a:xfrm>
            <a:prstGeom prst="cube">
              <a:avLst>
                <a:gd name="adj" fmla="val 89102"/>
              </a:avLst>
            </a:prstGeom>
            <a:solidFill>
              <a:srgbClr val="4D4D4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15" descr="Bouquet"/>
            <p:cNvSpPr>
              <a:spLocks noChangeArrowheads="1"/>
            </p:cNvSpPr>
            <p:nvPr/>
          </p:nvSpPr>
          <p:spPr bwMode="auto">
            <a:xfrm>
              <a:off x="3049056" y="4534207"/>
              <a:ext cx="2155675" cy="485173"/>
            </a:xfrm>
            <a:prstGeom prst="cube">
              <a:avLst>
                <a:gd name="adj" fmla="val 81838"/>
              </a:avLst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16" descr="Cork"/>
            <p:cNvSpPr>
              <a:spLocks noChangeArrowheads="1"/>
            </p:cNvSpPr>
            <p:nvPr/>
          </p:nvSpPr>
          <p:spPr bwMode="auto">
            <a:xfrm>
              <a:off x="3047681" y="4376148"/>
              <a:ext cx="1719866" cy="523657"/>
            </a:xfrm>
            <a:prstGeom prst="cube">
              <a:avLst>
                <a:gd name="adj" fmla="val 55907"/>
              </a:avLst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 flipH="1">
              <a:off x="3427124" y="4387143"/>
              <a:ext cx="929360" cy="303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solidFill>
                    <a:schemeClr val="bg1"/>
                  </a:solidFill>
                  <a:ea typeface="SimSun" pitchFamily="2" charset="-122"/>
                </a:rPr>
                <a:t>20</a:t>
              </a:r>
              <a:r>
                <a:rPr lang="en-US" altLang="zh-CN" sz="1400" b="1">
                  <a:solidFill>
                    <a:schemeClr val="bg1"/>
                  </a:solidFill>
                  <a:latin typeface="Symbol" pitchFamily="18" charset="2"/>
                  <a:ea typeface="SimSun" pitchFamily="2" charset="-122"/>
                </a:rPr>
                <a:t>m</a:t>
              </a:r>
              <a:r>
                <a:rPr lang="en-US" altLang="zh-CN" sz="1400" b="1">
                  <a:solidFill>
                    <a:schemeClr val="bg1"/>
                  </a:solidFill>
                  <a:ea typeface="SimSun" pitchFamily="2" charset="-122"/>
                </a:rPr>
                <a:t>m Cu</a:t>
              </a: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 flipH="1">
              <a:off x="3366633" y="5710717"/>
              <a:ext cx="929360" cy="305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solidFill>
                    <a:schemeClr val="bg1"/>
                  </a:solidFill>
                  <a:ea typeface="SimSun" pitchFamily="2" charset="-122"/>
                </a:rPr>
                <a:t>20</a:t>
              </a:r>
              <a:r>
                <a:rPr lang="en-US" altLang="zh-CN" sz="1400" b="1">
                  <a:solidFill>
                    <a:schemeClr val="bg1"/>
                  </a:solidFill>
                  <a:latin typeface="Symbol" pitchFamily="18" charset="2"/>
                  <a:ea typeface="SimSun" pitchFamily="2" charset="-122"/>
                </a:rPr>
                <a:t>m</a:t>
              </a:r>
              <a:r>
                <a:rPr lang="en-US" altLang="zh-CN" sz="1400" b="1">
                  <a:solidFill>
                    <a:schemeClr val="bg1"/>
                  </a:solidFill>
                  <a:ea typeface="SimSun" pitchFamily="2" charset="-122"/>
                </a:rPr>
                <a:t>m Cu</a:t>
              </a:r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 flipH="1">
              <a:off x="3363883" y="5393224"/>
              <a:ext cx="2326149" cy="305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ea typeface="SimSun" pitchFamily="2" charset="-122"/>
                </a:rPr>
                <a:t>50</a:t>
              </a:r>
              <a:r>
                <a:rPr lang="en-US" altLang="zh-CN" sz="1400" b="1">
                  <a:latin typeface="Symbol" pitchFamily="18" charset="2"/>
                  <a:ea typeface="SimSun" pitchFamily="2" charset="-122"/>
                </a:rPr>
                <a:t>m</a:t>
              </a:r>
              <a:r>
                <a:rPr lang="en-US" altLang="zh-CN" sz="1400" b="1">
                  <a:ea typeface="SimSun" pitchFamily="2" charset="-122"/>
                </a:rPr>
                <a:t>m Hastelloy substrate</a:t>
              </a:r>
            </a:p>
          </p:txBody>
        </p:sp>
        <p:sp>
          <p:nvSpPr>
            <p:cNvPr id="26" name="AutoShape 20"/>
            <p:cNvSpPr>
              <a:spLocks noChangeArrowheads="1"/>
            </p:cNvSpPr>
            <p:nvPr/>
          </p:nvSpPr>
          <p:spPr bwMode="auto">
            <a:xfrm rot="5400000" flipH="1">
              <a:off x="4646706" y="3644870"/>
              <a:ext cx="1063807" cy="6227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408 h 21600"/>
                <a:gd name="T20" fmla="*/ 18642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109" y="0"/>
                  </a:moveTo>
                  <a:lnTo>
                    <a:pt x="14618" y="8885"/>
                  </a:lnTo>
                  <a:lnTo>
                    <a:pt x="17587" y="8885"/>
                  </a:lnTo>
                  <a:lnTo>
                    <a:pt x="17587" y="20390"/>
                  </a:lnTo>
                  <a:lnTo>
                    <a:pt x="0" y="20390"/>
                  </a:lnTo>
                  <a:lnTo>
                    <a:pt x="0" y="21600"/>
                  </a:lnTo>
                  <a:lnTo>
                    <a:pt x="18631" y="21600"/>
                  </a:lnTo>
                  <a:lnTo>
                    <a:pt x="18631" y="8885"/>
                  </a:lnTo>
                  <a:lnTo>
                    <a:pt x="21600" y="888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27" name="AutoShape 21"/>
            <p:cNvSpPr>
              <a:spLocks noChangeArrowheads="1"/>
            </p:cNvSpPr>
            <p:nvPr/>
          </p:nvSpPr>
          <p:spPr bwMode="auto">
            <a:xfrm rot="5400000" flipH="1">
              <a:off x="5136108" y="3936276"/>
              <a:ext cx="876885" cy="4110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083 h 21600"/>
                <a:gd name="T20" fmla="*/ 18519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64" y="0"/>
                  </a:moveTo>
                  <a:lnTo>
                    <a:pt x="14127" y="7200"/>
                  </a:lnTo>
                  <a:lnTo>
                    <a:pt x="17213" y="7200"/>
                  </a:lnTo>
                  <a:lnTo>
                    <a:pt x="17213" y="20082"/>
                  </a:lnTo>
                  <a:lnTo>
                    <a:pt x="0" y="20082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 flipH="1">
              <a:off x="5724402" y="3749409"/>
              <a:ext cx="998100" cy="303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solidFill>
                    <a:srgbClr val="006600"/>
                  </a:solidFill>
                  <a:ea typeface="SimSun" pitchFamily="2" charset="-122"/>
                </a:rPr>
                <a:t>1 </a:t>
              </a:r>
              <a:r>
                <a:rPr lang="en-US" altLang="zh-CN" sz="1400" b="1">
                  <a:solidFill>
                    <a:srgbClr val="006600"/>
                  </a:solidFill>
                  <a:latin typeface="Symbol" pitchFamily="18" charset="2"/>
                  <a:ea typeface="SimSun" pitchFamily="2" charset="-122"/>
                </a:rPr>
                <a:t>m</a:t>
              </a:r>
              <a:r>
                <a:rPr lang="en-US" altLang="zh-CN" sz="1400" b="1">
                  <a:solidFill>
                    <a:srgbClr val="006600"/>
                  </a:solidFill>
                  <a:ea typeface="SimSun" pitchFamily="2" charset="-122"/>
                </a:rPr>
                <a:t>m HTS</a:t>
              </a:r>
            </a:p>
          </p:txBody>
        </p:sp>
        <p:sp>
          <p:nvSpPr>
            <p:cNvPr id="29" name="AutoShape 23"/>
            <p:cNvSpPr>
              <a:spLocks noChangeArrowheads="1"/>
            </p:cNvSpPr>
            <p:nvPr/>
          </p:nvSpPr>
          <p:spPr bwMode="auto">
            <a:xfrm rot="5400000" flipH="1">
              <a:off x="5544403" y="4185048"/>
              <a:ext cx="742191" cy="4110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083 h 21600"/>
                <a:gd name="T20" fmla="*/ 1852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64" y="0"/>
                  </a:moveTo>
                  <a:lnTo>
                    <a:pt x="14127" y="7200"/>
                  </a:lnTo>
                  <a:lnTo>
                    <a:pt x="17213" y="7200"/>
                  </a:lnTo>
                  <a:lnTo>
                    <a:pt x="17213" y="20082"/>
                  </a:lnTo>
                  <a:lnTo>
                    <a:pt x="0" y="20082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 flipH="1">
              <a:off x="6091472" y="4027043"/>
              <a:ext cx="1292305" cy="303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 dirty="0">
                  <a:solidFill>
                    <a:srgbClr val="000099"/>
                  </a:solidFill>
                  <a:ea typeface="SimSun" pitchFamily="2" charset="-122"/>
                </a:rPr>
                <a:t>~ 30 nm LMO</a:t>
              </a:r>
            </a:p>
          </p:txBody>
        </p:sp>
        <p:sp>
          <p:nvSpPr>
            <p:cNvPr id="31" name="Text Box 25"/>
            <p:cNvSpPr txBox="1">
              <a:spLocks noChangeArrowheads="1"/>
            </p:cNvSpPr>
            <p:nvPr/>
          </p:nvSpPr>
          <p:spPr bwMode="auto">
            <a:xfrm flipH="1">
              <a:off x="6307315" y="4235956"/>
              <a:ext cx="2730338" cy="366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800" b="1">
                  <a:solidFill>
                    <a:srgbClr val="000099"/>
                  </a:solidFill>
                  <a:ea typeface="SimSun" pitchFamily="2" charset="-122"/>
                </a:rPr>
                <a:t>~ 30 nm Homo-epi MgO</a:t>
              </a:r>
            </a:p>
          </p:txBody>
        </p:sp>
        <p:sp>
          <p:nvSpPr>
            <p:cNvPr id="32" name="AutoShape 26"/>
            <p:cNvSpPr>
              <a:spLocks noChangeArrowheads="1"/>
            </p:cNvSpPr>
            <p:nvPr/>
          </p:nvSpPr>
          <p:spPr bwMode="auto">
            <a:xfrm rot="5400000" flipH="1">
              <a:off x="5878451" y="4360975"/>
              <a:ext cx="540150" cy="4110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083 h 21600"/>
                <a:gd name="T20" fmla="*/ 18522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64" y="0"/>
                  </a:moveTo>
                  <a:lnTo>
                    <a:pt x="14127" y="7200"/>
                  </a:lnTo>
                  <a:lnTo>
                    <a:pt x="17213" y="7200"/>
                  </a:lnTo>
                  <a:lnTo>
                    <a:pt x="17213" y="20082"/>
                  </a:lnTo>
                  <a:lnTo>
                    <a:pt x="0" y="20082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5400000" flipH="1">
              <a:off x="6190495" y="4539650"/>
              <a:ext cx="287255" cy="4110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083 h 21600"/>
                <a:gd name="T20" fmla="*/ 185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64" y="0"/>
                  </a:moveTo>
                  <a:lnTo>
                    <a:pt x="14127" y="7200"/>
                  </a:lnTo>
                  <a:lnTo>
                    <a:pt x="17213" y="7200"/>
                  </a:lnTo>
                  <a:lnTo>
                    <a:pt x="17213" y="20082"/>
                  </a:lnTo>
                  <a:lnTo>
                    <a:pt x="0" y="20082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 flipH="1">
              <a:off x="6499786" y="4523212"/>
              <a:ext cx="1776232" cy="305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solidFill>
                    <a:srgbClr val="A50021"/>
                  </a:solidFill>
                  <a:ea typeface="SimSun" pitchFamily="2" charset="-122"/>
                </a:rPr>
                <a:t>~ 10 nm IBAD MgO</a:t>
              </a:r>
            </a:p>
          </p:txBody>
        </p:sp>
        <p:sp>
          <p:nvSpPr>
            <p:cNvPr id="35" name="AutoShape 29"/>
            <p:cNvSpPr>
              <a:spLocks noChangeArrowheads="1"/>
            </p:cNvSpPr>
            <p:nvPr/>
          </p:nvSpPr>
          <p:spPr bwMode="auto">
            <a:xfrm>
              <a:off x="2664114" y="4707385"/>
              <a:ext cx="329950" cy="1253478"/>
            </a:xfrm>
            <a:prstGeom prst="upDownArrow">
              <a:avLst>
                <a:gd name="adj1" fmla="val 50000"/>
                <a:gd name="adj2" fmla="val 76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36" name="Text Box 30"/>
            <p:cNvSpPr txBox="1">
              <a:spLocks noChangeArrowheads="1"/>
            </p:cNvSpPr>
            <p:nvPr/>
          </p:nvSpPr>
          <p:spPr bwMode="auto">
            <a:xfrm>
              <a:off x="1773248" y="5184311"/>
              <a:ext cx="926610" cy="305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&lt; 0.1 mm</a:t>
              </a:r>
            </a:p>
          </p:txBody>
        </p:sp>
        <p:pic>
          <p:nvPicPr>
            <p:cNvPr id="37" name="Picture 3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6" y="6030913"/>
              <a:ext cx="8896350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63816" y="1143000"/>
            <a:ext cx="7772400" cy="1586063"/>
            <a:chOff x="0" y="1152538"/>
            <a:chExt cx="7772400" cy="1590661"/>
          </a:xfrm>
        </p:grpSpPr>
        <p:grpSp>
          <p:nvGrpSpPr>
            <p:cNvPr id="8" name="Group 36"/>
            <p:cNvGrpSpPr>
              <a:grpSpLocks/>
            </p:cNvGrpSpPr>
            <p:nvPr/>
          </p:nvGrpSpPr>
          <p:grpSpPr bwMode="auto">
            <a:xfrm>
              <a:off x="228600" y="1717292"/>
              <a:ext cx="6705600" cy="1025907"/>
              <a:chOff x="228600" y="1718783"/>
              <a:chExt cx="6705600" cy="1025466"/>
            </a:xfrm>
          </p:grpSpPr>
          <p:sp>
            <p:nvSpPr>
              <p:cNvPr id="9" name="TextBox 33"/>
              <p:cNvSpPr txBox="1">
                <a:spLocks noChangeArrowheads="1"/>
              </p:cNvSpPr>
              <p:nvPr/>
            </p:nvSpPr>
            <p:spPr bwMode="auto">
              <a:xfrm>
                <a:off x="228600" y="1718783"/>
                <a:ext cx="6705600" cy="646053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b="1" dirty="0"/>
                  <a:t> Bi-2223 tapes </a:t>
                </a:r>
                <a:r>
                  <a:rPr lang="en-US" sz="1800" b="1" dirty="0" smtClean="0"/>
                  <a:t>exhaustively </a:t>
                </a:r>
                <a:r>
                  <a:rPr lang="en-US" sz="1800" b="1" dirty="0"/>
                  <a:t>studied for power applications </a:t>
                </a:r>
                <a:r>
                  <a:rPr lang="en-US" sz="1800" b="1" dirty="0" smtClean="0"/>
                  <a:t>30-77K:  Now </a:t>
                </a:r>
                <a:r>
                  <a:rPr lang="en-US" sz="1800" b="1" dirty="0"/>
                  <a:t>mature – lower Je than 2212 and </a:t>
                </a:r>
                <a:r>
                  <a:rPr lang="en-US" sz="1800" b="1" dirty="0" smtClean="0"/>
                  <a:t>YBCO</a:t>
                </a:r>
                <a:endParaRPr lang="en-US" sz="1800" b="1" dirty="0"/>
              </a:p>
            </p:txBody>
          </p:sp>
          <p:pic>
            <p:nvPicPr>
              <p:cNvPr id="10" name="Picture 37" descr="OX3162 FHT1 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28600" y="2364836"/>
                <a:ext cx="6629400" cy="379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9" name="Content Placeholder 2"/>
            <p:cNvSpPr txBox="1">
              <a:spLocks/>
            </p:cNvSpPr>
            <p:nvPr/>
          </p:nvSpPr>
          <p:spPr bwMode="auto">
            <a:xfrm>
              <a:off x="0" y="1152538"/>
              <a:ext cx="7772400" cy="52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AD9737"/>
                </a:buClr>
                <a:buFont typeface="Wingdings" pitchFamily="2" charset="2"/>
                <a:buBlip>
                  <a:blip r:embed="rId8"/>
                </a:buBlip>
                <a:defRPr sz="2800" b="1">
                  <a:solidFill>
                    <a:schemeClr val="hlink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Blip>
                  <a:blip r:embed="rId8"/>
                </a:buBlip>
                <a:defRPr sz="2400" b="1">
                  <a:solidFill>
                    <a:srgbClr val="5F5F5F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itchFamily="2" charset="2"/>
                <a:buBlip>
                  <a:blip r:embed="rId8"/>
                </a:buBlip>
                <a:defRPr sz="2000" b="1">
                  <a:solidFill>
                    <a:srgbClr val="5F5F5F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Blip>
                  <a:blip r:embed="rId8"/>
                </a:buBlip>
                <a:defRPr b="1">
                  <a:solidFill>
                    <a:srgbClr val="5F5F5F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Blip>
                  <a:blip r:embed="rId8"/>
                </a:buBlip>
                <a:defRPr b="1">
                  <a:solidFill>
                    <a:srgbClr val="5F5F5F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Blip>
                  <a:blip r:embed="rId8"/>
                </a:buBlip>
                <a:defRPr b="1">
                  <a:solidFill>
                    <a:srgbClr val="5F5F5F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Blip>
                  <a:blip r:embed="rId8"/>
                </a:buBlip>
                <a:defRPr b="1">
                  <a:solidFill>
                    <a:srgbClr val="5F5F5F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Blip>
                  <a:blip r:embed="rId8"/>
                </a:buBlip>
                <a:defRPr b="1">
                  <a:solidFill>
                    <a:srgbClr val="5F5F5F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Blip>
                  <a:blip r:embed="rId8"/>
                </a:buBlip>
                <a:defRPr b="1">
                  <a:solidFill>
                    <a:srgbClr val="5F5F5F"/>
                  </a:solidFill>
                  <a:latin typeface="+mn-lt"/>
                </a:defRPr>
              </a:lvl9pPr>
            </a:lstStyle>
            <a:p>
              <a:r>
                <a:rPr lang="en-US" dirty="0" smtClean="0"/>
                <a:t>Bi-2223 multifilament tapes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0885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371600" y="138113"/>
            <a:ext cx="7086600" cy="1076325"/>
          </a:xfrm>
        </p:spPr>
        <p:txBody>
          <a:bodyPr/>
          <a:lstStyle/>
          <a:p>
            <a:pPr eaLnBrk="1" hangingPunct="1"/>
            <a:r>
              <a:rPr lang="en-US" smtClean="0"/>
              <a:t>Manufacturing processes are quite different</a:t>
            </a:r>
          </a:p>
        </p:txBody>
      </p:sp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0"/>
            <a:ext cx="4724400" cy="2855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6488" y="1543050"/>
            <a:ext cx="4151312" cy="304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5525" y="4733925"/>
            <a:ext cx="63150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74" name="Straight Connector 10"/>
          <p:cNvCxnSpPr>
            <a:cxnSpLocks noChangeShapeType="1"/>
          </p:cNvCxnSpPr>
          <p:nvPr/>
        </p:nvCxnSpPr>
        <p:spPr bwMode="auto">
          <a:xfrm>
            <a:off x="131763" y="4648200"/>
            <a:ext cx="89154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sp>
        <p:nvSpPr>
          <p:cNvPr id="7175" name="TextBox 11"/>
          <p:cNvSpPr txBox="1">
            <a:spLocks noChangeArrowheads="1"/>
          </p:cNvSpPr>
          <p:nvPr/>
        </p:nvSpPr>
        <p:spPr bwMode="auto">
          <a:xfrm>
            <a:off x="228600" y="5029200"/>
            <a:ext cx="1981200" cy="64611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3333FF"/>
                </a:solidFill>
              </a:rPr>
              <a:t>Powder in tube:</a:t>
            </a:r>
          </a:p>
          <a:p>
            <a:r>
              <a:rPr lang="en-US" sz="1800" b="1">
                <a:solidFill>
                  <a:srgbClr val="3333FF"/>
                </a:solidFill>
              </a:rPr>
              <a:t>2212 and 2223</a:t>
            </a:r>
          </a:p>
        </p:txBody>
      </p:sp>
      <p:sp>
        <p:nvSpPr>
          <p:cNvPr id="7176" name="TextBox 12"/>
          <p:cNvSpPr txBox="1">
            <a:spLocks noChangeArrowheads="1"/>
          </p:cNvSpPr>
          <p:nvPr/>
        </p:nvSpPr>
        <p:spPr bwMode="auto">
          <a:xfrm>
            <a:off x="304800" y="1077913"/>
            <a:ext cx="1981200" cy="36988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3333FF"/>
                </a:solidFill>
              </a:rPr>
              <a:t>IBAD-YBCO</a:t>
            </a:r>
          </a:p>
        </p:txBody>
      </p:sp>
    </p:spTree>
    <p:extLst>
      <p:ext uri="{BB962C8B-B14F-4D97-AF65-F5344CB8AC3E}">
        <p14:creationId xmlns:p14="http://schemas.microsoft.com/office/powerpoint/2010/main" val="46268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086600" cy="585418"/>
          </a:xfrm>
        </p:spPr>
        <p:txBody>
          <a:bodyPr/>
          <a:lstStyle/>
          <a:p>
            <a:r>
              <a:rPr lang="en-US" dirty="0" smtClean="0"/>
              <a:t>Bi-2223 tape – Gen I or DI-2223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531" y="4521673"/>
            <a:ext cx="7772400" cy="104092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0.23mmx4.28mm, </a:t>
            </a:r>
            <a:r>
              <a:rPr lang="en-US" dirty="0" smtClean="0">
                <a:solidFill>
                  <a:schemeClr val="tx2"/>
                </a:solidFill>
              </a:rPr>
              <a:t>40% Bi-2223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240 A, self field, 77K, 580 A (12T, 4.2K)</a:t>
            </a:r>
            <a:endParaRPr lang="en-US" dirty="0"/>
          </a:p>
        </p:txBody>
      </p:sp>
      <p:pic>
        <p:nvPicPr>
          <p:cNvPr id="4" name="Picture 4" descr="S4-235A-T_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62600"/>
            <a:ext cx="822642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4531866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11" y="1676400"/>
            <a:ext cx="4175533" cy="273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40926"/>
            <a:ext cx="71437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80175" y="6324600"/>
            <a:ext cx="2435225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Courtesy Ken-Ichi Sato SEI)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88095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086600" cy="585418"/>
          </a:xfrm>
        </p:spPr>
        <p:txBody>
          <a:bodyPr/>
          <a:lstStyle/>
          <a:p>
            <a:r>
              <a:rPr lang="en-US" dirty="0" smtClean="0"/>
              <a:t>The most mature HTS conductor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3048000" cy="3373873"/>
          </a:xfrm>
        </p:spPr>
        <p:txBody>
          <a:bodyPr/>
          <a:lstStyle/>
          <a:p>
            <a:r>
              <a:rPr lang="en-US" sz="1800" dirty="0" smtClean="0"/>
              <a:t>Available</a:t>
            </a:r>
          </a:p>
          <a:p>
            <a:pPr lvl="1"/>
            <a:r>
              <a:rPr lang="en-US" sz="1600" dirty="0" smtClean="0"/>
              <a:t>200-240A (77K, SF)</a:t>
            </a:r>
          </a:p>
          <a:p>
            <a:pPr lvl="1"/>
            <a:r>
              <a:rPr lang="en-US" sz="1600" dirty="0" smtClean="0"/>
              <a:t>Untwisted or twisted</a:t>
            </a:r>
          </a:p>
          <a:p>
            <a:pPr lvl="1"/>
            <a:r>
              <a:rPr lang="en-US" sz="1600" dirty="0" smtClean="0"/>
              <a:t>Laminated for strength</a:t>
            </a:r>
          </a:p>
          <a:p>
            <a:pPr lvl="1"/>
            <a:r>
              <a:rPr lang="en-US" sz="1600" dirty="0" smtClean="0"/>
              <a:t>Ag-Au sheath for current leads</a:t>
            </a:r>
          </a:p>
          <a:p>
            <a:pPr lvl="1"/>
            <a:r>
              <a:rPr lang="en-US" sz="1600" dirty="0" smtClean="0"/>
              <a:t>Several hundred m</a:t>
            </a:r>
            <a:endParaRPr lang="en-US" sz="1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0"/>
            <a:ext cx="57912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5791200"/>
            <a:ext cx="4724400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 easy to cable except for power cables with large diameter mandrel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105525"/>
            <a:ext cx="809625" cy="60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57600"/>
            <a:ext cx="23812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1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 txBox="1">
            <a:spLocks noGrp="1" noChangeArrowheads="1"/>
          </p:cNvSpPr>
          <p:nvPr/>
        </p:nvSpPr>
        <p:spPr bwMode="auto">
          <a:xfrm>
            <a:off x="7008813" y="0"/>
            <a:ext cx="21351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F761D649-E361-4922-AADA-224514698D6D}" type="slidenum">
              <a:rPr lang="en-US" altLang="ja-JP" sz="1600" b="0"/>
              <a:pPr algn="r" eaLnBrk="1" hangingPunct="1"/>
              <a:t>14</a:t>
            </a:fld>
            <a:endParaRPr lang="en-US" altLang="ja-JP" sz="1600" b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0" b="2380"/>
          <a:stretch>
            <a:fillRect/>
          </a:stretch>
        </p:blipFill>
        <p:spPr bwMode="auto">
          <a:xfrm>
            <a:off x="4789488" y="1063625"/>
            <a:ext cx="33480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タイトル 3"/>
          <p:cNvSpPr>
            <a:spLocks noGrp="1"/>
          </p:cNvSpPr>
          <p:nvPr>
            <p:ph type="title" idx="4294967295"/>
          </p:nvPr>
        </p:nvSpPr>
        <p:spPr>
          <a:xfrm>
            <a:off x="1554163" y="0"/>
            <a:ext cx="6483350" cy="504825"/>
          </a:xfrm>
        </p:spPr>
        <p:txBody>
          <a:bodyPr/>
          <a:lstStyle/>
          <a:p>
            <a:pPr eaLnBrk="1" hangingPunct="1"/>
            <a:r>
              <a:rPr lang="en-US" altLang="ja-JP" sz="2800" b="1" smtClean="0">
                <a:solidFill>
                  <a:srgbClr val="2409ED"/>
                </a:solidFill>
                <a:latin typeface="Arial" charset="0"/>
              </a:rPr>
              <a:t>B-H Curve Tracer Magnet</a:t>
            </a:r>
            <a:endParaRPr lang="ja-JP" altLang="en-US" sz="2800" b="1" smtClean="0">
              <a:solidFill>
                <a:srgbClr val="2409ED"/>
              </a:solidFill>
              <a:latin typeface="Arial" charset="0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74613" y="549275"/>
            <a:ext cx="4425950" cy="6130925"/>
          </a:xfrm>
          <a:prstGeom prst="roundRect">
            <a:avLst>
              <a:gd name="adj" fmla="val 725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054" name="テキスト ボックス 18"/>
          <p:cNvSpPr txBox="1">
            <a:spLocks noChangeArrowheads="1"/>
          </p:cNvSpPr>
          <p:nvPr/>
        </p:nvSpPr>
        <p:spPr bwMode="auto">
          <a:xfrm>
            <a:off x="207963" y="668338"/>
            <a:ext cx="5440362" cy="3968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1"/>
                </a:solidFill>
              </a:rPr>
              <a:t>B-H Curve Tracer</a:t>
            </a:r>
            <a:r>
              <a:rPr lang="en-US" altLang="ja-JP" sz="2000">
                <a:solidFill>
                  <a:schemeClr val="bg1"/>
                </a:solidFill>
              </a:rPr>
              <a:t> </a:t>
            </a:r>
            <a:r>
              <a:rPr lang="en-US" altLang="ja-JP">
                <a:solidFill>
                  <a:schemeClr val="bg1"/>
                </a:solidFill>
              </a:rPr>
              <a:t>for NIHON DENJI SOKKI CO.</a:t>
            </a:r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2055" name="テキスト ボックス 19"/>
          <p:cNvSpPr txBox="1">
            <a:spLocks noChangeArrowheads="1"/>
          </p:cNvSpPr>
          <p:nvPr/>
        </p:nvSpPr>
        <p:spPr bwMode="auto">
          <a:xfrm>
            <a:off x="146050" y="782638"/>
            <a:ext cx="4354513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ja-JP" sz="1600" u="sng">
              <a:solidFill>
                <a:srgbClr val="0070C0"/>
              </a:solidFill>
            </a:endParaRPr>
          </a:p>
          <a:p>
            <a:pPr eaLnBrk="1" hangingPunct="1"/>
            <a:r>
              <a:rPr lang="ja-JP" altLang="en-US" sz="1600"/>
              <a:t>　</a:t>
            </a:r>
            <a:r>
              <a:rPr lang="en-US" altLang="ja-JP" sz="2000"/>
              <a:t>Evaluations of permanent magnets used for automotive motors etc.</a:t>
            </a:r>
          </a:p>
          <a:p>
            <a:pPr eaLnBrk="1" hangingPunct="1"/>
            <a:r>
              <a:rPr lang="en-US" altLang="ja-JP" sz="2000" u="sng"/>
              <a:t>&lt;Conventional Magnet&gt;</a:t>
            </a:r>
            <a:r>
              <a:rPr lang="ja-JP" altLang="en-US" sz="2000"/>
              <a:t>　  </a:t>
            </a:r>
          </a:p>
          <a:p>
            <a:pPr eaLnBrk="1" hangingPunct="1"/>
            <a:r>
              <a:rPr lang="en-US" altLang="ja-JP" sz="2000"/>
              <a:t> Measurable up to </a:t>
            </a:r>
            <a:r>
              <a:rPr lang="en-US" altLang="ja-JP" sz="2000">
                <a:solidFill>
                  <a:srgbClr val="FF0000"/>
                </a:solidFill>
              </a:rPr>
              <a:t>10mm in dia.</a:t>
            </a:r>
            <a:endParaRPr lang="ja-JP" altLang="en-US" sz="2000"/>
          </a:p>
          <a:p>
            <a:pPr eaLnBrk="1" hangingPunct="1"/>
            <a:r>
              <a:rPr lang="ja-JP" altLang="en-US" sz="2000"/>
              <a:t>・</a:t>
            </a:r>
            <a:r>
              <a:rPr lang="en-US" altLang="ja-JP" sz="2000"/>
              <a:t>DC</a:t>
            </a:r>
            <a:r>
              <a:rPr lang="ja-JP" altLang="en-US" sz="2000"/>
              <a:t> </a:t>
            </a:r>
            <a:r>
              <a:rPr lang="en-US" altLang="ja-JP" sz="2000"/>
              <a:t>Magnets(+/- 2T)</a:t>
            </a:r>
            <a:r>
              <a:rPr lang="ja-JP" altLang="en-US" sz="2000"/>
              <a:t>　</a:t>
            </a:r>
          </a:p>
          <a:p>
            <a:pPr eaLnBrk="1" hangingPunct="1"/>
            <a:r>
              <a:rPr lang="ja-JP" altLang="en-US" sz="2000"/>
              <a:t>・</a:t>
            </a:r>
            <a:r>
              <a:rPr lang="en-US" altLang="ja-JP" sz="2000"/>
              <a:t>Pulse Magnets(+/- 12T)</a:t>
            </a:r>
            <a:r>
              <a:rPr lang="ja-JP" altLang="en-US" sz="2000"/>
              <a:t>　</a:t>
            </a:r>
          </a:p>
          <a:p>
            <a:pPr eaLnBrk="1" hangingPunct="1"/>
            <a:endParaRPr lang="ja-JP" altLang="en-US" sz="2000"/>
          </a:p>
          <a:p>
            <a:pPr eaLnBrk="1" hangingPunct="1"/>
            <a:endParaRPr lang="ja-JP" altLang="en-US" sz="2000"/>
          </a:p>
          <a:p>
            <a:pPr eaLnBrk="1" hangingPunct="1"/>
            <a:endParaRPr lang="ja-JP" altLang="en-US" sz="2000"/>
          </a:p>
          <a:p>
            <a:pPr eaLnBrk="1" hangingPunct="1"/>
            <a:endParaRPr lang="ja-JP" altLang="en-US" sz="2000"/>
          </a:p>
          <a:p>
            <a:pPr eaLnBrk="1" hangingPunct="1"/>
            <a:endParaRPr lang="ja-JP" altLang="en-US" sz="2000"/>
          </a:p>
          <a:p>
            <a:pPr eaLnBrk="1" hangingPunct="1"/>
            <a:endParaRPr lang="ja-JP" altLang="en-US" sz="2000"/>
          </a:p>
          <a:p>
            <a:pPr eaLnBrk="1" hangingPunct="1"/>
            <a:r>
              <a:rPr lang="en-US" altLang="ja-JP" sz="2800" u="sng">
                <a:solidFill>
                  <a:srgbClr val="FF0000"/>
                </a:solidFill>
              </a:rPr>
              <a:t>&lt;HTS Magnet&gt;</a:t>
            </a:r>
            <a:endParaRPr lang="ja-JP" altLang="en-US" sz="2800" u="sng"/>
          </a:p>
          <a:p>
            <a:pPr eaLnBrk="1" hangingPunct="1"/>
            <a:r>
              <a:rPr lang="ja-JP" altLang="en-US" sz="2000"/>
              <a:t>・</a:t>
            </a:r>
            <a:r>
              <a:rPr lang="en-US" altLang="ja-JP" sz="2000"/>
              <a:t>DC Magnet(+/- 5T)</a:t>
            </a:r>
          </a:p>
          <a:p>
            <a:pPr eaLnBrk="1" hangingPunct="1"/>
            <a:r>
              <a:rPr lang="en-US" altLang="ja-JP" sz="2000"/>
              <a:t> Measurable up to </a:t>
            </a:r>
            <a:r>
              <a:rPr lang="en-US" altLang="ja-JP" sz="2000">
                <a:solidFill>
                  <a:srgbClr val="FF0000"/>
                </a:solidFill>
              </a:rPr>
              <a:t>40-mm-square</a:t>
            </a:r>
            <a:endParaRPr lang="ja-JP" altLang="en-US" sz="2000"/>
          </a:p>
          <a:p>
            <a:pPr eaLnBrk="1" hangingPunct="1"/>
            <a:r>
              <a:rPr lang="ja-JP" altLang="en-US" sz="2000"/>
              <a:t>・</a:t>
            </a:r>
            <a:r>
              <a:rPr lang="en-US" altLang="ja-JP" sz="2000"/>
              <a:t>0T </a:t>
            </a:r>
            <a:r>
              <a:rPr lang="ja-JP" altLang="en-US" sz="2000"/>
              <a:t>→ </a:t>
            </a:r>
            <a:r>
              <a:rPr lang="en-US" altLang="ja-JP" sz="2000"/>
              <a:t>+ 5T </a:t>
            </a:r>
            <a:r>
              <a:rPr lang="ja-JP" altLang="en-US" sz="2000"/>
              <a:t>→ </a:t>
            </a:r>
            <a:r>
              <a:rPr lang="en-US" altLang="ja-JP" sz="2000"/>
              <a:t>- 5T </a:t>
            </a:r>
            <a:r>
              <a:rPr lang="ja-JP" altLang="en-US" sz="2000"/>
              <a:t>→ </a:t>
            </a:r>
            <a:r>
              <a:rPr lang="en-US" altLang="ja-JP" sz="2000"/>
              <a:t>0T / 2min. </a:t>
            </a:r>
          </a:p>
          <a:p>
            <a:pPr eaLnBrk="1" hangingPunct="1"/>
            <a:r>
              <a:rPr lang="en-US" altLang="ja-JP" sz="2000"/>
              <a:t> Faster change in magnetic field</a:t>
            </a:r>
            <a:r>
              <a:rPr lang="ja-JP" altLang="en-US" sz="2000"/>
              <a:t>　</a:t>
            </a:r>
          </a:p>
        </p:txBody>
      </p:sp>
      <p:sp>
        <p:nvSpPr>
          <p:cNvPr id="2056" name="テキスト ボックス 25"/>
          <p:cNvSpPr txBox="1">
            <a:spLocks noChangeArrowheads="1"/>
          </p:cNvSpPr>
          <p:nvPr/>
        </p:nvSpPr>
        <p:spPr bwMode="auto">
          <a:xfrm>
            <a:off x="4743450" y="5641975"/>
            <a:ext cx="4279900" cy="8255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1600"/>
              <a:t>● Cost/Merit of </a:t>
            </a:r>
            <a:r>
              <a:rPr lang="en-US" altLang="ja-JP" sz="1600">
                <a:solidFill>
                  <a:srgbClr val="FF0000"/>
                </a:solidFill>
              </a:rPr>
              <a:t>10 times faster ramp</a:t>
            </a:r>
            <a:r>
              <a:rPr lang="en-US" altLang="ja-JP" sz="1600"/>
              <a:t> </a:t>
            </a:r>
            <a:r>
              <a:rPr lang="en-US" altLang="ja-JP" sz="1600">
                <a:solidFill>
                  <a:srgbClr val="FF0000"/>
                </a:solidFill>
              </a:rPr>
              <a:t>rate</a:t>
            </a:r>
            <a:r>
              <a:rPr lang="en-US" altLang="ja-JP" sz="1600"/>
              <a:t> </a:t>
            </a:r>
            <a:r>
              <a:rPr lang="en-US" altLang="ja-JP" sz="1600">
                <a:solidFill>
                  <a:srgbClr val="FF0000"/>
                </a:solidFill>
              </a:rPr>
              <a:t>(1T/6sec)</a:t>
            </a:r>
            <a:r>
              <a:rPr lang="en-US" altLang="ja-JP" sz="1600"/>
              <a:t> of DI-BSCCO vs NbTi (1T/60sec)</a:t>
            </a:r>
            <a:endParaRPr lang="ja-JP" altLang="en-US" sz="1600"/>
          </a:p>
          <a:p>
            <a:pPr eaLnBrk="1" hangingPunct="1"/>
            <a:r>
              <a:rPr lang="ja-JP" altLang="en-US" sz="1600"/>
              <a:t>● </a:t>
            </a:r>
            <a:r>
              <a:rPr lang="en-US" altLang="ja-JP" sz="1600"/>
              <a:t>Similar applications in PM industries</a:t>
            </a:r>
            <a:endParaRPr lang="ja-JP" altLang="en-US" sz="1600"/>
          </a:p>
        </p:txBody>
      </p:sp>
      <p:sp>
        <p:nvSpPr>
          <p:cNvPr id="22" name="下矢印 21"/>
          <p:cNvSpPr/>
          <p:nvPr/>
        </p:nvSpPr>
        <p:spPr>
          <a:xfrm>
            <a:off x="265113" y="3330575"/>
            <a:ext cx="571500" cy="1508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 sz="1600">
              <a:solidFill>
                <a:srgbClr val="FFFFFF"/>
              </a:solidFill>
            </a:endParaRPr>
          </a:p>
        </p:txBody>
      </p:sp>
      <p:sp>
        <p:nvSpPr>
          <p:cNvPr id="2058" name="テキスト ボックス 12"/>
          <p:cNvSpPr txBox="1">
            <a:spLocks noChangeArrowheads="1"/>
          </p:cNvSpPr>
          <p:nvPr/>
        </p:nvSpPr>
        <p:spPr bwMode="auto">
          <a:xfrm>
            <a:off x="5965825" y="660400"/>
            <a:ext cx="1441450" cy="3048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ja-JP" sz="1400"/>
              <a:t>5T-φ100mm</a:t>
            </a:r>
            <a:endParaRPr lang="ja-JP" altLang="en-US" sz="1200"/>
          </a:p>
        </p:txBody>
      </p:sp>
      <p:sp>
        <p:nvSpPr>
          <p:cNvPr id="2059" name="テキスト ボックス 31"/>
          <p:cNvSpPr txBox="1">
            <a:spLocks noChangeArrowheads="1"/>
          </p:cNvSpPr>
          <p:nvPr/>
        </p:nvSpPr>
        <p:spPr bwMode="auto">
          <a:xfrm>
            <a:off x="7667625" y="3213100"/>
            <a:ext cx="1296988" cy="5175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ja-JP" sz="1400"/>
              <a:t>0.9m-width</a:t>
            </a:r>
          </a:p>
          <a:p>
            <a:pPr algn="ctr" eaLnBrk="1" hangingPunct="1"/>
            <a:r>
              <a:rPr lang="en-US" altLang="ja-JP" sz="1400"/>
              <a:t>1.2m-height</a:t>
            </a:r>
          </a:p>
        </p:txBody>
      </p:sp>
      <p:sp>
        <p:nvSpPr>
          <p:cNvPr id="2060" name="Line 48"/>
          <p:cNvSpPr>
            <a:spLocks noChangeShapeType="1"/>
          </p:cNvSpPr>
          <p:nvPr/>
        </p:nvSpPr>
        <p:spPr bwMode="auto">
          <a:xfrm flipH="1">
            <a:off x="6227763" y="976313"/>
            <a:ext cx="196850" cy="796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テキスト ボックス 24"/>
          <p:cNvSpPr txBox="1">
            <a:spLocks noChangeArrowheads="1"/>
          </p:cNvSpPr>
          <p:nvPr/>
        </p:nvSpPr>
        <p:spPr bwMode="auto">
          <a:xfrm>
            <a:off x="5173663" y="5156200"/>
            <a:ext cx="2663825" cy="3968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ja-JP" sz="2000">
                <a:solidFill>
                  <a:schemeClr val="bg1"/>
                </a:solidFill>
              </a:rPr>
              <a:t>Features</a:t>
            </a:r>
            <a:endParaRPr lang="ja-JP" altLang="en-US" sz="2000">
              <a:solidFill>
                <a:schemeClr val="bg1"/>
              </a:solidFill>
            </a:endParaRPr>
          </a:p>
        </p:txBody>
      </p:sp>
      <p:sp>
        <p:nvSpPr>
          <p:cNvPr id="2062" name="テキスト ボックス 12"/>
          <p:cNvSpPr txBox="1">
            <a:spLocks noChangeArrowheads="1"/>
          </p:cNvSpPr>
          <p:nvPr/>
        </p:nvSpPr>
        <p:spPr bwMode="auto">
          <a:xfrm>
            <a:off x="7391400" y="615950"/>
            <a:ext cx="1752600" cy="7080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ja-JP" sz="2000">
                <a:solidFill>
                  <a:srgbClr val="FF0000"/>
                </a:solidFill>
              </a:rPr>
              <a:t>20K Refrigerator</a:t>
            </a:r>
            <a:endParaRPr lang="ja-JP" altLang="en-US" sz="2000">
              <a:solidFill>
                <a:srgbClr val="FF0000"/>
              </a:solidFill>
            </a:endParaRPr>
          </a:p>
        </p:txBody>
      </p:sp>
      <p:grpSp>
        <p:nvGrpSpPr>
          <p:cNvPr id="2063" name="Group 23"/>
          <p:cNvGrpSpPr>
            <a:grpSpLocks/>
          </p:cNvGrpSpPr>
          <p:nvPr/>
        </p:nvGrpSpPr>
        <p:grpSpPr bwMode="auto">
          <a:xfrm>
            <a:off x="900113" y="3613150"/>
            <a:ext cx="3921125" cy="1069975"/>
            <a:chOff x="567" y="2115"/>
            <a:chExt cx="2470" cy="674"/>
          </a:xfrm>
        </p:grpSpPr>
        <p:sp>
          <p:nvSpPr>
            <p:cNvPr id="2065" name="テキスト ボックス 22"/>
            <p:cNvSpPr txBox="1">
              <a:spLocks noChangeArrowheads="1"/>
            </p:cNvSpPr>
            <p:nvPr/>
          </p:nvSpPr>
          <p:spPr bwMode="auto">
            <a:xfrm>
              <a:off x="567" y="2115"/>
              <a:ext cx="2222" cy="67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1600"/>
                <a:t>Improvements of rare-earth magnets (NdFeB)</a:t>
              </a:r>
              <a:endParaRPr lang="ja-JP" altLang="en-US" sz="1600">
                <a:solidFill>
                  <a:srgbClr val="FF0000"/>
                </a:solidFill>
              </a:endParaRPr>
            </a:p>
            <a:p>
              <a:pPr eaLnBrk="1" hangingPunct="1"/>
              <a:r>
                <a:rPr lang="ja-JP" altLang="en-US" sz="1600"/>
                <a:t>　</a:t>
              </a:r>
              <a:endParaRPr lang="en-US" altLang="ja-JP" sz="1600"/>
            </a:p>
            <a:p>
              <a:pPr eaLnBrk="1" hangingPunct="1"/>
              <a:endParaRPr lang="ja-JP" altLang="en-US" sz="1600"/>
            </a:p>
          </p:txBody>
        </p:sp>
        <p:sp>
          <p:nvSpPr>
            <p:cNvPr id="2066" name="テキスト ボックス 22"/>
            <p:cNvSpPr txBox="1">
              <a:spLocks noChangeArrowheads="1"/>
            </p:cNvSpPr>
            <p:nvPr/>
          </p:nvSpPr>
          <p:spPr bwMode="auto">
            <a:xfrm>
              <a:off x="575" y="2425"/>
              <a:ext cx="246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1400"/>
                <a:t>Large size</a:t>
              </a:r>
              <a:r>
                <a:rPr lang="ja-JP" altLang="en-US" sz="1400"/>
                <a:t>　</a:t>
              </a:r>
              <a:r>
                <a:rPr lang="en-US" altLang="ja-JP" sz="1400"/>
                <a:t> (influence of eddy-current)</a:t>
              </a:r>
              <a:endParaRPr lang="ja-JP" altLang="en-US" sz="1400"/>
            </a:p>
            <a:p>
              <a:pPr eaLnBrk="1" hangingPunct="1"/>
              <a:r>
                <a:rPr lang="en-US" altLang="ja-JP" sz="1400"/>
                <a:t>Coercive Force enhancement</a:t>
              </a:r>
              <a:endParaRPr lang="ja-JP" altLang="en-US" sz="1400"/>
            </a:p>
          </p:txBody>
        </p:sp>
        <p:sp>
          <p:nvSpPr>
            <p:cNvPr id="2067" name="AutoShape 130"/>
            <p:cNvSpPr>
              <a:spLocks/>
            </p:cNvSpPr>
            <p:nvPr/>
          </p:nvSpPr>
          <p:spPr bwMode="auto">
            <a:xfrm>
              <a:off x="2700" y="2459"/>
              <a:ext cx="46" cy="311"/>
            </a:xfrm>
            <a:prstGeom prst="rightBracket">
              <a:avLst>
                <a:gd name="adj" fmla="val 3158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  <p:sp>
          <p:nvSpPr>
            <p:cNvPr id="2068" name="AutoShape 129"/>
            <p:cNvSpPr>
              <a:spLocks/>
            </p:cNvSpPr>
            <p:nvPr/>
          </p:nvSpPr>
          <p:spPr bwMode="auto">
            <a:xfrm>
              <a:off x="597" y="2460"/>
              <a:ext cx="40" cy="275"/>
            </a:xfrm>
            <a:prstGeom prst="leftBracket">
              <a:avLst>
                <a:gd name="adj" fmla="val 3186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ja-JP" altLang="en-US"/>
            </a:p>
          </p:txBody>
        </p:sp>
      </p:grpSp>
      <p:sp>
        <p:nvSpPr>
          <p:cNvPr id="2064" name="Line 48"/>
          <p:cNvSpPr>
            <a:spLocks noChangeShapeType="1"/>
          </p:cNvSpPr>
          <p:nvPr/>
        </p:nvSpPr>
        <p:spPr bwMode="auto">
          <a:xfrm flipH="1">
            <a:off x="7073900" y="1203325"/>
            <a:ext cx="298450" cy="2206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6471" r="28751"/>
          <a:stretch>
            <a:fillRect/>
          </a:stretch>
        </p:blipFill>
        <p:spPr bwMode="auto">
          <a:xfrm>
            <a:off x="230188" y="829977"/>
            <a:ext cx="5853112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522288" y="369602"/>
            <a:ext cx="6059487" cy="498475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altLang="ja-JP" sz="2400" b="0">
                <a:solidFill>
                  <a:srgbClr val="0000FF"/>
                </a:solidFill>
                <a:ea typeface="ＭＳ ゴシック" pitchFamily="49" charset="-128"/>
              </a:rPr>
              <a:t>Progress in High-Resolution NMR Magnets</a:t>
            </a: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5151438" y="1291939"/>
            <a:ext cx="1835150" cy="982663"/>
          </a:xfrm>
          <a:prstGeom prst="line">
            <a:avLst/>
          </a:prstGeom>
          <a:noFill/>
          <a:ln w="38100">
            <a:solidFill>
              <a:srgbClr val="FF0000">
                <a:alpha val="39999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6718300" y="776002"/>
            <a:ext cx="2228850" cy="4619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ja-JP" sz="2400">
                <a:solidFill>
                  <a:srgbClr val="FFFF00"/>
                </a:solidFill>
                <a:ea typeface="ＭＳ ゴシック" pitchFamily="49" charset="-128"/>
              </a:rPr>
              <a:t>HTS/LTS NMR</a:t>
            </a:r>
          </a:p>
        </p:txBody>
      </p:sp>
      <p:pic>
        <p:nvPicPr>
          <p:cNvPr id="5127" name="Picture 11" descr="930NM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4095464"/>
            <a:ext cx="90646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Freeform 12"/>
          <p:cNvSpPr>
            <a:spLocks/>
          </p:cNvSpPr>
          <p:nvPr/>
        </p:nvSpPr>
        <p:spPr bwMode="auto">
          <a:xfrm>
            <a:off x="4648200" y="2706402"/>
            <a:ext cx="1851025" cy="1841500"/>
          </a:xfrm>
          <a:custGeom>
            <a:avLst/>
            <a:gdLst>
              <a:gd name="T0" fmla="*/ 0 w 1166"/>
              <a:gd name="T1" fmla="*/ 0 h 666"/>
              <a:gd name="T2" fmla="*/ 0 w 1166"/>
              <a:gd name="T3" fmla="*/ 2147483647 h 666"/>
              <a:gd name="T4" fmla="*/ 2147483647 w 1166"/>
              <a:gd name="T5" fmla="*/ 2147483647 h 666"/>
              <a:gd name="T6" fmla="*/ 0 60000 65536"/>
              <a:gd name="T7" fmla="*/ 0 60000 65536"/>
              <a:gd name="T8" fmla="*/ 0 60000 65536"/>
              <a:gd name="T9" fmla="*/ 0 w 1166"/>
              <a:gd name="T10" fmla="*/ 0 h 666"/>
              <a:gd name="T11" fmla="*/ 1166 w 1166"/>
              <a:gd name="T12" fmla="*/ 666 h 6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6" h="666">
                <a:moveTo>
                  <a:pt x="0" y="0"/>
                </a:moveTo>
                <a:lnTo>
                  <a:pt x="0" y="666"/>
                </a:lnTo>
                <a:lnTo>
                  <a:pt x="1166" y="666"/>
                </a:lnTo>
              </a:path>
            </a:pathLst>
          </a:cu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Text Box 13"/>
          <p:cNvSpPr txBox="1">
            <a:spLocks noChangeArrowheads="1"/>
          </p:cNvSpPr>
          <p:nvPr/>
        </p:nvSpPr>
        <p:spPr bwMode="auto">
          <a:xfrm>
            <a:off x="6011863" y="5886164"/>
            <a:ext cx="22717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ja-JP" sz="1600" b="0">
                <a:solidFill>
                  <a:schemeClr val="accent2"/>
                </a:solidFill>
                <a:ea typeface="ＭＳ ゴシック" pitchFamily="49" charset="-128"/>
              </a:rPr>
              <a:t>930 MHz NMR Magnet</a:t>
            </a:r>
          </a:p>
        </p:txBody>
      </p:sp>
      <p:sp>
        <p:nvSpPr>
          <p:cNvPr id="5130" name="Text Box 20"/>
          <p:cNvSpPr txBox="1">
            <a:spLocks noChangeArrowheads="1"/>
          </p:cNvSpPr>
          <p:nvPr/>
        </p:nvSpPr>
        <p:spPr bwMode="auto">
          <a:xfrm>
            <a:off x="2847975" y="3695414"/>
            <a:ext cx="636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ja-JP" sz="2000" b="0">
                <a:solidFill>
                  <a:srgbClr val="0000FF"/>
                </a:solidFill>
                <a:ea typeface="ＭＳ ゴシック" pitchFamily="49" charset="-128"/>
              </a:rPr>
              <a:t>LTS</a:t>
            </a:r>
          </a:p>
        </p:txBody>
      </p:sp>
      <p:pic>
        <p:nvPicPr>
          <p:cNvPr id="5131" name="Picture 21" descr="1000 MHz NMR AVANCE NMR Spectrometer with the first 1 GHz CryoProbe instal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2" t="26672" r="34621" b="25160"/>
          <a:stretch>
            <a:fillRect/>
          </a:stretch>
        </p:blipFill>
        <p:spPr bwMode="auto">
          <a:xfrm>
            <a:off x="6011863" y="2417477"/>
            <a:ext cx="97472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Oval 17"/>
          <p:cNvSpPr>
            <a:spLocks noChangeArrowheads="1"/>
          </p:cNvSpPr>
          <p:nvPr/>
        </p:nvSpPr>
        <p:spPr bwMode="auto">
          <a:xfrm rot="-1964117">
            <a:off x="3198813" y="1779302"/>
            <a:ext cx="2157412" cy="561975"/>
          </a:xfrm>
          <a:prstGeom prst="ellipse">
            <a:avLst/>
          </a:prstGeom>
          <a:noFill/>
          <a:ln w="38100">
            <a:solidFill>
              <a:srgbClr val="FF0000">
                <a:alpha val="25098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ja-JP" altLang="en-US" sz="2000" b="0">
              <a:ea typeface="ＭＳ ゴシック" pitchFamily="49" charset="-128"/>
            </a:endParaRPr>
          </a:p>
        </p:txBody>
      </p:sp>
      <p:sp>
        <p:nvSpPr>
          <p:cNvPr id="5133" name="Text Box 18"/>
          <p:cNvSpPr txBox="1">
            <a:spLocks noChangeArrowheads="1"/>
          </p:cNvSpPr>
          <p:nvPr/>
        </p:nvSpPr>
        <p:spPr bwMode="auto">
          <a:xfrm>
            <a:off x="2657475" y="1179227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ja-JP" sz="2400" b="0">
                <a:solidFill>
                  <a:srgbClr val="FF0000"/>
                </a:solidFill>
                <a:ea typeface="ＭＳ ゴシック" pitchFamily="49" charset="-128"/>
              </a:rPr>
              <a:t>HTS</a:t>
            </a:r>
          </a:p>
        </p:txBody>
      </p:sp>
      <p:sp>
        <p:nvSpPr>
          <p:cNvPr id="5134" name="AutoShape 19"/>
          <p:cNvSpPr>
            <a:spLocks noChangeArrowheads="1"/>
          </p:cNvSpPr>
          <p:nvPr/>
        </p:nvSpPr>
        <p:spPr bwMode="auto">
          <a:xfrm rot="2498442">
            <a:off x="3402013" y="1569752"/>
            <a:ext cx="576262" cy="287337"/>
          </a:xfrm>
          <a:prstGeom prst="rightArrow">
            <a:avLst>
              <a:gd name="adj1" fmla="val 50000"/>
              <a:gd name="adj2" fmla="val 50138"/>
            </a:avLst>
          </a:prstGeom>
          <a:solidFill>
            <a:srgbClr val="FF0000">
              <a:alpha val="25098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 sz="2000" b="0">
              <a:ea typeface="ＭＳ ゴシック" pitchFamily="49" charset="-128"/>
            </a:endParaRPr>
          </a:p>
        </p:txBody>
      </p:sp>
      <p:sp>
        <p:nvSpPr>
          <p:cNvPr id="5135" name="テキスト ボックス 3"/>
          <p:cNvSpPr txBox="1">
            <a:spLocks noChangeArrowheads="1"/>
          </p:cNvSpPr>
          <p:nvPr/>
        </p:nvSpPr>
        <p:spPr bwMode="auto">
          <a:xfrm>
            <a:off x="1835150" y="4649502"/>
            <a:ext cx="1028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ja-JP" sz="2400" b="0">
                <a:solidFill>
                  <a:srgbClr val="0000FF"/>
                </a:solidFill>
                <a:latin typeface="Arial Black" pitchFamily="34" charset="0"/>
                <a:ea typeface="ＭＳ ゴシック" pitchFamily="49" charset="-128"/>
              </a:rPr>
              <a:t>NMR</a:t>
            </a:r>
            <a:endParaRPr lang="ja-JP" altLang="en-US" sz="2400" b="0">
              <a:solidFill>
                <a:srgbClr val="0000FF"/>
              </a:solidFill>
              <a:latin typeface="Arial Black" pitchFamily="34" charset="0"/>
              <a:ea typeface="ＭＳ ゴシック" pitchFamily="49" charset="-128"/>
            </a:endParaRPr>
          </a:p>
        </p:txBody>
      </p:sp>
      <p:sp>
        <p:nvSpPr>
          <p:cNvPr id="5136" name="テキスト ボックス 22"/>
          <p:cNvSpPr txBox="1">
            <a:spLocks noChangeArrowheads="1"/>
          </p:cNvSpPr>
          <p:nvPr/>
        </p:nvSpPr>
        <p:spPr bwMode="auto">
          <a:xfrm>
            <a:off x="1320800" y="2881027"/>
            <a:ext cx="102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ja-JP" sz="2400" b="0">
                <a:solidFill>
                  <a:srgbClr val="336600"/>
                </a:solidFill>
                <a:latin typeface="Arial Black" pitchFamily="34" charset="0"/>
                <a:ea typeface="ＭＳ ゴシック" pitchFamily="49" charset="-128"/>
              </a:rPr>
              <a:t>SM</a:t>
            </a:r>
            <a:endParaRPr lang="ja-JP" altLang="en-US" sz="2400" b="0">
              <a:solidFill>
                <a:srgbClr val="336600"/>
              </a:solidFill>
              <a:latin typeface="Arial Black" pitchFamily="34" charset="0"/>
              <a:ea typeface="ＭＳ ゴシック" pitchFamily="49" charset="-128"/>
            </a:endParaRPr>
          </a:p>
        </p:txBody>
      </p:sp>
      <p:sp>
        <p:nvSpPr>
          <p:cNvPr id="5137" name="テキスト ボックス 23"/>
          <p:cNvSpPr txBox="1">
            <a:spLocks noChangeArrowheads="1"/>
          </p:cNvSpPr>
          <p:nvPr/>
        </p:nvSpPr>
        <p:spPr bwMode="auto">
          <a:xfrm>
            <a:off x="4002088" y="1223677"/>
            <a:ext cx="917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ja-JP" b="0">
                <a:solidFill>
                  <a:srgbClr val="C00000"/>
                </a:solidFill>
                <a:latin typeface="Arial Black" pitchFamily="34" charset="0"/>
                <a:ea typeface="ＭＳ ゴシック" pitchFamily="49" charset="-128"/>
              </a:rPr>
              <a:t>WM</a:t>
            </a:r>
          </a:p>
          <a:p>
            <a:pPr algn="ctr"/>
            <a:r>
              <a:rPr lang="en-US" altLang="ja-JP" b="0">
                <a:solidFill>
                  <a:srgbClr val="C00000"/>
                </a:solidFill>
                <a:latin typeface="Arial Black" pitchFamily="34" charset="0"/>
                <a:ea typeface="ＭＳ ゴシック" pitchFamily="49" charset="-128"/>
              </a:rPr>
              <a:t>+HTS</a:t>
            </a:r>
            <a:endParaRPr lang="ja-JP" altLang="en-US" b="0">
              <a:solidFill>
                <a:srgbClr val="C00000"/>
              </a:solidFill>
              <a:latin typeface="Arial Black" pitchFamily="34" charset="0"/>
              <a:ea typeface="ＭＳ ゴシック" pitchFamily="49" charset="-128"/>
            </a:endParaRPr>
          </a:p>
        </p:txBody>
      </p:sp>
      <p:sp>
        <p:nvSpPr>
          <p:cNvPr id="5138" name="Text Box 15"/>
          <p:cNvSpPr txBox="1">
            <a:spLocks noChangeArrowheads="1"/>
          </p:cNvSpPr>
          <p:nvPr/>
        </p:nvSpPr>
        <p:spPr bwMode="auto">
          <a:xfrm>
            <a:off x="6103938" y="1631664"/>
            <a:ext cx="3040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ja-JP">
                <a:solidFill>
                  <a:srgbClr val="FF0000"/>
                </a:solidFill>
                <a:ea typeface="ＭＳ ゴシック" pitchFamily="49" charset="-128"/>
              </a:rPr>
              <a:t>1.03 GHz HTS/LTS Magnet</a:t>
            </a:r>
          </a:p>
        </p:txBody>
      </p:sp>
      <p:cxnSp>
        <p:nvCxnSpPr>
          <p:cNvPr id="6" name="直線矢印コネクタ 5"/>
          <p:cNvCxnSpPr/>
          <p:nvPr/>
        </p:nvCxnSpPr>
        <p:spPr bwMode="auto">
          <a:xfrm flipH="1">
            <a:off x="5757863" y="1871377"/>
            <a:ext cx="447675" cy="22542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18159" name="Text Box 15"/>
          <p:cNvSpPr txBox="1">
            <a:spLocks noChangeArrowheads="1"/>
          </p:cNvSpPr>
          <p:nvPr/>
        </p:nvSpPr>
        <p:spPr bwMode="auto">
          <a:xfrm>
            <a:off x="6792913" y="2096802"/>
            <a:ext cx="2227262" cy="3968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000" dirty="0">
                <a:solidFill>
                  <a:schemeClr val="accent1">
                    <a:lumMod val="20000"/>
                    <a:lumOff val="80000"/>
                  </a:schemeClr>
                </a:solidFill>
                <a:ea typeface="ＭＳ ゴシック" pitchFamily="49" charset="-128"/>
              </a:rPr>
              <a:t>limit of LTS NMR</a:t>
            </a:r>
          </a:p>
        </p:txBody>
      </p:sp>
      <p:sp>
        <p:nvSpPr>
          <p:cNvPr id="5141" name="Line 23"/>
          <p:cNvSpPr>
            <a:spLocks noChangeShapeType="1"/>
          </p:cNvSpPr>
          <p:nvPr/>
        </p:nvSpPr>
        <p:spPr bwMode="auto">
          <a:xfrm>
            <a:off x="5735638" y="2274602"/>
            <a:ext cx="1111250" cy="0"/>
          </a:xfrm>
          <a:prstGeom prst="line">
            <a:avLst/>
          </a:prstGeom>
          <a:noFill/>
          <a:ln w="57150">
            <a:solidFill>
              <a:srgbClr val="66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42" name="Picture 23" descr="独立行政法人物質・材料研究機構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28575"/>
            <a:ext cx="31432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6400800"/>
            <a:ext cx="41148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Kyoshi</a:t>
            </a:r>
            <a:r>
              <a:rPr lang="en-US" sz="1400" dirty="0" smtClean="0"/>
              <a:t> et al., IEEE TAS </a:t>
            </a:r>
            <a:r>
              <a:rPr lang="pt-BR" sz="1400" b="1" dirty="0" smtClean="0"/>
              <a:t>21</a:t>
            </a:r>
            <a:r>
              <a:rPr lang="pt-BR" sz="1400" dirty="0" smtClean="0"/>
              <a:t>,  2110 (2011)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274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345"/>
            <a:ext cx="7086600" cy="1077860"/>
          </a:xfrm>
        </p:spPr>
        <p:txBody>
          <a:bodyPr/>
          <a:lstStyle/>
          <a:p>
            <a:r>
              <a:rPr lang="en-US" dirty="0" smtClean="0"/>
              <a:t>Coated conductors of REBCO – Generation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6039218"/>
          </a:xfrm>
        </p:spPr>
        <p:txBody>
          <a:bodyPr/>
          <a:lstStyle/>
          <a:p>
            <a:r>
              <a:rPr lang="en-US" dirty="0" smtClean="0"/>
              <a:t>Bi-2223 J</a:t>
            </a:r>
            <a:r>
              <a:rPr lang="en-US" baseline="-25000" dirty="0" smtClean="0"/>
              <a:t>c</a:t>
            </a:r>
            <a:r>
              <a:rPr lang="en-US" dirty="0" smtClean="0"/>
              <a:t> and J</a:t>
            </a:r>
            <a:r>
              <a:rPr lang="en-US" baseline="-25000" dirty="0" smtClean="0"/>
              <a:t>e</a:t>
            </a:r>
            <a:r>
              <a:rPr lang="en-US" dirty="0" smtClean="0"/>
              <a:t> have been limited by the difficulty of texturing the grains</a:t>
            </a:r>
          </a:p>
          <a:p>
            <a:pPr lvl="1"/>
            <a:r>
              <a:rPr lang="en-US" dirty="0" smtClean="0"/>
              <a:t>An approximately uniaxial texture FWHM 12-15</a:t>
            </a:r>
            <a:r>
              <a:rPr lang="en-US" dirty="0" smtClean="0">
                <a:sym typeface="Symbol"/>
              </a:rPr>
              <a:t> FWHM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Symbol"/>
              </a:rPr>
              <a:t>Voids and cracks </a:t>
            </a:r>
            <a:r>
              <a:rPr lang="en-US" dirty="0" smtClean="0">
                <a:sym typeface="Symbol"/>
              </a:rPr>
              <a:t>controlled effectively by Overpressure process (CTOP)</a:t>
            </a:r>
          </a:p>
          <a:p>
            <a:pPr lvl="1"/>
            <a:r>
              <a:rPr lang="en-US" dirty="0" smtClean="0">
                <a:sym typeface="Symbol"/>
              </a:rPr>
              <a:t>40% of cross-section Bi-2223, 60% Ag</a:t>
            </a:r>
          </a:p>
          <a:p>
            <a:pPr lvl="1"/>
            <a:r>
              <a:rPr lang="en-US" dirty="0" smtClean="0">
                <a:sym typeface="Symbol"/>
              </a:rPr>
              <a:t>~$150/</a:t>
            </a:r>
            <a:r>
              <a:rPr lang="en-US" dirty="0" err="1" smtClean="0">
                <a:sym typeface="Symbol"/>
              </a:rPr>
              <a:t>kA.m</a:t>
            </a:r>
            <a:r>
              <a:rPr lang="en-US" dirty="0" smtClean="0">
                <a:sym typeface="Symbol"/>
              </a:rPr>
              <a:t> using 77K,SF metric</a:t>
            </a:r>
          </a:p>
          <a:p>
            <a:r>
              <a:rPr lang="en-US" dirty="0" smtClean="0">
                <a:sym typeface="Symbol"/>
              </a:rPr>
              <a:t>By contrast raw material costs of YBCO much less (2-3%Ag)</a:t>
            </a:r>
          </a:p>
          <a:p>
            <a:pPr lvl="1"/>
            <a:r>
              <a:rPr lang="en-US" dirty="0" smtClean="0">
                <a:sym typeface="Symbol"/>
              </a:rPr>
              <a:t>Big investments world-wide in coated conductors based on biaxially (FWHM as low as 2-3) textured REBCO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629150" y="5732463"/>
            <a:ext cx="938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 b="1">
                <a:solidFill>
                  <a:schemeClr val="bg1"/>
                </a:solidFill>
              </a:rPr>
              <a:t>Ni-W alloy</a:t>
            </a:r>
          </a:p>
          <a:p>
            <a:r>
              <a:rPr lang="en-US" sz="1200" b="1">
                <a:solidFill>
                  <a:schemeClr val="bg1"/>
                </a:solidFill>
              </a:rPr>
              <a:t>(50-75 </a:t>
            </a:r>
            <a:r>
              <a:rPr lang="en-US" sz="1200" b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200" b="1">
                <a:solidFill>
                  <a:schemeClr val="bg1"/>
                </a:solidFill>
              </a:rPr>
              <a:t>m)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797425" y="4913313"/>
            <a:ext cx="13636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 b="1">
                <a:solidFill>
                  <a:schemeClr val="bg1"/>
                </a:solidFill>
              </a:rPr>
              <a:t>Y</a:t>
            </a:r>
            <a:r>
              <a:rPr lang="en-US" sz="1000" b="1" baseline="-25000">
                <a:solidFill>
                  <a:schemeClr val="bg1"/>
                </a:solidFill>
              </a:rPr>
              <a:t>2</a:t>
            </a:r>
            <a:r>
              <a:rPr lang="en-US" sz="1000" b="1">
                <a:solidFill>
                  <a:schemeClr val="bg1"/>
                </a:solidFill>
              </a:rPr>
              <a:t>O</a:t>
            </a:r>
            <a:r>
              <a:rPr lang="en-US" sz="1000" b="1" baseline="-25000">
                <a:solidFill>
                  <a:schemeClr val="bg1"/>
                </a:solidFill>
              </a:rPr>
              <a:t>3  </a:t>
            </a:r>
            <a:r>
              <a:rPr lang="en-US" sz="1000" b="1">
                <a:solidFill>
                  <a:schemeClr val="bg1"/>
                </a:solidFill>
              </a:rPr>
              <a:t>(~75 nm)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018088" y="4616450"/>
            <a:ext cx="13636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 b="1">
                <a:solidFill>
                  <a:schemeClr val="bg1"/>
                </a:solidFill>
              </a:rPr>
              <a:t>YSZ</a:t>
            </a:r>
            <a:r>
              <a:rPr lang="en-US" sz="1000" b="1" baseline="-25000">
                <a:solidFill>
                  <a:schemeClr val="bg1"/>
                </a:solidFill>
              </a:rPr>
              <a:t>  </a:t>
            </a:r>
            <a:r>
              <a:rPr lang="en-US" sz="1000" b="1">
                <a:solidFill>
                  <a:schemeClr val="bg1"/>
                </a:solidFill>
              </a:rPr>
              <a:t>(~75 nm)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259388" y="4295775"/>
            <a:ext cx="13636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 b="1">
                <a:solidFill>
                  <a:schemeClr val="bg1"/>
                </a:solidFill>
              </a:rPr>
              <a:t>CeO</a:t>
            </a:r>
            <a:r>
              <a:rPr lang="en-US" sz="1000" b="1" baseline="-25000">
                <a:solidFill>
                  <a:schemeClr val="bg1"/>
                </a:solidFill>
              </a:rPr>
              <a:t>2  </a:t>
            </a:r>
            <a:r>
              <a:rPr lang="en-US" sz="1000" b="1">
                <a:solidFill>
                  <a:schemeClr val="bg1"/>
                </a:solidFill>
              </a:rPr>
              <a:t>(~75 nm)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5872163" y="3076575"/>
            <a:ext cx="13636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 b="1">
                <a:solidFill>
                  <a:schemeClr val="bg1"/>
                </a:solidFill>
              </a:rPr>
              <a:t>Ag</a:t>
            </a:r>
            <a:r>
              <a:rPr lang="en-US" sz="1000" b="1" baseline="-25000">
                <a:solidFill>
                  <a:schemeClr val="bg1"/>
                </a:solidFill>
              </a:rPr>
              <a:t>  </a:t>
            </a:r>
            <a:r>
              <a:rPr lang="en-US" sz="1000" b="1">
                <a:solidFill>
                  <a:schemeClr val="bg1"/>
                </a:solidFill>
              </a:rPr>
              <a:t>(&lt;1 </a:t>
            </a:r>
            <a:r>
              <a:rPr lang="en-US" sz="1000" b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000" b="1">
                <a:solidFill>
                  <a:schemeClr val="bg1"/>
                </a:solidFill>
              </a:rPr>
              <a:t>m)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024563" y="2406650"/>
            <a:ext cx="1363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 b="1">
                <a:solidFill>
                  <a:schemeClr val="bg1"/>
                </a:solidFill>
              </a:rPr>
              <a:t>Copper Stabilizer</a:t>
            </a:r>
          </a:p>
          <a:p>
            <a:r>
              <a:rPr lang="en-US" sz="1000" b="1">
                <a:solidFill>
                  <a:schemeClr val="bg1"/>
                </a:solidFill>
              </a:rPr>
              <a:t>50-75 </a:t>
            </a:r>
            <a:r>
              <a:rPr lang="en-US" sz="1000" b="1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000" b="1">
                <a:solidFill>
                  <a:schemeClr val="bg1"/>
                </a:solidFill>
              </a:rPr>
              <a:t>m</a:t>
            </a:r>
          </a:p>
        </p:txBody>
      </p:sp>
      <p:pic>
        <p:nvPicPr>
          <p:cNvPr id="82975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8600" y="2312988"/>
            <a:ext cx="18288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32"/>
          <p:cNvSpPr>
            <a:spLocks noGrp="1" noChangeArrowheads="1"/>
          </p:cNvSpPr>
          <p:nvPr>
            <p:ph type="body" idx="1"/>
          </p:nvPr>
        </p:nvSpPr>
        <p:spPr>
          <a:xfrm>
            <a:off x="152400" y="1387475"/>
            <a:ext cx="3505200" cy="825500"/>
          </a:xfrm>
          <a:noFill/>
        </p:spPr>
        <p:txBody>
          <a:bodyPr lIns="91440" tIns="45720" rIns="91440" bIns="45720"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The IBAD approach – ion-beam-assisted deposition of the textured template</a:t>
            </a:r>
          </a:p>
        </p:txBody>
      </p:sp>
      <p:sp>
        <p:nvSpPr>
          <p:cNvPr id="22539" name="Rectangle 82"/>
          <p:cNvSpPr>
            <a:spLocks noGrp="1" noChangeArrowheads="1"/>
          </p:cNvSpPr>
          <p:nvPr>
            <p:ph type="title"/>
          </p:nvPr>
        </p:nvSpPr>
        <p:spPr>
          <a:xfrm>
            <a:off x="979488" y="-31750"/>
            <a:ext cx="8164512" cy="1200150"/>
          </a:xfrm>
          <a:noFill/>
        </p:spPr>
        <p:txBody>
          <a:bodyPr/>
          <a:lstStyle/>
          <a:p>
            <a:pPr eaLnBrk="1" hangingPunct="1"/>
            <a:r>
              <a:rPr lang="en-US" sz="2400" dirty="0" smtClean="0"/>
              <a:t>GB obstruction forced development of coated conductors of YBCO:  “single crystals by the mile”</a:t>
            </a:r>
          </a:p>
        </p:txBody>
      </p:sp>
      <p:sp>
        <p:nvSpPr>
          <p:cNvPr id="22540" name="Text Box 10"/>
          <p:cNvSpPr txBox="1">
            <a:spLocks noChangeArrowheads="1"/>
          </p:cNvSpPr>
          <p:nvPr/>
        </p:nvSpPr>
        <p:spPr bwMode="auto">
          <a:xfrm>
            <a:off x="4068763" y="3657600"/>
            <a:ext cx="4919662" cy="707886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/>
              <a:t>Production </a:t>
            </a:r>
            <a:r>
              <a:rPr lang="en-US" b="1" dirty="0" smtClean="0"/>
              <a:t>500-1 km lengths, delivery 50-150 m</a:t>
            </a:r>
            <a:endParaRPr lang="en-US" b="1" dirty="0"/>
          </a:p>
        </p:txBody>
      </p:sp>
      <p:pic>
        <p:nvPicPr>
          <p:cNvPr id="225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94" y="4366418"/>
            <a:ext cx="23336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2" name="Picture 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4295775"/>
            <a:ext cx="7005637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23564" y="1098713"/>
            <a:ext cx="7264400" cy="2591487"/>
            <a:chOff x="1223564" y="1098713"/>
            <a:chExt cx="7264400" cy="2591487"/>
          </a:xfrm>
        </p:grpSpPr>
        <p:sp>
          <p:nvSpPr>
            <p:cNvPr id="64" name="AutoShape 6" descr="Cork"/>
            <p:cNvSpPr>
              <a:spLocks noChangeArrowheads="1"/>
            </p:cNvSpPr>
            <p:nvPr/>
          </p:nvSpPr>
          <p:spPr bwMode="auto">
            <a:xfrm>
              <a:off x="2495246" y="2888907"/>
              <a:ext cx="4451576" cy="710580"/>
            </a:xfrm>
            <a:prstGeom prst="cube">
              <a:avLst>
                <a:gd name="adj" fmla="val 72194"/>
              </a:avLst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 flipH="1">
              <a:off x="4913505" y="1142007"/>
              <a:ext cx="878492" cy="305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ea typeface="SimSun" pitchFamily="2" charset="-122"/>
                </a:rPr>
                <a:t>2 </a:t>
              </a:r>
              <a:r>
                <a:rPr lang="en-US" altLang="zh-CN" sz="1400" b="1">
                  <a:latin typeface="Symbol" pitchFamily="18" charset="2"/>
                  <a:ea typeface="SimSun" pitchFamily="2" charset="-122"/>
                </a:rPr>
                <a:t>m</a:t>
              </a:r>
              <a:r>
                <a:rPr lang="en-US" altLang="zh-CN" sz="1400" b="1">
                  <a:ea typeface="SimSun" pitchFamily="2" charset="-122"/>
                </a:rPr>
                <a:t>m Ag</a:t>
              </a:r>
            </a:p>
          </p:txBody>
        </p:sp>
        <p:sp>
          <p:nvSpPr>
            <p:cNvPr id="66" name="AutoShape 8" descr="Granite"/>
            <p:cNvSpPr>
              <a:spLocks noChangeArrowheads="1"/>
            </p:cNvSpPr>
            <p:nvPr/>
          </p:nvSpPr>
          <p:spPr bwMode="auto">
            <a:xfrm>
              <a:off x="2491122" y="2537053"/>
              <a:ext cx="4092755" cy="834279"/>
            </a:xfrm>
            <a:prstGeom prst="cube">
              <a:avLst>
                <a:gd name="adj" fmla="val 56042"/>
              </a:avLst>
            </a:prstGeom>
            <a:blipFill dpi="0" rotWithShape="1">
              <a:blip r:embed="rId7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AutoShape 9"/>
            <p:cNvSpPr>
              <a:spLocks noChangeArrowheads="1"/>
            </p:cNvSpPr>
            <p:nvPr/>
          </p:nvSpPr>
          <p:spPr bwMode="auto">
            <a:xfrm>
              <a:off x="2495246" y="2495821"/>
              <a:ext cx="3584082" cy="476927"/>
            </a:xfrm>
            <a:prstGeom prst="cube">
              <a:avLst>
                <a:gd name="adj" fmla="val 9279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AutoShape 10"/>
            <p:cNvSpPr>
              <a:spLocks noChangeArrowheads="1"/>
            </p:cNvSpPr>
            <p:nvPr/>
          </p:nvSpPr>
          <p:spPr bwMode="auto">
            <a:xfrm>
              <a:off x="2493872" y="2451839"/>
              <a:ext cx="3365490" cy="476927"/>
            </a:xfrm>
            <a:prstGeom prst="cube">
              <a:avLst>
                <a:gd name="adj" fmla="val 100000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AutoShape 11"/>
            <p:cNvSpPr>
              <a:spLocks noChangeArrowheads="1"/>
            </p:cNvSpPr>
            <p:nvPr/>
          </p:nvSpPr>
          <p:spPr bwMode="auto">
            <a:xfrm>
              <a:off x="2497996" y="2427099"/>
              <a:ext cx="3241759" cy="476927"/>
            </a:xfrm>
            <a:prstGeom prst="cube">
              <a:avLst>
                <a:gd name="adj" fmla="val 100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AutoShape 12"/>
            <p:cNvSpPr>
              <a:spLocks noChangeArrowheads="1"/>
            </p:cNvSpPr>
            <p:nvPr/>
          </p:nvSpPr>
          <p:spPr bwMode="auto">
            <a:xfrm>
              <a:off x="2493872" y="2398236"/>
              <a:ext cx="3105655" cy="476927"/>
            </a:xfrm>
            <a:prstGeom prst="cube">
              <a:avLst>
                <a:gd name="adj" fmla="val 9712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AutoShape 13"/>
            <p:cNvSpPr>
              <a:spLocks noChangeArrowheads="1"/>
            </p:cNvSpPr>
            <p:nvPr/>
          </p:nvSpPr>
          <p:spPr bwMode="auto">
            <a:xfrm>
              <a:off x="2497996" y="2352880"/>
              <a:ext cx="2821073" cy="476927"/>
            </a:xfrm>
            <a:prstGeom prst="cube">
              <a:avLst>
                <a:gd name="adj" fmla="val 9712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AutoShape 14"/>
            <p:cNvSpPr>
              <a:spLocks noChangeArrowheads="1"/>
            </p:cNvSpPr>
            <p:nvPr/>
          </p:nvSpPr>
          <p:spPr bwMode="auto">
            <a:xfrm>
              <a:off x="2495246" y="2296528"/>
              <a:ext cx="2466377" cy="483799"/>
            </a:xfrm>
            <a:prstGeom prst="cube">
              <a:avLst>
                <a:gd name="adj" fmla="val 89102"/>
              </a:avLst>
            </a:prstGeom>
            <a:solidFill>
              <a:srgbClr val="4D4D4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AutoShape 15" descr="Bouquet"/>
            <p:cNvSpPr>
              <a:spLocks noChangeArrowheads="1"/>
            </p:cNvSpPr>
            <p:nvPr/>
          </p:nvSpPr>
          <p:spPr bwMode="auto">
            <a:xfrm>
              <a:off x="2499371" y="2208565"/>
              <a:ext cx="2155674" cy="485174"/>
            </a:xfrm>
            <a:prstGeom prst="cube">
              <a:avLst>
                <a:gd name="adj" fmla="val 81838"/>
              </a:avLst>
            </a:prstGeom>
            <a:blipFill dpi="0" rotWithShape="1">
              <a:blip r:embed="rId8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AutoShape 16" descr="Cork"/>
            <p:cNvSpPr>
              <a:spLocks noChangeArrowheads="1"/>
            </p:cNvSpPr>
            <p:nvPr/>
          </p:nvSpPr>
          <p:spPr bwMode="auto">
            <a:xfrm>
              <a:off x="2497996" y="2050505"/>
              <a:ext cx="1719865" cy="523658"/>
            </a:xfrm>
            <a:prstGeom prst="cube">
              <a:avLst>
                <a:gd name="adj" fmla="val 55907"/>
              </a:avLst>
            </a:prstGeom>
            <a:blipFill dpi="0" rotWithShape="1">
              <a:blip r:embed="rId6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 flipH="1">
              <a:off x="2877439" y="2061501"/>
              <a:ext cx="929359" cy="303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solidFill>
                    <a:schemeClr val="bg1"/>
                  </a:solidFill>
                  <a:ea typeface="SimSun" pitchFamily="2" charset="-122"/>
                </a:rPr>
                <a:t>20</a:t>
              </a:r>
              <a:r>
                <a:rPr lang="en-US" altLang="zh-CN" sz="1400" b="1">
                  <a:solidFill>
                    <a:schemeClr val="bg1"/>
                  </a:solidFill>
                  <a:latin typeface="Symbol" pitchFamily="18" charset="2"/>
                  <a:ea typeface="SimSun" pitchFamily="2" charset="-122"/>
                </a:rPr>
                <a:t>m</a:t>
              </a:r>
              <a:r>
                <a:rPr lang="en-US" altLang="zh-CN" sz="1400" b="1">
                  <a:solidFill>
                    <a:schemeClr val="bg1"/>
                  </a:solidFill>
                  <a:ea typeface="SimSun" pitchFamily="2" charset="-122"/>
                </a:rPr>
                <a:t>m Cu</a:t>
              </a:r>
            </a:p>
          </p:txBody>
        </p:sp>
        <p:sp>
          <p:nvSpPr>
            <p:cNvPr id="76" name="Text Box 18"/>
            <p:cNvSpPr txBox="1">
              <a:spLocks noChangeArrowheads="1"/>
            </p:cNvSpPr>
            <p:nvPr/>
          </p:nvSpPr>
          <p:spPr bwMode="auto">
            <a:xfrm flipH="1">
              <a:off x="2816948" y="3385077"/>
              <a:ext cx="929359" cy="305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solidFill>
                    <a:schemeClr val="bg1"/>
                  </a:solidFill>
                  <a:ea typeface="SimSun" pitchFamily="2" charset="-122"/>
                </a:rPr>
                <a:t>20</a:t>
              </a:r>
              <a:r>
                <a:rPr lang="en-US" altLang="zh-CN" sz="1400" b="1">
                  <a:solidFill>
                    <a:schemeClr val="bg1"/>
                  </a:solidFill>
                  <a:latin typeface="Symbol" pitchFamily="18" charset="2"/>
                  <a:ea typeface="SimSun" pitchFamily="2" charset="-122"/>
                </a:rPr>
                <a:t>m</a:t>
              </a:r>
              <a:r>
                <a:rPr lang="en-US" altLang="zh-CN" sz="1400" b="1">
                  <a:solidFill>
                    <a:schemeClr val="bg1"/>
                  </a:solidFill>
                  <a:ea typeface="SimSun" pitchFamily="2" charset="-122"/>
                </a:rPr>
                <a:t>m Cu</a:t>
              </a:r>
            </a:p>
          </p:txBody>
        </p:sp>
        <p:sp>
          <p:nvSpPr>
            <p:cNvPr id="77" name="Text Box 19"/>
            <p:cNvSpPr txBox="1">
              <a:spLocks noChangeArrowheads="1"/>
            </p:cNvSpPr>
            <p:nvPr/>
          </p:nvSpPr>
          <p:spPr bwMode="auto">
            <a:xfrm flipH="1">
              <a:off x="2814198" y="3067583"/>
              <a:ext cx="2326148" cy="305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ea typeface="SimSun" pitchFamily="2" charset="-122"/>
                </a:rPr>
                <a:t>50</a:t>
              </a:r>
              <a:r>
                <a:rPr lang="en-US" altLang="zh-CN" sz="1400" b="1">
                  <a:latin typeface="Symbol" pitchFamily="18" charset="2"/>
                  <a:ea typeface="SimSun" pitchFamily="2" charset="-122"/>
                </a:rPr>
                <a:t>m</a:t>
              </a:r>
              <a:r>
                <a:rPr lang="en-US" altLang="zh-CN" sz="1400" b="1">
                  <a:ea typeface="SimSun" pitchFamily="2" charset="-122"/>
                </a:rPr>
                <a:t>m Hastelloy substrate</a:t>
              </a:r>
            </a:p>
          </p:txBody>
        </p:sp>
        <p:sp>
          <p:nvSpPr>
            <p:cNvPr id="78" name="AutoShape 20"/>
            <p:cNvSpPr>
              <a:spLocks noChangeArrowheads="1"/>
            </p:cNvSpPr>
            <p:nvPr/>
          </p:nvSpPr>
          <p:spPr bwMode="auto">
            <a:xfrm rot="5400000" flipH="1">
              <a:off x="4097019" y="1319227"/>
              <a:ext cx="1063809" cy="6227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408 h 21600"/>
                <a:gd name="T20" fmla="*/ 18642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109" y="0"/>
                  </a:moveTo>
                  <a:lnTo>
                    <a:pt x="14618" y="8885"/>
                  </a:lnTo>
                  <a:lnTo>
                    <a:pt x="17587" y="8885"/>
                  </a:lnTo>
                  <a:lnTo>
                    <a:pt x="17587" y="20390"/>
                  </a:lnTo>
                  <a:lnTo>
                    <a:pt x="0" y="20390"/>
                  </a:lnTo>
                  <a:lnTo>
                    <a:pt x="0" y="21600"/>
                  </a:lnTo>
                  <a:lnTo>
                    <a:pt x="18631" y="21600"/>
                  </a:lnTo>
                  <a:lnTo>
                    <a:pt x="18631" y="8885"/>
                  </a:lnTo>
                  <a:lnTo>
                    <a:pt x="21600" y="888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79" name="AutoShape 21"/>
            <p:cNvSpPr>
              <a:spLocks noChangeArrowheads="1"/>
            </p:cNvSpPr>
            <p:nvPr/>
          </p:nvSpPr>
          <p:spPr bwMode="auto">
            <a:xfrm rot="5400000" flipH="1">
              <a:off x="4586420" y="1610634"/>
              <a:ext cx="876886" cy="4110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083 h 21600"/>
                <a:gd name="T20" fmla="*/ 18519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64" y="0"/>
                  </a:moveTo>
                  <a:lnTo>
                    <a:pt x="14127" y="7200"/>
                  </a:lnTo>
                  <a:lnTo>
                    <a:pt x="17213" y="7200"/>
                  </a:lnTo>
                  <a:lnTo>
                    <a:pt x="17213" y="20082"/>
                  </a:lnTo>
                  <a:lnTo>
                    <a:pt x="0" y="20082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80" name="Text Box 22"/>
            <p:cNvSpPr txBox="1">
              <a:spLocks noChangeArrowheads="1"/>
            </p:cNvSpPr>
            <p:nvPr/>
          </p:nvSpPr>
          <p:spPr bwMode="auto">
            <a:xfrm flipH="1">
              <a:off x="5174716" y="1423765"/>
              <a:ext cx="998099" cy="303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solidFill>
                    <a:srgbClr val="006600"/>
                  </a:solidFill>
                  <a:ea typeface="SimSun" pitchFamily="2" charset="-122"/>
                </a:rPr>
                <a:t>1 </a:t>
              </a:r>
              <a:r>
                <a:rPr lang="en-US" altLang="zh-CN" sz="1400" b="1">
                  <a:solidFill>
                    <a:srgbClr val="006600"/>
                  </a:solidFill>
                  <a:latin typeface="Symbol" pitchFamily="18" charset="2"/>
                  <a:ea typeface="SimSun" pitchFamily="2" charset="-122"/>
                </a:rPr>
                <a:t>m</a:t>
              </a:r>
              <a:r>
                <a:rPr lang="en-US" altLang="zh-CN" sz="1400" b="1">
                  <a:solidFill>
                    <a:srgbClr val="006600"/>
                  </a:solidFill>
                  <a:ea typeface="SimSun" pitchFamily="2" charset="-122"/>
                </a:rPr>
                <a:t>m HTS</a:t>
              </a:r>
            </a:p>
          </p:txBody>
        </p:sp>
        <p:sp>
          <p:nvSpPr>
            <p:cNvPr id="81" name="AutoShape 23"/>
            <p:cNvSpPr>
              <a:spLocks noChangeArrowheads="1"/>
            </p:cNvSpPr>
            <p:nvPr/>
          </p:nvSpPr>
          <p:spPr bwMode="auto">
            <a:xfrm rot="5400000" flipH="1">
              <a:off x="4994716" y="1859405"/>
              <a:ext cx="742192" cy="4110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083 h 21600"/>
                <a:gd name="T20" fmla="*/ 1852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64" y="0"/>
                  </a:moveTo>
                  <a:lnTo>
                    <a:pt x="14127" y="7200"/>
                  </a:lnTo>
                  <a:lnTo>
                    <a:pt x="17213" y="7200"/>
                  </a:lnTo>
                  <a:lnTo>
                    <a:pt x="17213" y="20082"/>
                  </a:lnTo>
                  <a:lnTo>
                    <a:pt x="0" y="20082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82" name="Text Box 24"/>
            <p:cNvSpPr txBox="1">
              <a:spLocks noChangeArrowheads="1"/>
            </p:cNvSpPr>
            <p:nvPr/>
          </p:nvSpPr>
          <p:spPr bwMode="auto">
            <a:xfrm flipH="1">
              <a:off x="5541785" y="1701400"/>
              <a:ext cx="1292304" cy="303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solidFill>
                    <a:srgbClr val="000099"/>
                  </a:solidFill>
                  <a:ea typeface="SimSun" pitchFamily="2" charset="-122"/>
                </a:rPr>
                <a:t>~ 30 nm LMO</a:t>
              </a:r>
            </a:p>
          </p:txBody>
        </p:sp>
        <p:sp>
          <p:nvSpPr>
            <p:cNvPr id="83" name="Text Box 25"/>
            <p:cNvSpPr txBox="1">
              <a:spLocks noChangeArrowheads="1"/>
            </p:cNvSpPr>
            <p:nvPr/>
          </p:nvSpPr>
          <p:spPr bwMode="auto">
            <a:xfrm flipH="1">
              <a:off x="5757627" y="1910314"/>
              <a:ext cx="2730337" cy="366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800" b="1">
                  <a:solidFill>
                    <a:srgbClr val="000099"/>
                  </a:solidFill>
                  <a:ea typeface="SimSun" pitchFamily="2" charset="-122"/>
                </a:rPr>
                <a:t>~ 30 nm Homo-epi MgO</a:t>
              </a:r>
            </a:p>
          </p:txBody>
        </p:sp>
        <p:sp>
          <p:nvSpPr>
            <p:cNvPr id="84" name="AutoShape 26"/>
            <p:cNvSpPr>
              <a:spLocks noChangeArrowheads="1"/>
            </p:cNvSpPr>
            <p:nvPr/>
          </p:nvSpPr>
          <p:spPr bwMode="auto">
            <a:xfrm rot="5400000" flipH="1">
              <a:off x="5328764" y="2035332"/>
              <a:ext cx="540151" cy="4110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083 h 21600"/>
                <a:gd name="T20" fmla="*/ 18522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64" y="0"/>
                  </a:moveTo>
                  <a:lnTo>
                    <a:pt x="14127" y="7200"/>
                  </a:lnTo>
                  <a:lnTo>
                    <a:pt x="17213" y="7200"/>
                  </a:lnTo>
                  <a:lnTo>
                    <a:pt x="17213" y="20082"/>
                  </a:lnTo>
                  <a:lnTo>
                    <a:pt x="0" y="20082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85" name="AutoShape 27"/>
            <p:cNvSpPr>
              <a:spLocks noChangeArrowheads="1"/>
            </p:cNvSpPr>
            <p:nvPr/>
          </p:nvSpPr>
          <p:spPr bwMode="auto">
            <a:xfrm rot="5400000" flipH="1">
              <a:off x="5640808" y="2214008"/>
              <a:ext cx="287256" cy="4110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20083 h 21600"/>
                <a:gd name="T20" fmla="*/ 185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64" y="0"/>
                  </a:moveTo>
                  <a:lnTo>
                    <a:pt x="14127" y="7200"/>
                  </a:lnTo>
                  <a:lnTo>
                    <a:pt x="17213" y="7200"/>
                  </a:lnTo>
                  <a:lnTo>
                    <a:pt x="17213" y="20082"/>
                  </a:lnTo>
                  <a:lnTo>
                    <a:pt x="0" y="20082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86" name="Text Box 28"/>
            <p:cNvSpPr txBox="1">
              <a:spLocks noChangeArrowheads="1"/>
            </p:cNvSpPr>
            <p:nvPr/>
          </p:nvSpPr>
          <p:spPr bwMode="auto">
            <a:xfrm flipH="1">
              <a:off x="5950098" y="2197569"/>
              <a:ext cx="1776231" cy="305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zh-CN" sz="1400" b="1">
                  <a:solidFill>
                    <a:srgbClr val="A50021"/>
                  </a:solidFill>
                  <a:ea typeface="SimSun" pitchFamily="2" charset="-122"/>
                </a:rPr>
                <a:t>~ 10 nm IBAD MgO</a:t>
              </a:r>
            </a:p>
          </p:txBody>
        </p:sp>
        <p:sp>
          <p:nvSpPr>
            <p:cNvPr id="87" name="AutoShape 29"/>
            <p:cNvSpPr>
              <a:spLocks noChangeArrowheads="1"/>
            </p:cNvSpPr>
            <p:nvPr/>
          </p:nvSpPr>
          <p:spPr bwMode="auto">
            <a:xfrm>
              <a:off x="2114429" y="2381743"/>
              <a:ext cx="329950" cy="1253480"/>
            </a:xfrm>
            <a:prstGeom prst="upDownArrow">
              <a:avLst>
                <a:gd name="adj1" fmla="val 50000"/>
                <a:gd name="adj2" fmla="val 76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88" name="Text Box 30"/>
            <p:cNvSpPr txBox="1">
              <a:spLocks noChangeArrowheads="1"/>
            </p:cNvSpPr>
            <p:nvPr/>
          </p:nvSpPr>
          <p:spPr bwMode="auto">
            <a:xfrm>
              <a:off x="1223564" y="2858670"/>
              <a:ext cx="926610" cy="305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&lt; 0.1 mm</a:t>
              </a:r>
            </a:p>
          </p:txBody>
        </p:sp>
      </p:grpSp>
      <p:sp>
        <p:nvSpPr>
          <p:cNvPr id="40" name="Rectangle 32"/>
          <p:cNvSpPr txBox="1">
            <a:spLocks noChangeArrowheads="1"/>
          </p:cNvSpPr>
          <p:nvPr/>
        </p:nvSpPr>
        <p:spPr bwMode="auto">
          <a:xfrm>
            <a:off x="304800" y="3733800"/>
            <a:ext cx="3505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D9737"/>
              </a:buClr>
              <a:buFont typeface="Wingdings" pitchFamily="2" charset="2"/>
              <a:buBlip>
                <a:blip r:embed="rId9"/>
              </a:buBlip>
              <a:defRPr sz="28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Blip>
                <a:blip r:embed="rId9"/>
              </a:buBlip>
              <a:defRPr sz="2400" b="1">
                <a:solidFill>
                  <a:srgbClr val="5F5F5F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itchFamily="2" charset="2"/>
              <a:buBlip>
                <a:blip r:embed="rId9"/>
              </a:buBlip>
              <a:defRPr sz="2000" b="1">
                <a:solidFill>
                  <a:srgbClr val="5F5F5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Blip>
                <a:blip r:embed="rId9"/>
              </a:buBlip>
              <a:defRPr b="1">
                <a:solidFill>
                  <a:srgbClr val="5F5F5F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Blip>
                <a:blip r:embed="rId9"/>
              </a:buBlip>
              <a:defRPr b="1">
                <a:solidFill>
                  <a:srgbClr val="5F5F5F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Blip>
                <a:blip r:embed="rId9"/>
              </a:buBlip>
              <a:defRPr b="1">
                <a:solidFill>
                  <a:srgbClr val="5F5F5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Blip>
                <a:blip r:embed="rId9"/>
              </a:buBlip>
              <a:defRPr b="1">
                <a:solidFill>
                  <a:srgbClr val="5F5F5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Blip>
                <a:blip r:embed="rId9"/>
              </a:buBlip>
              <a:defRPr b="1">
                <a:solidFill>
                  <a:srgbClr val="5F5F5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Blip>
                <a:blip r:embed="rId9"/>
              </a:buBlip>
              <a:defRPr b="1">
                <a:solidFill>
                  <a:srgbClr val="5F5F5F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The RABiTS approach – Rolling-Assisted, Biaxially Textured Substrate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81750" y="1098713"/>
            <a:ext cx="245745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Invention by Fujikura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34150" y="6153090"/>
            <a:ext cx="245745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Invention by ORNL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5715000" y="1828800"/>
            <a:ext cx="8588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-0.04 </a:t>
            </a:r>
            <a:r>
              <a:rPr lang="en-US" sz="1400">
                <a:latin typeface="Symbol" pitchFamily="18" charset="2"/>
              </a:rPr>
              <a:t>m</a:t>
            </a:r>
            <a:r>
              <a:rPr lang="en-US" sz="1400"/>
              <a:t>V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990600" y="-15875"/>
            <a:ext cx="81534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8-10º GBs force current to flow through lower angle GBs</a:t>
            </a: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6684963" y="419100"/>
            <a:ext cx="2138362" cy="3048000"/>
            <a:chOff x="4211" y="264"/>
            <a:chExt cx="1347" cy="1920"/>
          </a:xfrm>
        </p:grpSpPr>
        <p:pic>
          <p:nvPicPr>
            <p:cNvPr id="21535" name="Picture 5" descr="dV_0c8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264"/>
              <a:ext cx="1347" cy="19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536" name="Group 6"/>
            <p:cNvGrpSpPr>
              <a:grpSpLocks/>
            </p:cNvGrpSpPr>
            <p:nvPr/>
          </p:nvGrpSpPr>
          <p:grpSpPr bwMode="auto">
            <a:xfrm>
              <a:off x="4486" y="1111"/>
              <a:ext cx="846" cy="411"/>
              <a:chOff x="4453" y="2853"/>
              <a:chExt cx="846" cy="411"/>
            </a:xfrm>
          </p:grpSpPr>
          <p:sp>
            <p:nvSpPr>
              <p:cNvPr id="21537" name="Freeform 7"/>
              <p:cNvSpPr>
                <a:spLocks/>
              </p:cNvSpPr>
              <p:nvPr/>
            </p:nvSpPr>
            <p:spPr bwMode="auto">
              <a:xfrm>
                <a:off x="4453" y="3131"/>
                <a:ext cx="846" cy="133"/>
              </a:xfrm>
              <a:custGeom>
                <a:avLst/>
                <a:gdLst>
                  <a:gd name="T0" fmla="*/ 0 w 846"/>
                  <a:gd name="T1" fmla="*/ 133 h 133"/>
                  <a:gd name="T2" fmla="*/ 435 w 846"/>
                  <a:gd name="T3" fmla="*/ 12 h 133"/>
                  <a:gd name="T4" fmla="*/ 846 w 846"/>
                  <a:gd name="T5" fmla="*/ 61 h 133"/>
                  <a:gd name="T6" fmla="*/ 0 60000 65536"/>
                  <a:gd name="T7" fmla="*/ 0 60000 65536"/>
                  <a:gd name="T8" fmla="*/ 0 60000 65536"/>
                  <a:gd name="T9" fmla="*/ 0 w 846"/>
                  <a:gd name="T10" fmla="*/ 0 h 133"/>
                  <a:gd name="T11" fmla="*/ 846 w 846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46" h="133">
                    <a:moveTo>
                      <a:pt x="0" y="133"/>
                    </a:moveTo>
                    <a:cubicBezTo>
                      <a:pt x="147" y="78"/>
                      <a:pt x="294" y="24"/>
                      <a:pt x="435" y="12"/>
                    </a:cubicBezTo>
                    <a:cubicBezTo>
                      <a:pt x="576" y="0"/>
                      <a:pt x="711" y="30"/>
                      <a:pt x="846" y="61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8" name="Freeform 8"/>
              <p:cNvSpPr>
                <a:spLocks/>
              </p:cNvSpPr>
              <p:nvPr/>
            </p:nvSpPr>
            <p:spPr bwMode="auto">
              <a:xfrm flipV="1">
                <a:off x="4453" y="2853"/>
                <a:ext cx="846" cy="133"/>
              </a:xfrm>
              <a:custGeom>
                <a:avLst/>
                <a:gdLst>
                  <a:gd name="T0" fmla="*/ 0 w 846"/>
                  <a:gd name="T1" fmla="*/ 133 h 133"/>
                  <a:gd name="T2" fmla="*/ 435 w 846"/>
                  <a:gd name="T3" fmla="*/ 12 h 133"/>
                  <a:gd name="T4" fmla="*/ 846 w 846"/>
                  <a:gd name="T5" fmla="*/ 61 h 133"/>
                  <a:gd name="T6" fmla="*/ 0 60000 65536"/>
                  <a:gd name="T7" fmla="*/ 0 60000 65536"/>
                  <a:gd name="T8" fmla="*/ 0 60000 65536"/>
                  <a:gd name="T9" fmla="*/ 0 w 846"/>
                  <a:gd name="T10" fmla="*/ 0 h 133"/>
                  <a:gd name="T11" fmla="*/ 846 w 846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46" h="133">
                    <a:moveTo>
                      <a:pt x="0" y="133"/>
                    </a:moveTo>
                    <a:cubicBezTo>
                      <a:pt x="147" y="78"/>
                      <a:pt x="294" y="24"/>
                      <a:pt x="435" y="12"/>
                    </a:cubicBezTo>
                    <a:cubicBezTo>
                      <a:pt x="576" y="0"/>
                      <a:pt x="711" y="30"/>
                      <a:pt x="846" y="61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5715000" y="533400"/>
            <a:ext cx="800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/>
              <a:t>0.42 </a:t>
            </a:r>
            <a:r>
              <a:rPr lang="en-US" sz="1400">
                <a:latin typeface="Symbol" pitchFamily="18" charset="2"/>
              </a:rPr>
              <a:t>m</a:t>
            </a:r>
            <a:r>
              <a:rPr lang="en-US" sz="1400"/>
              <a:t>V</a:t>
            </a:r>
          </a:p>
        </p:txBody>
      </p:sp>
      <p:grpSp>
        <p:nvGrpSpPr>
          <p:cNvPr id="21510" name="Group 10"/>
          <p:cNvGrpSpPr>
            <a:grpSpLocks/>
          </p:cNvGrpSpPr>
          <p:nvPr/>
        </p:nvGrpSpPr>
        <p:grpSpPr bwMode="auto">
          <a:xfrm>
            <a:off x="6684963" y="3544888"/>
            <a:ext cx="2138362" cy="3048000"/>
            <a:chOff x="4211" y="2233"/>
            <a:chExt cx="1347" cy="1920"/>
          </a:xfrm>
        </p:grpSpPr>
        <p:pic>
          <p:nvPicPr>
            <p:cNvPr id="21531" name="Picture 11" descr="GB_col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" y="2233"/>
              <a:ext cx="1347" cy="192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532" name="Group 12"/>
            <p:cNvGrpSpPr>
              <a:grpSpLocks/>
            </p:cNvGrpSpPr>
            <p:nvPr/>
          </p:nvGrpSpPr>
          <p:grpSpPr bwMode="auto">
            <a:xfrm>
              <a:off x="4490" y="3052"/>
              <a:ext cx="846" cy="411"/>
              <a:chOff x="4453" y="2853"/>
              <a:chExt cx="846" cy="411"/>
            </a:xfrm>
          </p:grpSpPr>
          <p:sp>
            <p:nvSpPr>
              <p:cNvPr id="21533" name="Freeform 13"/>
              <p:cNvSpPr>
                <a:spLocks/>
              </p:cNvSpPr>
              <p:nvPr/>
            </p:nvSpPr>
            <p:spPr bwMode="auto">
              <a:xfrm>
                <a:off x="4453" y="3131"/>
                <a:ext cx="846" cy="133"/>
              </a:xfrm>
              <a:custGeom>
                <a:avLst/>
                <a:gdLst>
                  <a:gd name="T0" fmla="*/ 0 w 846"/>
                  <a:gd name="T1" fmla="*/ 133 h 133"/>
                  <a:gd name="T2" fmla="*/ 435 w 846"/>
                  <a:gd name="T3" fmla="*/ 12 h 133"/>
                  <a:gd name="T4" fmla="*/ 846 w 846"/>
                  <a:gd name="T5" fmla="*/ 61 h 133"/>
                  <a:gd name="T6" fmla="*/ 0 60000 65536"/>
                  <a:gd name="T7" fmla="*/ 0 60000 65536"/>
                  <a:gd name="T8" fmla="*/ 0 60000 65536"/>
                  <a:gd name="T9" fmla="*/ 0 w 846"/>
                  <a:gd name="T10" fmla="*/ 0 h 133"/>
                  <a:gd name="T11" fmla="*/ 846 w 846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46" h="133">
                    <a:moveTo>
                      <a:pt x="0" y="133"/>
                    </a:moveTo>
                    <a:cubicBezTo>
                      <a:pt x="147" y="78"/>
                      <a:pt x="294" y="24"/>
                      <a:pt x="435" y="12"/>
                    </a:cubicBezTo>
                    <a:cubicBezTo>
                      <a:pt x="576" y="0"/>
                      <a:pt x="711" y="30"/>
                      <a:pt x="846" y="61"/>
                    </a:cubicBez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4" name="Freeform 14"/>
              <p:cNvSpPr>
                <a:spLocks/>
              </p:cNvSpPr>
              <p:nvPr/>
            </p:nvSpPr>
            <p:spPr bwMode="auto">
              <a:xfrm flipV="1">
                <a:off x="4453" y="2853"/>
                <a:ext cx="846" cy="133"/>
              </a:xfrm>
              <a:custGeom>
                <a:avLst/>
                <a:gdLst>
                  <a:gd name="T0" fmla="*/ 0 w 846"/>
                  <a:gd name="T1" fmla="*/ 133 h 133"/>
                  <a:gd name="T2" fmla="*/ 435 w 846"/>
                  <a:gd name="T3" fmla="*/ 12 h 133"/>
                  <a:gd name="T4" fmla="*/ 846 w 846"/>
                  <a:gd name="T5" fmla="*/ 61 h 133"/>
                  <a:gd name="T6" fmla="*/ 0 60000 65536"/>
                  <a:gd name="T7" fmla="*/ 0 60000 65536"/>
                  <a:gd name="T8" fmla="*/ 0 60000 65536"/>
                  <a:gd name="T9" fmla="*/ 0 w 846"/>
                  <a:gd name="T10" fmla="*/ 0 h 133"/>
                  <a:gd name="T11" fmla="*/ 846 w 846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46" h="133">
                    <a:moveTo>
                      <a:pt x="0" y="133"/>
                    </a:moveTo>
                    <a:cubicBezTo>
                      <a:pt x="147" y="78"/>
                      <a:pt x="294" y="24"/>
                      <a:pt x="435" y="12"/>
                    </a:cubicBezTo>
                    <a:cubicBezTo>
                      <a:pt x="576" y="0"/>
                      <a:pt x="711" y="30"/>
                      <a:pt x="846" y="61"/>
                    </a:cubicBez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511" name="Group 16"/>
          <p:cNvGrpSpPr>
            <a:grpSpLocks/>
          </p:cNvGrpSpPr>
          <p:nvPr/>
        </p:nvGrpSpPr>
        <p:grpSpPr bwMode="auto">
          <a:xfrm>
            <a:off x="0" y="457200"/>
            <a:ext cx="6232525" cy="6067425"/>
            <a:chOff x="0" y="288"/>
            <a:chExt cx="3926" cy="3822"/>
          </a:xfrm>
        </p:grpSpPr>
        <p:sp>
          <p:nvSpPr>
            <p:cNvPr id="21519" name="Text Box 17"/>
            <p:cNvSpPr txBox="1">
              <a:spLocks noChangeArrowheads="1"/>
            </p:cNvSpPr>
            <p:nvPr/>
          </p:nvSpPr>
          <p:spPr bwMode="auto">
            <a:xfrm>
              <a:off x="0" y="777"/>
              <a:ext cx="52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800"/>
                <a:t>0.8 T, 77K</a:t>
              </a:r>
            </a:p>
          </p:txBody>
        </p:sp>
        <p:pic>
          <p:nvPicPr>
            <p:cNvPr id="21520" name="Picture 18" descr="GB_color_dV_0c81uV_m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32"/>
              <a:ext cx="3109" cy="11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21" name="Picture 19" descr="gdV_0_8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88"/>
              <a:ext cx="3120" cy="11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22" name="Rectangle 20"/>
            <p:cNvSpPr>
              <a:spLocks noChangeArrowheads="1"/>
            </p:cNvSpPr>
            <p:nvPr/>
          </p:nvSpPr>
          <p:spPr bwMode="auto">
            <a:xfrm>
              <a:off x="3792" y="576"/>
              <a:ext cx="134" cy="552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Rectangle 21"/>
            <p:cNvSpPr>
              <a:spLocks noChangeArrowheads="1"/>
            </p:cNvSpPr>
            <p:nvPr/>
          </p:nvSpPr>
          <p:spPr bwMode="auto">
            <a:xfrm>
              <a:off x="1767" y="2015"/>
              <a:ext cx="387" cy="5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4" name="Rectangle 22"/>
            <p:cNvSpPr>
              <a:spLocks noChangeArrowheads="1"/>
            </p:cNvSpPr>
            <p:nvPr/>
          </p:nvSpPr>
          <p:spPr bwMode="auto">
            <a:xfrm>
              <a:off x="1791" y="709"/>
              <a:ext cx="387" cy="5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25" name="Group 23"/>
            <p:cNvGrpSpPr>
              <a:grpSpLocks/>
            </p:cNvGrpSpPr>
            <p:nvPr/>
          </p:nvGrpSpPr>
          <p:grpSpPr bwMode="auto">
            <a:xfrm>
              <a:off x="461" y="2862"/>
              <a:ext cx="495" cy="304"/>
              <a:chOff x="3716" y="2848"/>
              <a:chExt cx="495" cy="304"/>
            </a:xfrm>
          </p:grpSpPr>
          <p:sp>
            <p:nvSpPr>
              <p:cNvPr id="21527" name="Line 24"/>
              <p:cNvSpPr>
                <a:spLocks noChangeShapeType="1"/>
              </p:cNvSpPr>
              <p:nvPr/>
            </p:nvSpPr>
            <p:spPr bwMode="auto">
              <a:xfrm>
                <a:off x="3727" y="3103"/>
                <a:ext cx="47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8" name="Line 25"/>
              <p:cNvSpPr>
                <a:spLocks noChangeShapeType="1"/>
              </p:cNvSpPr>
              <p:nvPr/>
            </p:nvSpPr>
            <p:spPr bwMode="auto">
              <a:xfrm>
                <a:off x="3727" y="3055"/>
                <a:ext cx="0" cy="9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9" name="Line 26"/>
              <p:cNvSpPr>
                <a:spLocks noChangeShapeType="1"/>
              </p:cNvSpPr>
              <p:nvPr/>
            </p:nvSpPr>
            <p:spPr bwMode="auto">
              <a:xfrm>
                <a:off x="4211" y="3055"/>
                <a:ext cx="0" cy="9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30" name="Text Box 27"/>
              <p:cNvSpPr txBox="1">
                <a:spLocks noChangeArrowheads="1"/>
              </p:cNvSpPr>
              <p:nvPr/>
            </p:nvSpPr>
            <p:spPr bwMode="auto">
              <a:xfrm>
                <a:off x="3716" y="2848"/>
                <a:ext cx="49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800"/>
                  <a:t>50 </a:t>
                </a:r>
                <a:r>
                  <a:rPr lang="en-US" sz="1800">
                    <a:latin typeface="Symbol" pitchFamily="18" charset="2"/>
                  </a:rPr>
                  <a:t>m</a:t>
                </a:r>
                <a:r>
                  <a:rPr lang="en-US" sz="1800"/>
                  <a:t>V</a:t>
                </a:r>
              </a:p>
            </p:txBody>
          </p:sp>
        </p:grpSp>
        <p:pic>
          <p:nvPicPr>
            <p:cNvPr id="21526" name="Picture 28" descr="_GB_colorN_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" y="2862"/>
              <a:ext cx="821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512" name="Text Box 29"/>
          <p:cNvSpPr txBox="1">
            <a:spLocks noChangeArrowheads="1"/>
          </p:cNvSpPr>
          <p:nvPr/>
        </p:nvSpPr>
        <p:spPr bwMode="auto">
          <a:xfrm>
            <a:off x="6818313" y="1881188"/>
            <a:ext cx="274637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J</a:t>
            </a:r>
          </a:p>
        </p:txBody>
      </p:sp>
      <p:sp>
        <p:nvSpPr>
          <p:cNvPr id="21513" name="Text Box 30"/>
          <p:cNvSpPr txBox="1">
            <a:spLocks noChangeArrowheads="1"/>
          </p:cNvSpPr>
          <p:nvPr/>
        </p:nvSpPr>
        <p:spPr bwMode="auto">
          <a:xfrm>
            <a:off x="6970713" y="4979988"/>
            <a:ext cx="274637" cy="396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J</a:t>
            </a:r>
          </a:p>
        </p:txBody>
      </p:sp>
      <p:sp>
        <p:nvSpPr>
          <p:cNvPr id="21514" name="Text Box 31"/>
          <p:cNvSpPr txBox="1">
            <a:spLocks noChangeArrowheads="1"/>
          </p:cNvSpPr>
          <p:nvPr/>
        </p:nvSpPr>
        <p:spPr bwMode="auto">
          <a:xfrm>
            <a:off x="76200" y="6000690"/>
            <a:ext cx="4191000" cy="707886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Abraimov </a:t>
            </a:r>
            <a:r>
              <a:rPr lang="en-US" dirty="0" smtClean="0"/>
              <a:t>(NHMFL) on AMSC RABiTS</a:t>
            </a:r>
            <a:endParaRPr lang="en-US" dirty="0"/>
          </a:p>
        </p:txBody>
      </p:sp>
      <p:sp>
        <p:nvSpPr>
          <p:cNvPr id="32" name="Title 3"/>
          <p:cNvSpPr txBox="1">
            <a:spLocks/>
          </p:cNvSpPr>
          <p:nvPr/>
        </p:nvSpPr>
        <p:spPr>
          <a:xfrm>
            <a:off x="0" y="5105400"/>
            <a:ext cx="4267200" cy="5857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4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GB dissipation visualized by LT laser imaging</a:t>
            </a:r>
          </a:p>
        </p:txBody>
      </p:sp>
      <p:sp>
        <p:nvSpPr>
          <p:cNvPr id="21516" name="Text Box 17"/>
          <p:cNvSpPr txBox="1">
            <a:spLocks noChangeArrowheads="1"/>
          </p:cNvSpPr>
          <p:nvPr/>
        </p:nvSpPr>
        <p:spPr bwMode="auto">
          <a:xfrm>
            <a:off x="0" y="3240088"/>
            <a:ext cx="838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OIM, E field map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8713" y="914400"/>
            <a:ext cx="123348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Electric field map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8200" y="2971800"/>
            <a:ext cx="12334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Misorientation + E map</a:t>
            </a:r>
          </a:p>
        </p:txBody>
      </p:sp>
    </p:spTree>
    <p:extLst>
      <p:ext uri="{BB962C8B-B14F-4D97-AF65-F5344CB8AC3E}">
        <p14:creationId xmlns:p14="http://schemas.microsoft.com/office/powerpoint/2010/main" val="248420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8"/>
          <p:cNvGrpSpPr>
            <a:grpSpLocks/>
          </p:cNvGrpSpPr>
          <p:nvPr/>
        </p:nvGrpSpPr>
        <p:grpSpPr bwMode="auto">
          <a:xfrm>
            <a:off x="0" y="122107"/>
            <a:ext cx="8229600" cy="5549900"/>
            <a:chOff x="76200" y="304800"/>
            <a:chExt cx="8229600" cy="5550158"/>
          </a:xfrm>
        </p:grpSpPr>
        <p:grpSp>
          <p:nvGrpSpPr>
            <p:cNvPr id="14347" name="Group 26"/>
            <p:cNvGrpSpPr>
              <a:grpSpLocks/>
            </p:cNvGrpSpPr>
            <p:nvPr/>
          </p:nvGrpSpPr>
          <p:grpSpPr bwMode="auto">
            <a:xfrm>
              <a:off x="76200" y="838200"/>
              <a:ext cx="7899400" cy="5016758"/>
              <a:chOff x="76200" y="838200"/>
              <a:chExt cx="7899400" cy="5016758"/>
            </a:xfrm>
          </p:grpSpPr>
          <p:sp>
            <p:nvSpPr>
              <p:cNvPr id="14349" name="TextBox 25"/>
              <p:cNvSpPr txBox="1">
                <a:spLocks noChangeArrowheads="1"/>
              </p:cNvSpPr>
              <p:nvPr/>
            </p:nvSpPr>
            <p:spPr bwMode="auto">
              <a:xfrm>
                <a:off x="4419600" y="838200"/>
                <a:ext cx="3505200" cy="5016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en-US" sz="4000">
                    <a:solidFill>
                      <a:srgbClr val="FFFFFF"/>
                    </a:solidFill>
                  </a:rPr>
                  <a:t>A</a:t>
                </a:r>
              </a:p>
              <a:p>
                <a:pPr algn="ctr"/>
                <a:r>
                  <a:rPr lang="en-US" sz="4000">
                    <a:solidFill>
                      <a:srgbClr val="FFFFFF"/>
                    </a:solidFill>
                  </a:rPr>
                  <a:t>A</a:t>
                </a:r>
              </a:p>
              <a:p>
                <a:pPr algn="ctr"/>
                <a:r>
                  <a:rPr lang="en-US" sz="4000">
                    <a:solidFill>
                      <a:srgbClr val="FFFFFF"/>
                    </a:solidFill>
                  </a:rPr>
                  <a:t>A</a:t>
                </a:r>
              </a:p>
              <a:p>
                <a:pPr algn="ctr"/>
                <a:r>
                  <a:rPr lang="en-US" sz="4000">
                    <a:solidFill>
                      <a:srgbClr val="FFFFFF"/>
                    </a:solidFill>
                  </a:rPr>
                  <a:t>A</a:t>
                </a:r>
              </a:p>
              <a:p>
                <a:pPr algn="ctr"/>
                <a:r>
                  <a:rPr lang="en-US" sz="4000">
                    <a:solidFill>
                      <a:srgbClr val="FFFFFF"/>
                    </a:solidFill>
                  </a:rPr>
                  <a:t>A</a:t>
                </a:r>
              </a:p>
              <a:p>
                <a:pPr algn="ctr"/>
                <a:r>
                  <a:rPr lang="en-US" sz="4000">
                    <a:solidFill>
                      <a:srgbClr val="FFFFFF"/>
                    </a:solidFill>
                  </a:rPr>
                  <a:t>A</a:t>
                </a:r>
              </a:p>
              <a:p>
                <a:pPr algn="ctr"/>
                <a:r>
                  <a:rPr lang="en-US" sz="4000">
                    <a:solidFill>
                      <a:srgbClr val="FFFFFF"/>
                    </a:solidFill>
                  </a:rPr>
                  <a:t>A</a:t>
                </a:r>
              </a:p>
              <a:p>
                <a:pPr algn="ctr"/>
                <a:endParaRPr lang="en-US" sz="4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50" name="TextBox 23"/>
              <p:cNvSpPr txBox="1">
                <a:spLocks noChangeArrowheads="1"/>
              </p:cNvSpPr>
              <p:nvPr/>
            </p:nvSpPr>
            <p:spPr bwMode="auto">
              <a:xfrm>
                <a:off x="4288691" y="1371600"/>
                <a:ext cx="3686909" cy="37702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endParaRPr lang="en-US" sz="23900"/>
              </a:p>
            </p:txBody>
          </p:sp>
          <p:pic>
            <p:nvPicPr>
              <p:cNvPr id="14351" name="Picture 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1143000"/>
                <a:ext cx="7645400" cy="45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352" name="Group 9"/>
              <p:cNvGrpSpPr>
                <a:grpSpLocks/>
              </p:cNvGrpSpPr>
              <p:nvPr/>
            </p:nvGrpSpPr>
            <p:grpSpPr bwMode="auto">
              <a:xfrm>
                <a:off x="152400" y="3125788"/>
                <a:ext cx="4407302" cy="2681089"/>
                <a:chOff x="1524000" y="2971800"/>
                <a:chExt cx="3733800" cy="2271713"/>
              </a:xfrm>
            </p:grpSpPr>
            <p:sp>
              <p:nvSpPr>
                <p:cNvPr id="14354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524000" y="2971800"/>
                  <a:ext cx="182880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/>
                    <a:t>SuperPower I.</a:t>
                  </a:r>
                </a:p>
              </p:txBody>
            </p:sp>
            <p:sp>
              <p:nvSpPr>
                <p:cNvPr id="1435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524000" y="4876800"/>
                  <a:ext cx="182880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/>
                    <a:t>SuperPower II.</a:t>
                  </a:r>
                </a:p>
              </p:txBody>
            </p:sp>
            <p:sp>
              <p:nvSpPr>
                <p:cNvPr id="1435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429000" y="2971800"/>
                  <a:ext cx="182880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/>
                    <a:t>NHMFL I.</a:t>
                  </a:r>
                </a:p>
              </p:txBody>
            </p:sp>
            <p:sp>
              <p:nvSpPr>
                <p:cNvPr id="1435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429000" y="4876800"/>
                  <a:ext cx="1828800" cy="366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/>
                    <a:t>NHMFL II.</a:t>
                  </a:r>
                </a:p>
              </p:txBody>
            </p:sp>
          </p:grpSp>
          <p:sp>
            <p:nvSpPr>
              <p:cNvPr id="14353" name="TextBox 24"/>
              <p:cNvSpPr txBox="1">
                <a:spLocks noChangeArrowheads="1"/>
              </p:cNvSpPr>
              <p:nvPr/>
            </p:nvSpPr>
            <p:spPr bwMode="auto">
              <a:xfrm>
                <a:off x="4775200" y="5086290"/>
                <a:ext cx="2743200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4348" name="TextBox 27"/>
            <p:cNvSpPr txBox="1">
              <a:spLocks noChangeArrowheads="1"/>
            </p:cNvSpPr>
            <p:nvPr/>
          </p:nvSpPr>
          <p:spPr bwMode="auto">
            <a:xfrm>
              <a:off x="4724400" y="304800"/>
              <a:ext cx="3581400" cy="53245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838200" y="101600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Continuously higher field REBCO </a:t>
            </a:r>
            <a:r>
              <a:rPr lang="en-US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Test Coils</a:t>
            </a:r>
            <a:endParaRPr lang="en-US" sz="3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744538"/>
            <a:ext cx="7162800" cy="339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sz="1600" b="1" dirty="0">
                <a:solidFill>
                  <a:schemeClr val="accent6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Early coils </a:t>
            </a:r>
            <a:r>
              <a:rPr lang="en-US" sz="1600" b="1" dirty="0" smtClean="0">
                <a:solidFill>
                  <a:schemeClr val="accent6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with SuperPower </a:t>
            </a:r>
            <a:r>
              <a:rPr lang="en-US" sz="1600" b="1" dirty="0">
                <a:solidFill>
                  <a:schemeClr val="accent6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and subsequent ones built at NHMFL</a:t>
            </a:r>
          </a:p>
        </p:txBody>
      </p:sp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19200"/>
            <a:ext cx="118745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Box 19"/>
          <p:cNvSpPr txBox="1">
            <a:spLocks noChangeArrowheads="1"/>
          </p:cNvSpPr>
          <p:nvPr/>
        </p:nvSpPr>
        <p:spPr bwMode="auto">
          <a:xfrm>
            <a:off x="4343400" y="3352800"/>
            <a:ext cx="2209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dirty="0"/>
              <a:t>2008: 33.8T with pancake coil</a:t>
            </a:r>
          </a:p>
        </p:txBody>
      </p:sp>
      <p:cxnSp>
        <p:nvCxnSpPr>
          <p:cNvPr id="14346" name="Straight Arrow Connector 21"/>
          <p:cNvCxnSpPr>
            <a:cxnSpLocks noChangeShapeType="1"/>
          </p:cNvCxnSpPr>
          <p:nvPr/>
        </p:nvCxnSpPr>
        <p:spPr bwMode="auto">
          <a:xfrm>
            <a:off x="3886200" y="1981200"/>
            <a:ext cx="762000" cy="15240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grpSp>
        <p:nvGrpSpPr>
          <p:cNvPr id="3" name="Group 2"/>
          <p:cNvGrpSpPr/>
          <p:nvPr/>
        </p:nvGrpSpPr>
        <p:grpSpPr>
          <a:xfrm>
            <a:off x="152400" y="1188857"/>
            <a:ext cx="8991600" cy="5385439"/>
            <a:chOff x="152400" y="1143000"/>
            <a:chExt cx="8991600" cy="5385439"/>
          </a:xfrm>
        </p:grpSpPr>
        <p:sp>
          <p:nvSpPr>
            <p:cNvPr id="14341" name="Content Placeholder 2"/>
            <p:cNvSpPr txBox="1">
              <a:spLocks/>
            </p:cNvSpPr>
            <p:nvPr/>
          </p:nvSpPr>
          <p:spPr bwMode="auto">
            <a:xfrm>
              <a:off x="4343400" y="4419600"/>
              <a:ext cx="4800600" cy="1371600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  <a:ln>
              <a:noFill/>
            </a:ln>
          </p:spPr>
          <p:txBody>
            <a:bodyPr/>
            <a:lstStyle>
              <a:lvl1pPr marL="342900" indent="-3429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>
                <a:spcBef>
                  <a:spcPct val="50000"/>
                </a:spcBef>
                <a:buClr>
                  <a:srgbClr val="AD9737"/>
                </a:buClr>
                <a:buFont typeface="Wingdings" pitchFamily="2" charset="2"/>
                <a:buBlip>
                  <a:blip r:embed="rId4"/>
                </a:buBlip>
              </a:pPr>
              <a:r>
                <a:rPr lang="en-US" sz="1400" b="1" dirty="0" smtClean="0">
                  <a:solidFill>
                    <a:srgbClr val="3333FF"/>
                  </a:solidFill>
                </a:rPr>
                <a:t>14.65 </a:t>
              </a:r>
              <a:r>
                <a:rPr lang="en-US" sz="1400" b="1" dirty="0">
                  <a:solidFill>
                    <a:srgbClr val="3333FF"/>
                  </a:solidFill>
                </a:rPr>
                <a:t>avg. turns/layer, 80 layers, 96 m of 4 mm wide </a:t>
              </a:r>
              <a:r>
                <a:rPr lang="en-US" sz="1400" b="1" dirty="0" smtClean="0">
                  <a:solidFill>
                    <a:srgbClr val="3333FF"/>
                  </a:solidFill>
                </a:rPr>
                <a:t>tape = 35.5T total</a:t>
              </a:r>
              <a:endParaRPr lang="en-US" sz="1400" b="1" dirty="0">
                <a:solidFill>
                  <a:srgbClr val="3333FF"/>
                </a:solidFill>
              </a:endParaRPr>
            </a:p>
            <a:p>
              <a:pPr algn="l">
                <a:spcBef>
                  <a:spcPct val="50000"/>
                </a:spcBef>
                <a:buClr>
                  <a:srgbClr val="AD9737"/>
                </a:buClr>
                <a:buFont typeface="Wingdings" pitchFamily="2" charset="2"/>
                <a:buBlip>
                  <a:blip r:embed="rId4"/>
                </a:buBlip>
              </a:pPr>
              <a:r>
                <a:rPr lang="en-US" sz="1400" b="1" dirty="0">
                  <a:solidFill>
                    <a:srgbClr val="FF0000"/>
                  </a:solidFill>
                </a:rPr>
                <a:t>4.3 T</a:t>
              </a:r>
              <a:r>
                <a:rPr lang="en-US" sz="1400" b="1" dirty="0">
                  <a:solidFill>
                    <a:srgbClr val="3333FF"/>
                  </a:solidFill>
                </a:rPr>
                <a:t> in 31.2 T background at 196 A and peak hoop stress of </a:t>
              </a:r>
              <a:r>
                <a:rPr lang="en-US" sz="1400" b="1" dirty="0">
                  <a:solidFill>
                    <a:srgbClr val="FF0000"/>
                  </a:solidFill>
                </a:rPr>
                <a:t>&gt;340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MPa</a:t>
              </a:r>
            </a:p>
            <a:p>
              <a:pPr algn="l">
                <a:spcBef>
                  <a:spcPct val="50000"/>
                </a:spcBef>
                <a:buClr>
                  <a:srgbClr val="AD9737"/>
                </a:buClr>
                <a:buFont typeface="Wingdings" pitchFamily="2" charset="2"/>
                <a:buBlip>
                  <a:blip r:embed="rId4"/>
                </a:buBlip>
              </a:pPr>
              <a:r>
                <a:rPr lang="en-US" sz="1400" b="1" dirty="0" smtClean="0">
                  <a:solidFill>
                    <a:srgbClr val="FF0000"/>
                  </a:solidFill>
                </a:rPr>
                <a:t>Trociewitz, et al APL 99, 202506 (2011)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pic>
          <p:nvPicPr>
            <p:cNvPr id="14340" name="Picture 29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5" b="6612"/>
            <a:stretch>
              <a:fillRect/>
            </a:stretch>
          </p:blipFill>
          <p:spPr bwMode="auto">
            <a:xfrm>
              <a:off x="7162800" y="1143000"/>
              <a:ext cx="1312863" cy="288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006152"/>
              <a:ext cx="8896350" cy="52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78644" y="3250839"/>
            <a:ext cx="3327962" cy="2543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Hazelton IEEE TAS 19, 22129 (2009)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78644" y="5569337"/>
            <a:ext cx="292175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Weijers IEEE TAS 20 576 (2010)</a:t>
            </a: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6665794" y="609600"/>
            <a:ext cx="2382956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b="1" dirty="0" smtClean="0"/>
              <a:t>2011: 35.4T </a:t>
            </a:r>
            <a:r>
              <a:rPr lang="en-US" sz="1600" b="1" dirty="0"/>
              <a:t>with </a:t>
            </a:r>
            <a:r>
              <a:rPr lang="en-US" sz="1600" b="1" dirty="0" smtClean="0"/>
              <a:t>single layer-wound  </a:t>
            </a:r>
            <a:r>
              <a:rPr lang="en-US" sz="1600" b="1" dirty="0"/>
              <a:t>coil</a:t>
            </a:r>
          </a:p>
        </p:txBody>
      </p:sp>
    </p:spTree>
    <p:extLst>
      <p:ext uri="{BB962C8B-B14F-4D97-AF65-F5344CB8AC3E}">
        <p14:creationId xmlns:p14="http://schemas.microsoft.com/office/powerpoint/2010/main" val="258494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086600" cy="585418"/>
          </a:xfrm>
        </p:spPr>
        <p:txBody>
          <a:bodyPr/>
          <a:lstStyle/>
          <a:p>
            <a:r>
              <a:rPr lang="en-US" dirty="0" smtClean="0"/>
              <a:t>Viewpoint – REBCO and 2212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19425"/>
            <a:ext cx="8610600" cy="5657575"/>
          </a:xfrm>
        </p:spPr>
        <p:txBody>
          <a:bodyPr/>
          <a:lstStyle/>
          <a:p>
            <a:r>
              <a:rPr lang="en-US" sz="2400" dirty="0" smtClean="0"/>
              <a:t>A local NHMFL one</a:t>
            </a:r>
          </a:p>
          <a:p>
            <a:pPr lvl="1"/>
            <a:r>
              <a:rPr lang="en-US" sz="2000" dirty="0" smtClean="0"/>
              <a:t>HTS R&amp;D effort – key players Eric Hellstrom (Bi-2212 conductor), Jan Jaroszynski and Dima Abraimov (REBCO conductor), HTS cables (Huub Weijers), Bi-2212 and REBCO test coils (Ulf Trociewitz and Huub Weijers)</a:t>
            </a:r>
          </a:p>
          <a:p>
            <a:pPr lvl="1"/>
            <a:r>
              <a:rPr lang="en-US" sz="2000" dirty="0" smtClean="0"/>
              <a:t>32 T user magnet project (Denis Markiewicz and Huub Weijers)</a:t>
            </a:r>
          </a:p>
          <a:p>
            <a:r>
              <a:rPr lang="en-US" sz="2400" dirty="0" smtClean="0"/>
              <a:t>A broader HEP-driven Bi-2212 collaboration (VHFSMC, now BSCCo)</a:t>
            </a:r>
          </a:p>
          <a:p>
            <a:pPr lvl="1"/>
            <a:r>
              <a:rPr lang="en-US" sz="2000" dirty="0" smtClean="0"/>
              <a:t>led by Alvin Tollestrup and DCL with main players now Shen and Cooley (FNAL), Ghosh (BNL), Godeke (LBNL) and Hellstrom, Jiang, Kametani, Trociewitz and DCL (NHMFL)</a:t>
            </a:r>
          </a:p>
          <a:p>
            <a:r>
              <a:rPr lang="en-US" sz="2400" dirty="0" smtClean="0"/>
              <a:t>Strong industrial collaborations</a:t>
            </a:r>
          </a:p>
          <a:p>
            <a:pPr lvl="1"/>
            <a:r>
              <a:rPr lang="en-US" sz="2000" dirty="0" smtClean="0"/>
              <a:t>Superpower for REBCO, Oxford Superconducting Technology for 2212 and now Advanced cable Technology for REBCO cables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736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3152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05150"/>
            <a:ext cx="37814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17863"/>
            <a:ext cx="5181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76200"/>
            <a:ext cx="7696200" cy="6397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2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Perpendicular, not just axial strength is important</a:t>
            </a: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4572000" y="2209800"/>
            <a:ext cx="2971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 err="1"/>
              <a:t>Physica</a:t>
            </a:r>
            <a:r>
              <a:rPr lang="en-US" sz="1400" dirty="0"/>
              <a:t> C 470, 674-677 (2010)</a:t>
            </a:r>
          </a:p>
        </p:txBody>
      </p:sp>
    </p:spTree>
    <p:extLst>
      <p:ext uri="{BB962C8B-B14F-4D97-AF65-F5344CB8AC3E}">
        <p14:creationId xmlns:p14="http://schemas.microsoft.com/office/powerpoint/2010/main" val="41896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153400" cy="585418"/>
          </a:xfrm>
        </p:spPr>
        <p:txBody>
          <a:bodyPr/>
          <a:lstStyle/>
          <a:p>
            <a:r>
              <a:rPr lang="en-US" dirty="0" smtClean="0"/>
              <a:t>Extensive suite of capabilities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191000" y="914400"/>
            <a:ext cx="4572000" cy="2125257"/>
            <a:chOff x="4191000" y="914400"/>
            <a:chExt cx="4572000" cy="2125257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914400"/>
              <a:ext cx="4572000" cy="1829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191000" y="2785297"/>
              <a:ext cx="4572000" cy="254360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Magneto optical image of line defects in CC</a:t>
              </a:r>
              <a:endParaRPr lang="en-US" sz="1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82586" y="2895600"/>
            <a:ext cx="5061414" cy="3575050"/>
            <a:chOff x="4082586" y="2895600"/>
            <a:chExt cx="5061414" cy="3575050"/>
          </a:xfrm>
        </p:grpSpPr>
        <p:grpSp>
          <p:nvGrpSpPr>
            <p:cNvPr id="4" name="Group 3"/>
            <p:cNvGrpSpPr/>
            <p:nvPr/>
          </p:nvGrpSpPr>
          <p:grpSpPr>
            <a:xfrm>
              <a:off x="4082586" y="2895600"/>
              <a:ext cx="4680414" cy="3575050"/>
              <a:chOff x="838200" y="685800"/>
              <a:chExt cx="7373938" cy="5632450"/>
            </a:xfrm>
          </p:grpSpPr>
          <p:graphicFrame>
            <p:nvGraphicFramePr>
              <p:cNvPr id="5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20368589"/>
                  </p:ext>
                </p:extLst>
              </p:nvPr>
            </p:nvGraphicFramePr>
            <p:xfrm>
              <a:off x="838200" y="685800"/>
              <a:ext cx="7373938" cy="5632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836" name="Graph" r:id="rId4" imgW="3879360" imgH="2964960" progId="Origin50.Graph">
                      <p:embed/>
                    </p:oleObj>
                  </mc:Choice>
                  <mc:Fallback>
                    <p:oleObj name="Graph" r:id="rId4" imgW="3879360" imgH="2964960" progId="Origin50.Grap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38200" y="685800"/>
                            <a:ext cx="7373938" cy="563245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" name="TextBox 2"/>
              <p:cNvSpPr txBox="1">
                <a:spLocks noChangeArrowheads="1"/>
              </p:cNvSpPr>
              <p:nvPr/>
            </p:nvSpPr>
            <p:spPr bwMode="auto">
              <a:xfrm>
                <a:off x="1295400" y="990600"/>
                <a:ext cx="6400800" cy="436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dirty="0">
                    <a:latin typeface="Calibri" pitchFamily="34" charset="0"/>
                  </a:rPr>
                  <a:t>Position counted from start of Ic(x) as in measurements</a:t>
                </a: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7" name="TextBox 3"/>
              <p:cNvSpPr txBox="1">
                <a:spLocks noChangeArrowheads="1"/>
              </p:cNvSpPr>
              <p:nvPr/>
            </p:nvSpPr>
            <p:spPr bwMode="auto">
              <a:xfrm>
                <a:off x="5867400" y="5715000"/>
                <a:ext cx="2049463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alibri" pitchFamily="34" charset="0"/>
                  </a:rPr>
                  <a:t>J. Yates Coulter Ic(x)</a:t>
                </a:r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2286000" y="1447801"/>
                <a:ext cx="2675023" cy="581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 i="1" dirty="0"/>
                  <a:t>T</a:t>
                </a:r>
                <a:r>
                  <a:rPr lang="en-US" sz="1400" b="1" dirty="0"/>
                  <a:t> = 75 K  </a:t>
                </a:r>
                <a:r>
                  <a:rPr lang="en-US" sz="1400" b="1" i="1" dirty="0"/>
                  <a:t>B</a:t>
                </a:r>
                <a:r>
                  <a:rPr lang="en-US" sz="1400" b="1" dirty="0"/>
                  <a:t>= 0.5 </a:t>
                </a:r>
                <a:r>
                  <a:rPr lang="en-US" sz="1800" b="1" dirty="0"/>
                  <a:t>T</a:t>
                </a: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6537325" y="2170113"/>
                <a:ext cx="184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 sz="1800"/>
              </a:p>
            </p:txBody>
          </p:sp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6461125" y="2017713"/>
                <a:ext cx="6032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B||c</a:t>
                </a:r>
              </a:p>
            </p:txBody>
          </p:sp>
          <p:sp>
            <p:nvSpPr>
              <p:cNvPr id="11" name="Text Box 8"/>
              <p:cNvSpPr txBox="1">
                <a:spLocks noChangeArrowheads="1"/>
              </p:cNvSpPr>
              <p:nvPr/>
            </p:nvSpPr>
            <p:spPr bwMode="auto">
              <a:xfrm>
                <a:off x="6477000" y="3581400"/>
                <a:ext cx="7429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/>
                  <a:t>B||ab</a:t>
                </a:r>
              </a:p>
            </p:txBody>
          </p:sp>
          <p:sp>
            <p:nvSpPr>
              <p:cNvPr id="12" name="Text Box 9"/>
              <p:cNvSpPr txBox="1">
                <a:spLocks noChangeArrowheads="1"/>
              </p:cNvSpPr>
              <p:nvPr/>
            </p:nvSpPr>
            <p:spPr bwMode="auto">
              <a:xfrm>
                <a:off x="5562600" y="4267200"/>
                <a:ext cx="1287463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 b="1">
                    <a:sym typeface="Symbol" pitchFamily="18" charset="2"/>
                  </a:rPr>
                  <a:t> = 72 deg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4267200" y="6096000"/>
              <a:ext cx="4876800" cy="338554"/>
            </a:xfrm>
            <a:prstGeom prst="rect">
              <a:avLst/>
            </a:prstGeom>
            <a:solidFill>
              <a:schemeClr val="accent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System under construction at LANL – Yates Coulter</a:t>
              </a:r>
              <a:endParaRPr lang="en-US" sz="1600" dirty="0"/>
            </a:p>
          </p:txBody>
        </p:sp>
      </p:grp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713478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917784"/>
              </p:ext>
            </p:extLst>
          </p:nvPr>
        </p:nvGraphicFramePr>
        <p:xfrm>
          <a:off x="1295400" y="706167"/>
          <a:ext cx="4001522" cy="2787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7" name="Graph" r:id="rId7" imgW="4125773" imgH="2876093" progId="Origin50.Graph">
                  <p:embed/>
                </p:oleObj>
              </mc:Choice>
              <mc:Fallback>
                <p:oleObj name="Graph" r:id="rId7" imgW="4125773" imgH="287609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706167"/>
                        <a:ext cx="4001522" cy="2787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81200" y="3486090"/>
            <a:ext cx="2057400" cy="584775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500 A at 31T</a:t>
            </a:r>
          </a:p>
          <a:p>
            <a:pPr algn="ctr"/>
            <a:r>
              <a:rPr lang="en-US" sz="1600" b="1" dirty="0" smtClean="0"/>
              <a:t>J. Jaroszynski </a:t>
            </a:r>
            <a:endParaRPr lang="en-US" sz="1600" b="1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1713478" y="4267200"/>
            <a:ext cx="2477522" cy="2308966"/>
          </a:xfrm>
        </p:spPr>
        <p:txBody>
          <a:bodyPr/>
          <a:lstStyle/>
          <a:p>
            <a:r>
              <a:rPr lang="en-US" sz="2000" dirty="0" smtClean="0"/>
              <a:t>No HTS conductor is without defect</a:t>
            </a:r>
          </a:p>
          <a:p>
            <a:r>
              <a:rPr lang="en-US" sz="2000" dirty="0" smtClean="0"/>
              <a:t>Impact of defects needs to be understood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10134600" y="16764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2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88519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1143000" y="0"/>
            <a:ext cx="7772400" cy="1200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Whether BZO doped or not, YBCO CC have similar Jc(</a:t>
            </a:r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  <a:sym typeface="Symbol" pitchFamily="18" charset="2"/>
              </a:rPr>
              <a:t></a:t>
            </a:r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B) - No c-axis maximum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cusp-like </a:t>
            </a:r>
            <a:r>
              <a:rPr lang="en-US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ab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-plane </a:t>
            </a:r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maximum</a:t>
            </a:r>
          </a:p>
        </p:txBody>
      </p:sp>
      <p:sp>
        <p:nvSpPr>
          <p:cNvPr id="12292" name="Text Box 9"/>
          <p:cNvSpPr txBox="1">
            <a:spLocks noChangeArrowheads="1"/>
          </p:cNvSpPr>
          <p:nvPr/>
        </p:nvSpPr>
        <p:spPr bwMode="auto">
          <a:xfrm>
            <a:off x="4038600" y="5029200"/>
            <a:ext cx="446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b="1"/>
              <a:t>ab</a:t>
            </a:r>
          </a:p>
        </p:txBody>
      </p:sp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8001000" y="4800600"/>
            <a:ext cx="446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b="1"/>
              <a:t>ab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6326275"/>
            <a:ext cx="5252464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Arial" charset="0"/>
              </a:rPr>
              <a:t>Xu et al. SuST </a:t>
            </a:r>
            <a:r>
              <a:rPr lang="en-US" sz="1200" b="1" dirty="0">
                <a:latin typeface="Arial" charset="0"/>
              </a:rPr>
              <a:t>23</a:t>
            </a:r>
            <a:r>
              <a:rPr lang="en-US" sz="1200" dirty="0">
                <a:latin typeface="Arial" charset="0"/>
              </a:rPr>
              <a:t> 014003 (2010</a:t>
            </a:r>
            <a:r>
              <a:rPr lang="en-US" sz="1200" dirty="0" smtClean="0">
                <a:latin typeface="Arial" charset="0"/>
              </a:rPr>
              <a:t>) and Braccini et al. SuST </a:t>
            </a:r>
            <a:r>
              <a:rPr lang="en-US" sz="1200" b="1" dirty="0" smtClean="0">
                <a:latin typeface="Arial" charset="0"/>
              </a:rPr>
              <a:t>24</a:t>
            </a:r>
            <a:r>
              <a:rPr lang="en-US" sz="1200" dirty="0" smtClean="0">
                <a:latin typeface="Arial" charset="0"/>
              </a:rPr>
              <a:t>, 035001 2011</a:t>
            </a:r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64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393283" y="808632"/>
            <a:ext cx="3065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C00000"/>
                </a:solidFill>
              </a:rPr>
              <a:t>Minimum Ic Condition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283" y="1260144"/>
            <a:ext cx="32051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7055980" y="1717344"/>
            <a:ext cx="1272568" cy="5316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 dirty="0">
                <a:solidFill>
                  <a:srgbClr val="C00000"/>
                </a:solidFill>
              </a:rPr>
              <a:t>B = 23.2 T</a:t>
            </a:r>
          </a:p>
          <a:p>
            <a:r>
              <a:rPr lang="el-GR" sz="1600" b="1" dirty="0">
                <a:solidFill>
                  <a:srgbClr val="C00000"/>
                </a:solidFill>
              </a:rPr>
              <a:t>Θ</a:t>
            </a:r>
            <a:r>
              <a:rPr lang="en-US" sz="1600" b="1" dirty="0">
                <a:solidFill>
                  <a:srgbClr val="C00000"/>
                </a:solidFill>
              </a:rPr>
              <a:t> = </a:t>
            </a:r>
            <a:r>
              <a:rPr lang="en-US" sz="1600" b="1" dirty="0" smtClean="0">
                <a:solidFill>
                  <a:srgbClr val="C00000"/>
                </a:solidFill>
              </a:rPr>
              <a:t>9.7</a:t>
            </a:r>
            <a:r>
              <a:rPr lang="en-US" sz="1600" b="1" dirty="0" smtClean="0">
                <a:solidFill>
                  <a:srgbClr val="C00000"/>
                </a:solidFill>
                <a:sym typeface="Symbol"/>
              </a:rPr>
              <a:t>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5745708" y="1180967"/>
            <a:ext cx="24384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 dirty="0" smtClean="0">
                <a:solidFill>
                  <a:srgbClr val="C00000"/>
                </a:solidFill>
              </a:rPr>
              <a:t>B = 16.6 T </a:t>
            </a:r>
            <a:r>
              <a:rPr lang="el-GR" sz="1600" b="1" dirty="0" smtClean="0">
                <a:solidFill>
                  <a:srgbClr val="C00000"/>
                </a:solidFill>
              </a:rPr>
              <a:t>Θ</a:t>
            </a:r>
            <a:r>
              <a:rPr lang="en-US" sz="1600" b="1" dirty="0" smtClean="0">
                <a:solidFill>
                  <a:srgbClr val="C00000"/>
                </a:solidFill>
              </a:rPr>
              <a:t> = 16.7</a:t>
            </a:r>
            <a:r>
              <a:rPr lang="en-US" sz="1600" b="1" dirty="0" smtClean="0">
                <a:solidFill>
                  <a:srgbClr val="C00000"/>
                </a:solidFill>
                <a:sym typeface="Symbol"/>
              </a:rPr>
              <a:t></a:t>
            </a:r>
            <a:endParaRPr lang="en-US" sz="1600" b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422108" y="2187819"/>
            <a:ext cx="228600" cy="672525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45708" y="1507794"/>
            <a:ext cx="381000" cy="41910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7212656" y="3081235"/>
            <a:ext cx="1422184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 dirty="0" err="1" smtClean="0">
                <a:solidFill>
                  <a:srgbClr val="002060"/>
                </a:solidFill>
              </a:rPr>
              <a:t>B</a:t>
            </a:r>
            <a:r>
              <a:rPr lang="en-US" sz="1600" b="1" baseline="-25000" dirty="0" err="1" smtClean="0">
                <a:solidFill>
                  <a:srgbClr val="002060"/>
                </a:solidFill>
              </a:rPr>
              <a:t>max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>
                <a:solidFill>
                  <a:srgbClr val="002060"/>
                </a:solidFill>
              </a:rPr>
              <a:t>= 32.1 T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7239000" y="4443667"/>
            <a:ext cx="1447800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 dirty="0" err="1" smtClean="0">
                <a:solidFill>
                  <a:srgbClr val="002060"/>
                </a:solidFill>
              </a:rPr>
              <a:t>B</a:t>
            </a:r>
            <a:r>
              <a:rPr lang="en-US" sz="1600" b="1" baseline="-25000" dirty="0" err="1" smtClean="0">
                <a:solidFill>
                  <a:srgbClr val="002060"/>
                </a:solidFill>
              </a:rPr>
              <a:t>max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>
                <a:solidFill>
                  <a:srgbClr val="002060"/>
                </a:solidFill>
              </a:rPr>
              <a:t>= 21.2 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193508" y="3427498"/>
            <a:ext cx="381000" cy="423446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879308" y="3850944"/>
            <a:ext cx="304800" cy="592723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914400" y="-84138"/>
            <a:ext cx="6934200" cy="954088"/>
          </a:xfrm>
        </p:spPr>
        <p:txBody>
          <a:bodyPr/>
          <a:lstStyle/>
          <a:p>
            <a:r>
              <a:rPr lang="en-US" sz="2800" dirty="0" smtClean="0"/>
              <a:t>32 T Superconducting user magnet:  REBCO coated conductor </a:t>
            </a:r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>
          <a:xfrm>
            <a:off x="0" y="901700"/>
            <a:ext cx="5172075" cy="5454650"/>
          </a:xfrm>
        </p:spPr>
        <p:txBody>
          <a:bodyPr/>
          <a:lstStyle/>
          <a:p>
            <a:r>
              <a:rPr lang="en-US" sz="1800" dirty="0" smtClean="0">
                <a:solidFill>
                  <a:srgbClr val="0000FF"/>
                </a:solidFill>
              </a:rPr>
              <a:t>Goal:</a:t>
            </a:r>
          </a:p>
          <a:p>
            <a:pPr lvl="1"/>
            <a:r>
              <a:rPr lang="en-US" sz="1600" dirty="0" smtClean="0"/>
              <a:t>32 T, 4.2 K, 32 mm bore, 500 ppm in 10 mm DSV, 1 hour ramp, fitted with dilution refrigerator  giving &lt;20 </a:t>
            </a:r>
            <a:r>
              <a:rPr lang="en-US" sz="1600" dirty="0" err="1" smtClean="0"/>
              <a:t>mK</a:t>
            </a:r>
            <a:endParaRPr lang="en-US" sz="1600" dirty="0" smtClean="0"/>
          </a:p>
          <a:p>
            <a:pPr lvl="1"/>
            <a:r>
              <a:rPr lang="en-US" sz="1600" dirty="0" smtClean="0"/>
              <a:t>On line late 2013</a:t>
            </a:r>
          </a:p>
          <a:p>
            <a:r>
              <a:rPr lang="en-US" sz="1800" dirty="0" smtClean="0">
                <a:solidFill>
                  <a:srgbClr val="0000FF"/>
                </a:solidFill>
              </a:rPr>
              <a:t>Funding:</a:t>
            </a:r>
          </a:p>
          <a:p>
            <a:pPr lvl="1"/>
            <a:r>
              <a:rPr lang="en-US" sz="1600" dirty="0" smtClean="0"/>
              <a:t>$2M grant from NSF for LTS coils, cryostat, YBCO tape &amp; other components of magnet system</a:t>
            </a:r>
          </a:p>
          <a:p>
            <a:pPr lvl="1"/>
            <a:r>
              <a:rPr lang="en-US" sz="1600" dirty="0" smtClean="0"/>
              <a:t>Core grant for  technology development</a:t>
            </a:r>
          </a:p>
          <a:p>
            <a:pPr lvl="1"/>
            <a:r>
              <a:rPr lang="en-US" sz="1600" dirty="0" smtClean="0"/>
              <a:t>dilution fridge not yet funded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Key Personnel</a:t>
            </a:r>
          </a:p>
          <a:p>
            <a:pPr lvl="1"/>
            <a:r>
              <a:rPr lang="en-US" sz="1600" dirty="0" smtClean="0"/>
              <a:t>Huub Weijers, NHMFL, Project lead</a:t>
            </a:r>
          </a:p>
          <a:p>
            <a:pPr lvl="1"/>
            <a:r>
              <a:rPr lang="en-US" sz="1600" dirty="0" smtClean="0"/>
              <a:t>Denis Markiewicz, NHMFL: Magnet Design</a:t>
            </a:r>
          </a:p>
          <a:p>
            <a:pPr lvl="1"/>
            <a:r>
              <a:rPr lang="en-US" sz="1600" dirty="0" smtClean="0"/>
              <a:t>David Larbalestier, NHMFL: co-PI, SC Materials</a:t>
            </a:r>
          </a:p>
          <a:p>
            <a:pPr lvl="1"/>
            <a:r>
              <a:rPr lang="en-US" sz="1600" dirty="0" smtClean="0"/>
              <a:t>Stephen Julian, Univ. of Toronto: co-PI, Science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5791200" y="6225469"/>
            <a:ext cx="30480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40000"/>
              </a:spcBef>
            </a:pPr>
            <a:r>
              <a:rPr lang="en-US" sz="1400" dirty="0" smtClean="0"/>
              <a:t>Current = 172 A, Inductance = 619 H, Stored Energy = 9.15 </a:t>
            </a:r>
            <a:r>
              <a:rPr lang="en-US" sz="1400" dirty="0"/>
              <a:t>MJ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0435" y="6326275"/>
            <a:ext cx="4046557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 charset="0"/>
              </a:rPr>
              <a:t>Markiewicz et al (MT22 paper) to appear IEEE TAS 2012</a:t>
            </a:r>
            <a:endParaRPr lang="en-US" sz="1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1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1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1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8"/>
          <p:cNvGrpSpPr>
            <a:grpSpLocks/>
          </p:cNvGrpSpPr>
          <p:nvPr/>
        </p:nvGrpSpPr>
        <p:grpSpPr bwMode="auto">
          <a:xfrm>
            <a:off x="1331913" y="762000"/>
            <a:ext cx="6265862" cy="5211762"/>
            <a:chOff x="567" y="210"/>
            <a:chExt cx="4319" cy="3647"/>
          </a:xfrm>
        </p:grpSpPr>
        <p:pic>
          <p:nvPicPr>
            <p:cNvPr id="3482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7" y="210"/>
              <a:ext cx="4319" cy="3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4" name="Line 6"/>
            <p:cNvSpPr>
              <a:spLocks noChangeShapeType="1"/>
            </p:cNvSpPr>
            <p:nvPr/>
          </p:nvSpPr>
          <p:spPr bwMode="auto">
            <a:xfrm>
              <a:off x="3878" y="890"/>
              <a:ext cx="272" cy="1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25" name="Line 7"/>
            <p:cNvSpPr>
              <a:spLocks noChangeShapeType="1"/>
            </p:cNvSpPr>
            <p:nvPr/>
          </p:nvSpPr>
          <p:spPr bwMode="auto">
            <a:xfrm flipV="1">
              <a:off x="4195" y="981"/>
              <a:ext cx="273" cy="9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19" name="Line 10"/>
          <p:cNvSpPr>
            <a:spLocks noChangeShapeType="1"/>
          </p:cNvSpPr>
          <p:nvPr/>
        </p:nvSpPr>
        <p:spPr bwMode="auto">
          <a:xfrm flipV="1">
            <a:off x="6588125" y="1482725"/>
            <a:ext cx="0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0" name="Line 11"/>
          <p:cNvSpPr>
            <a:spLocks noChangeShapeType="1"/>
          </p:cNvSpPr>
          <p:nvPr/>
        </p:nvSpPr>
        <p:spPr bwMode="auto">
          <a:xfrm flipV="1">
            <a:off x="5724525" y="977900"/>
            <a:ext cx="0" cy="417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990600" y="188913"/>
            <a:ext cx="83057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Poor correlation:  Ic @ 77 K SF and 4.2 K  14 T||c</a:t>
            </a:r>
          </a:p>
        </p:txBody>
      </p:sp>
      <p:sp>
        <p:nvSpPr>
          <p:cNvPr id="34822" name="Rectangle 10"/>
          <p:cNvSpPr>
            <a:spLocks noChangeArrowheads="1"/>
          </p:cNvSpPr>
          <p:nvPr/>
        </p:nvSpPr>
        <p:spPr bwMode="auto">
          <a:xfrm>
            <a:off x="4284663" y="3570287"/>
            <a:ext cx="935037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28600" y="6248400"/>
            <a:ext cx="9067800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However, samples </a:t>
            </a:r>
            <a:r>
              <a:rPr lang="en-US" dirty="0"/>
              <a:t>&gt;100 A @77 </a:t>
            </a:r>
            <a:r>
              <a:rPr lang="en-US" dirty="0" smtClean="0"/>
              <a:t>K are </a:t>
            </a:r>
            <a:r>
              <a:rPr lang="en-US" dirty="0"/>
              <a:t>better than 140A  @ LHe @ 14 T B||c</a:t>
            </a:r>
          </a:p>
        </p:txBody>
      </p:sp>
    </p:spTree>
    <p:extLst>
      <p:ext uri="{BB962C8B-B14F-4D97-AF65-F5344CB8AC3E}">
        <p14:creationId xmlns:p14="http://schemas.microsoft.com/office/powerpoint/2010/main" val="121462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388" y="130360"/>
            <a:ext cx="8229600" cy="585418"/>
          </a:xfrm>
        </p:spPr>
        <p:txBody>
          <a:bodyPr/>
          <a:lstStyle/>
          <a:p>
            <a:pPr>
              <a:defRPr/>
            </a:pPr>
            <a:r>
              <a:rPr lang="en-US" kern="1200" dirty="0"/>
              <a:t>Cable variants of REBCO HTS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01621"/>
            <a:ext cx="3657600" cy="77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724400"/>
            <a:ext cx="31321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038600"/>
            <a:ext cx="1981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6105525" y="3810000"/>
            <a:ext cx="914400" cy="914400"/>
            <a:chOff x="5867400" y="4038600"/>
            <a:chExt cx="914400" cy="914400"/>
          </a:xfrm>
        </p:grpSpPr>
        <p:pic>
          <p:nvPicPr>
            <p:cNvPr id="9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03860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6018213" y="4183063"/>
              <a:ext cx="600075" cy="595312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7772400" y="5181600"/>
            <a:ext cx="228600" cy="76200"/>
          </a:xfrm>
          <a:prstGeom prst="ellipse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885113" y="4596058"/>
            <a:ext cx="1590" cy="5395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8"/>
          <p:cNvSpPr txBox="1">
            <a:spLocks noChangeArrowheads="1"/>
          </p:cNvSpPr>
          <p:nvPr/>
        </p:nvSpPr>
        <p:spPr bwMode="auto">
          <a:xfrm>
            <a:off x="3657600" y="3060424"/>
            <a:ext cx="808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</a:rPr>
              <a:t>ROEBEL</a:t>
            </a:r>
          </a:p>
        </p:txBody>
      </p:sp>
      <p:sp>
        <p:nvSpPr>
          <p:cNvPr id="15" name="TextBox 41"/>
          <p:cNvSpPr txBox="1">
            <a:spLocks noChangeArrowheads="1"/>
          </p:cNvSpPr>
          <p:nvPr/>
        </p:nvSpPr>
        <p:spPr bwMode="auto">
          <a:xfrm>
            <a:off x="3413760" y="4130288"/>
            <a:ext cx="25474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0000"/>
                </a:solidFill>
              </a:rPr>
              <a:t>CORCC</a:t>
            </a:r>
            <a:r>
              <a:rPr lang="en-US" sz="1200" dirty="0" smtClean="0"/>
              <a:t> 6-80 tapes demonstrated)</a:t>
            </a:r>
            <a:endParaRPr lang="en-US" sz="1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335588" y="2801621"/>
            <a:ext cx="0" cy="735493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5"/>
          <p:cNvSpPr txBox="1">
            <a:spLocks noChangeArrowheads="1"/>
          </p:cNvSpPr>
          <p:nvPr/>
        </p:nvSpPr>
        <p:spPr bwMode="auto">
          <a:xfrm>
            <a:off x="4411937" y="3053010"/>
            <a:ext cx="9236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 smtClean="0"/>
              <a:t>~5- 12 </a:t>
            </a:r>
            <a:r>
              <a:rPr lang="en-US" sz="1200" dirty="0"/>
              <a:t>mm</a:t>
            </a:r>
          </a:p>
        </p:txBody>
      </p:sp>
      <p:cxnSp>
        <p:nvCxnSpPr>
          <p:cNvPr id="18" name="Straight Arrow Connector 17"/>
          <p:cNvCxnSpPr>
            <a:cxnSpLocks noChangeAspect="1"/>
          </p:cNvCxnSpPr>
          <p:nvPr/>
        </p:nvCxnSpPr>
        <p:spPr>
          <a:xfrm flipH="1">
            <a:off x="6113463" y="4267200"/>
            <a:ext cx="868362" cy="1588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51"/>
          <p:cNvSpPr txBox="1">
            <a:spLocks noChangeArrowheads="1"/>
          </p:cNvSpPr>
          <p:nvPr/>
        </p:nvSpPr>
        <p:spPr bwMode="auto">
          <a:xfrm>
            <a:off x="6248400" y="4038600"/>
            <a:ext cx="639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</a:rPr>
              <a:t>6</a:t>
            </a:r>
            <a:r>
              <a:rPr lang="en-US" sz="1400" baseline="30000">
                <a:solidFill>
                  <a:schemeClr val="bg1"/>
                </a:solidFill>
              </a:rPr>
              <a:t>+</a:t>
            </a:r>
            <a:r>
              <a:rPr lang="en-US" sz="1200">
                <a:solidFill>
                  <a:schemeClr val="bg1"/>
                </a:solidFill>
              </a:rPr>
              <a:t> mm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139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39824" y="5382116"/>
            <a:ext cx="35476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Existing test setup for 20 T </a:t>
            </a:r>
          </a:p>
          <a:p>
            <a:r>
              <a:rPr lang="en-US" sz="1400" dirty="0" smtClean="0"/>
              <a:t>Large Bore Resistive Magnet (LBRM)</a:t>
            </a:r>
          </a:p>
          <a:p>
            <a:endParaRPr lang="en-US" sz="1400" dirty="0"/>
          </a:p>
          <a:p>
            <a:r>
              <a:rPr lang="en-US" sz="1400" dirty="0" smtClean="0"/>
              <a:t>LBRM being used to test these and 2212 cables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1219201" y="4724400"/>
            <a:ext cx="990599" cy="657716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11" y="1091739"/>
            <a:ext cx="4498975" cy="100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38"/>
          <p:cNvSpPr txBox="1">
            <a:spLocks noChangeArrowheads="1"/>
          </p:cNvSpPr>
          <p:nvPr/>
        </p:nvSpPr>
        <p:spPr bwMode="auto">
          <a:xfrm>
            <a:off x="4564875" y="838200"/>
            <a:ext cx="37719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FF0000"/>
                </a:solidFill>
              </a:rPr>
              <a:t>Twisted stack</a:t>
            </a:r>
            <a:r>
              <a:rPr lang="en-US" sz="1200" dirty="0" smtClean="0"/>
              <a:t>, 32 tapes, 4 mm wide, 200 mm pitch</a:t>
            </a:r>
            <a:endParaRPr lang="en-US" sz="1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331" y="1091622"/>
            <a:ext cx="2022566" cy="157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352800" y="2390001"/>
            <a:ext cx="32728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Three twisted stacks in Cu core with conduit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6847" y="5867400"/>
            <a:ext cx="4230953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R&amp;D test effort led by Huub Weijers in collaboration with cable makers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86399" y="1905000"/>
            <a:ext cx="2850405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Makoto </a:t>
            </a:r>
            <a:r>
              <a:rPr lang="en-US" sz="1600" b="1" dirty="0" err="1" smtClean="0"/>
              <a:t>Takayasu</a:t>
            </a:r>
            <a:r>
              <a:rPr lang="en-US" sz="1600" b="1" dirty="0" smtClean="0"/>
              <a:t> (MIT)</a:t>
            </a:r>
            <a:endParaRPr lang="en-US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605036" y="3547646"/>
            <a:ext cx="3386564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Long (IRL) and Goldacker (KIT)</a:t>
            </a:r>
            <a:endParaRPr lang="en-US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757436" y="5452646"/>
            <a:ext cx="3386564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Van der Laan (NIST/UC/ACT)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7562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19182" y="4817119"/>
            <a:ext cx="2781218" cy="745481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99"/>
              </a:solidFill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066800" y="76200"/>
            <a:ext cx="7848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en-US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CORCC: Conductor on Round Core Cable</a:t>
            </a:r>
          </a:p>
        </p:txBody>
      </p:sp>
      <p:pic>
        <p:nvPicPr>
          <p:cNvPr id="17412" name="Picture 8" descr="cu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7763"/>
            <a:ext cx="712788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564003"/>
            <a:ext cx="762000" cy="24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0" descr="maglablogo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C:\Users\Danko\Private\Docs\Conferenties\MT22 2011\ACT LLC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245345"/>
            <a:ext cx="2991178" cy="59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457200" y="4371587"/>
            <a:ext cx="43022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Cable: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4 layers, 12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YBCO coated conductors: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3" name="Picture 14" descr="Cable installed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124200"/>
            <a:ext cx="12001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472966" y="4817119"/>
            <a:ext cx="28119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C00000"/>
                </a:solidFill>
              </a:rPr>
              <a:t>I</a:t>
            </a:r>
            <a:r>
              <a:rPr lang="en-US" sz="2000" b="1" baseline="-25000" dirty="0" err="1">
                <a:solidFill>
                  <a:srgbClr val="C00000"/>
                </a:solidFill>
              </a:rPr>
              <a:t>c</a:t>
            </a:r>
            <a:r>
              <a:rPr lang="en-US" sz="2000" b="1" dirty="0">
                <a:solidFill>
                  <a:srgbClr val="C00000"/>
                </a:solidFill>
              </a:rPr>
              <a:t> = 875 A @ 4.2 K, </a:t>
            </a:r>
            <a:r>
              <a:rPr lang="en-US" sz="2000" b="1" dirty="0" smtClean="0">
                <a:solidFill>
                  <a:srgbClr val="C00000"/>
                </a:solidFill>
              </a:rPr>
              <a:t>19.8 T</a:t>
            </a: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472966" y="5162490"/>
            <a:ext cx="17443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J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e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= </a:t>
            </a:r>
            <a:r>
              <a:rPr lang="en-US" sz="2000" b="1" dirty="0" smtClean="0">
                <a:solidFill>
                  <a:srgbClr val="C00000"/>
                </a:solidFill>
              </a:rPr>
              <a:t>26 A/mm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2</a:t>
            </a:r>
            <a:endParaRPr lang="en-US" sz="2000" b="1" dirty="0" smtClean="0">
              <a:solidFill>
                <a:srgbClr val="C00000"/>
              </a:solidFill>
            </a:endParaRPr>
          </a:p>
        </p:txBody>
      </p:sp>
      <p:pic>
        <p:nvPicPr>
          <p:cNvPr id="27" name="Picture 12" descr="Cabl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79692"/>
            <a:ext cx="2514600" cy="1616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103808" y="2059029"/>
            <a:ext cx="4354392" cy="914400"/>
            <a:chOff x="2209800" y="838200"/>
            <a:chExt cx="4354392" cy="914400"/>
          </a:xfrm>
        </p:grpSpPr>
        <p:pic>
          <p:nvPicPr>
            <p:cNvPr id="28" name="Picture 13" descr="C:\Users\Danko\Private\Docs\Conferenties\MT22 2011\ACT LLC logo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838200"/>
              <a:ext cx="4343400" cy="864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3352800" y="1444823"/>
              <a:ext cx="321139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i="1" dirty="0" err="1">
                  <a:solidFill>
                    <a:schemeClr val="bg1">
                      <a:lumMod val="50000"/>
                    </a:schemeClr>
                  </a:solidFill>
                </a:rPr>
                <a:t>Danko</a:t>
              </a: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 van der </a:t>
              </a:r>
              <a:r>
                <a:rPr lang="en-US" sz="1400" i="1" dirty="0" err="1">
                  <a:solidFill>
                    <a:schemeClr val="bg1">
                      <a:lumMod val="50000"/>
                    </a:schemeClr>
                  </a:solidFill>
                </a:rPr>
                <a:t>Laan</a:t>
              </a: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400" i="1" dirty="0" smtClean="0">
                  <a:solidFill>
                    <a:schemeClr val="bg1">
                      <a:lumMod val="50000"/>
                    </a:schemeClr>
                  </a:solidFill>
                </a:rPr>
                <a:t>             </a:t>
              </a:r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720-933-5674</a:t>
              </a:r>
            </a:p>
          </p:txBody>
        </p:sp>
      </p:grpSp>
      <p:pic>
        <p:nvPicPr>
          <p:cNvPr id="31" name="Picture 5" descr="3%20Cabl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4229"/>
            <a:ext cx="2930947" cy="13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912837" y="990600"/>
            <a:ext cx="53355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Winding many YBCO coated conductors in many layers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in a helical fashion on a round former: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3733800"/>
            <a:ext cx="64025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Cables tested at the NHMFL in 19.8 T background field:</a:t>
            </a:r>
          </a:p>
          <a:p>
            <a:r>
              <a:rPr lang="en-US" sz="1400" dirty="0" err="1" smtClean="0">
                <a:solidFill>
                  <a:prstClr val="black"/>
                </a:solidFill>
                <a:cs typeface="Arial" charset="0"/>
              </a:rPr>
              <a:t>Danko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 van der </a:t>
            </a:r>
            <a:r>
              <a:rPr lang="en-US" sz="1400" dirty="0" err="1" smtClean="0">
                <a:solidFill>
                  <a:prstClr val="black"/>
                </a:solidFill>
                <a:cs typeface="Arial" charset="0"/>
              </a:rPr>
              <a:t>Laan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cs typeface="Arial" charset="0"/>
              </a:rPr>
              <a:t>Huub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cs typeface="Arial" charset="0"/>
              </a:rPr>
              <a:t>Weijers</a:t>
            </a:r>
            <a:r>
              <a:rPr lang="en-US" sz="1400" dirty="0" smtClean="0">
                <a:solidFill>
                  <a:prstClr val="black"/>
                </a:solidFill>
                <a:cs typeface="Arial" charset="0"/>
              </a:rPr>
              <a:t>, Patrick Noyes, George Miller and Gerard </a:t>
            </a:r>
            <a:r>
              <a:rPr lang="en-US" sz="1400" dirty="0" err="1" smtClean="0">
                <a:solidFill>
                  <a:prstClr val="black"/>
                </a:solidFill>
                <a:cs typeface="Arial" charset="0"/>
              </a:rPr>
              <a:t>Willering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609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6248400" y="1676400"/>
            <a:ext cx="2667000" cy="745481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5329" y="5426719"/>
            <a:ext cx="3409644" cy="745481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99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3352800" cy="259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14325" y="-76200"/>
            <a:ext cx="86010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CORC-Cable tests at 4.2 K, 20 T</a:t>
            </a:r>
          </a:p>
        </p:txBody>
      </p:sp>
      <p:pic>
        <p:nvPicPr>
          <p:cNvPr id="17412" name="Picture 8" descr="cu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7763"/>
            <a:ext cx="712788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10" descr="maglablogo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03938"/>
            <a:ext cx="7620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C:\Users\Danko\Private\Docs\Conferenties\MT22 2011\ACT LLC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245345"/>
            <a:ext cx="2991178" cy="59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0" y="914400"/>
            <a:ext cx="80668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Magnet: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2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layers,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12 turns with a cable of 20 YBCO tapes in 6 layers: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609600" y="3810000"/>
            <a:ext cx="44192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Cable: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 13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layers,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40 YBCO coated conductors: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267200"/>
            <a:ext cx="4017378" cy="10668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50198"/>
            <a:ext cx="2973985" cy="230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18"/>
          <p:cNvSpPr>
            <a:spLocks noChangeArrowheads="1"/>
          </p:cNvSpPr>
          <p:nvPr/>
        </p:nvSpPr>
        <p:spPr bwMode="auto">
          <a:xfrm>
            <a:off x="6264166" y="1676400"/>
            <a:ext cx="27430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C00000"/>
                </a:solidFill>
              </a:rPr>
              <a:t>I</a:t>
            </a:r>
            <a:r>
              <a:rPr lang="en-US" sz="2000" b="1" baseline="-25000" dirty="0" err="1">
                <a:solidFill>
                  <a:srgbClr val="C00000"/>
                </a:solidFill>
              </a:rPr>
              <a:t>c</a:t>
            </a:r>
            <a:r>
              <a:rPr lang="en-US" sz="2000" b="1" dirty="0">
                <a:solidFill>
                  <a:srgbClr val="C00000"/>
                </a:solidFill>
              </a:rPr>
              <a:t> = </a:t>
            </a:r>
            <a:r>
              <a:rPr lang="en-US" sz="2000" b="1" dirty="0" smtClean="0">
                <a:solidFill>
                  <a:srgbClr val="C00000"/>
                </a:solidFill>
              </a:rPr>
              <a:t>1950 </a:t>
            </a:r>
            <a:r>
              <a:rPr lang="en-US" sz="2000" b="1" dirty="0">
                <a:solidFill>
                  <a:srgbClr val="C00000"/>
                </a:solidFill>
              </a:rPr>
              <a:t>A @ 4.2 K, 20 </a:t>
            </a:r>
            <a:r>
              <a:rPr lang="en-US" sz="2000" b="1" dirty="0" smtClean="0">
                <a:solidFill>
                  <a:srgbClr val="C00000"/>
                </a:solidFill>
              </a:rPr>
              <a:t>T</a:t>
            </a:r>
          </a:p>
        </p:txBody>
      </p:sp>
      <p:sp>
        <p:nvSpPr>
          <p:cNvPr id="36" name="Rectangle 18"/>
          <p:cNvSpPr>
            <a:spLocks noChangeArrowheads="1"/>
          </p:cNvSpPr>
          <p:nvPr/>
        </p:nvSpPr>
        <p:spPr bwMode="auto">
          <a:xfrm>
            <a:off x="6248400" y="2021771"/>
            <a:ext cx="16866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J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e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= </a:t>
            </a:r>
            <a:r>
              <a:rPr lang="en-US" sz="2000" b="1" dirty="0" smtClean="0">
                <a:solidFill>
                  <a:srgbClr val="C00000"/>
                </a:solidFill>
              </a:rPr>
              <a:t>50 A/mm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2</a:t>
            </a:r>
            <a:endParaRPr lang="en-US" sz="2000" b="1" dirty="0" smtClean="0">
              <a:solidFill>
                <a:srgbClr val="C00000"/>
              </a:solidFill>
            </a:endParaRPr>
          </a:p>
        </p:txBody>
      </p:sp>
      <p:sp>
        <p:nvSpPr>
          <p:cNvPr id="37" name="Rectangle 18"/>
          <p:cNvSpPr>
            <a:spLocks noChangeArrowheads="1"/>
          </p:cNvSpPr>
          <p:nvPr/>
        </p:nvSpPr>
        <p:spPr bwMode="auto">
          <a:xfrm>
            <a:off x="691095" y="5426719"/>
            <a:ext cx="33938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</a:rPr>
              <a:t>I</a:t>
            </a:r>
            <a:r>
              <a:rPr lang="en-US" sz="2000" b="1" baseline="-25000" dirty="0" err="1" smtClean="0">
                <a:solidFill>
                  <a:srgbClr val="C00000"/>
                </a:solidFill>
              </a:rPr>
              <a:t>quench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= </a:t>
            </a:r>
            <a:r>
              <a:rPr lang="en-US" sz="2000" b="1" dirty="0" smtClean="0">
                <a:solidFill>
                  <a:srgbClr val="C00000"/>
                </a:solidFill>
              </a:rPr>
              <a:t>4101 </a:t>
            </a:r>
            <a:r>
              <a:rPr lang="en-US" sz="2000" b="1" dirty="0">
                <a:solidFill>
                  <a:srgbClr val="C00000"/>
                </a:solidFill>
              </a:rPr>
              <a:t>A @ 4.2 K, </a:t>
            </a:r>
            <a:r>
              <a:rPr lang="en-US" sz="2000" b="1" dirty="0" smtClean="0">
                <a:solidFill>
                  <a:srgbClr val="C00000"/>
                </a:solidFill>
              </a:rPr>
              <a:t>19.8 T</a:t>
            </a: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675329" y="5772090"/>
            <a:ext cx="16866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J</a:t>
            </a:r>
            <a:r>
              <a:rPr lang="en-US" sz="2000" b="1" baseline="-25000" dirty="0" smtClean="0">
                <a:solidFill>
                  <a:srgbClr val="C00000"/>
                </a:solidFill>
              </a:rPr>
              <a:t>e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= </a:t>
            </a:r>
            <a:r>
              <a:rPr lang="en-US" sz="2000" b="1" dirty="0" smtClean="0">
                <a:solidFill>
                  <a:srgbClr val="C00000"/>
                </a:solidFill>
              </a:rPr>
              <a:t>93 A/mm</a:t>
            </a:r>
            <a:r>
              <a:rPr lang="en-US" sz="2000" b="1" baseline="30000" dirty="0" smtClean="0">
                <a:solidFill>
                  <a:srgbClr val="C00000"/>
                </a:solidFill>
              </a:rPr>
              <a:t>2</a:t>
            </a:r>
            <a:endParaRPr lang="en-US" sz="2000" b="1" dirty="0" smtClean="0">
              <a:solidFill>
                <a:srgbClr val="C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6600" y="1295400"/>
            <a:ext cx="2463800" cy="2362200"/>
            <a:chOff x="736600" y="1295400"/>
            <a:chExt cx="2463800" cy="2362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00" y="1350198"/>
              <a:ext cx="2463800" cy="23074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71235" y="1295400"/>
              <a:ext cx="10147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cs typeface="Arial" charset="0"/>
                </a:rPr>
                <a:t>I.D. 9 cm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4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564003"/>
            <a:ext cx="762000" cy="24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1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5" grpId="0"/>
      <p:bldP spid="36" grpId="0"/>
      <p:bldP spid="37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3566"/>
            <a:ext cx="7086600" cy="585418"/>
          </a:xfrm>
        </p:spPr>
        <p:txBody>
          <a:bodyPr/>
          <a:lstStyle/>
          <a:p>
            <a:r>
              <a:rPr lang="en-US" dirty="0" smtClean="0"/>
              <a:t>YBCO CC for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5632953"/>
          </a:xfrm>
        </p:spPr>
        <p:txBody>
          <a:bodyPr/>
          <a:lstStyle/>
          <a:p>
            <a:r>
              <a:rPr lang="en-US" sz="2400" dirty="0" smtClean="0"/>
              <a:t>Works very well at 4 K</a:t>
            </a:r>
          </a:p>
          <a:p>
            <a:pPr lvl="1"/>
            <a:r>
              <a:rPr lang="en-US" sz="2000" dirty="0" smtClean="0"/>
              <a:t>Perhaps can work well for 5-15T at 40-60K?</a:t>
            </a:r>
          </a:p>
          <a:p>
            <a:r>
              <a:rPr lang="en-US" sz="2400" dirty="0" smtClean="0"/>
              <a:t>Strong in axial tension (weak in perpendicular tension), high H</a:t>
            </a:r>
            <a:r>
              <a:rPr lang="en-US" sz="2400" baseline="-25000" dirty="0" smtClean="0"/>
              <a:t>irr</a:t>
            </a:r>
            <a:r>
              <a:rPr lang="en-US" sz="2400" dirty="0" smtClean="0"/>
              <a:t> and high J</a:t>
            </a:r>
            <a:r>
              <a:rPr lang="en-US" sz="2400" baseline="-25000" dirty="0" smtClean="0"/>
              <a:t>c</a:t>
            </a:r>
          </a:p>
          <a:p>
            <a:r>
              <a:rPr lang="en-US" sz="2400" dirty="0" smtClean="0"/>
              <a:t>Coils have now made 35.5T (15T in self field), more than 50% higher than Nb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Sn limit</a:t>
            </a:r>
          </a:p>
          <a:p>
            <a:r>
              <a:rPr lang="en-US" sz="2400" dirty="0" smtClean="0"/>
              <a:t>But………….</a:t>
            </a:r>
          </a:p>
          <a:p>
            <a:pPr lvl="1"/>
            <a:r>
              <a:rPr lang="en-US" sz="2000" dirty="0" smtClean="0"/>
              <a:t>Tape architecture is constraining</a:t>
            </a:r>
          </a:p>
          <a:p>
            <a:pPr lvl="1"/>
            <a:r>
              <a:rPr lang="en-US" sz="2000" dirty="0" smtClean="0"/>
              <a:t>Cabled variants in early stages still</a:t>
            </a:r>
          </a:p>
          <a:p>
            <a:pPr lvl="1"/>
            <a:r>
              <a:rPr lang="en-US" sz="2000" dirty="0" smtClean="0"/>
              <a:t>Concern about risk of local Ic disruptions…</a:t>
            </a:r>
          </a:p>
          <a:p>
            <a:r>
              <a:rPr lang="en-US" sz="2400" dirty="0" smtClean="0"/>
              <a:t>Manufacture is complex, specific and capital intensive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Round wires and multifilament would be so much better!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9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20638"/>
            <a:ext cx="7086600" cy="1077913"/>
          </a:xfrm>
        </p:spPr>
        <p:txBody>
          <a:bodyPr/>
          <a:lstStyle/>
          <a:p>
            <a:pPr eaLnBrk="1" hangingPunct="1"/>
            <a:r>
              <a:rPr lang="en-US" smtClean="0"/>
              <a:t>But a round wire BSCCO-2212 technology may be feasible too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008063"/>
            <a:ext cx="8991600" cy="1201737"/>
          </a:xfrm>
        </p:spPr>
        <p:txBody>
          <a:bodyPr/>
          <a:lstStyle/>
          <a:p>
            <a:pPr eaLnBrk="1" hangingPunct="1"/>
            <a:r>
              <a:rPr lang="en-US" sz="2400" smtClean="0"/>
              <a:t>Bi-2212 works as an untextured round wire – perhaps because grain boundaries can be overdoped?</a:t>
            </a:r>
          </a:p>
        </p:txBody>
      </p:sp>
      <p:pic>
        <p:nvPicPr>
          <p:cNvPr id="29700" name="Picture 4" descr="OX3162 FHT1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38850"/>
            <a:ext cx="8991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429000" y="2438400"/>
            <a:ext cx="2286000" cy="2857500"/>
            <a:chOff x="3429000" y="2438400"/>
            <a:chExt cx="2286000" cy="2857500"/>
          </a:xfrm>
        </p:grpSpPr>
        <p:pic>
          <p:nvPicPr>
            <p:cNvPr id="2970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048000"/>
              <a:ext cx="2286000" cy="224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0" name="Text Box 6"/>
            <p:cNvSpPr txBox="1">
              <a:spLocks noChangeArrowheads="1"/>
            </p:cNvSpPr>
            <p:nvPr/>
          </p:nvSpPr>
          <p:spPr bwMode="auto">
            <a:xfrm>
              <a:off x="3505200" y="2438400"/>
              <a:ext cx="2133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3333FF"/>
                  </a:solidFill>
                </a:rPr>
                <a:t>RW - 2212</a:t>
              </a:r>
            </a:p>
          </p:txBody>
        </p:sp>
      </p:grpSp>
      <p:pic>
        <p:nvPicPr>
          <p:cNvPr id="29702" name="Picture 9" descr="BSCCO-22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2794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 descr="BSCCO-22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905000"/>
            <a:ext cx="27241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3" name="Text Box 7"/>
          <p:cNvSpPr txBox="1">
            <a:spLocks noChangeArrowheads="1"/>
          </p:cNvSpPr>
          <p:nvPr/>
        </p:nvSpPr>
        <p:spPr bwMode="auto">
          <a:xfrm>
            <a:off x="3048000" y="5486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Tape 2223</a:t>
            </a:r>
          </a:p>
        </p:txBody>
      </p:sp>
      <p:sp>
        <p:nvSpPr>
          <p:cNvPr id="29705" name="Text Box 12"/>
          <p:cNvSpPr txBox="1">
            <a:spLocks noChangeArrowheads="1"/>
          </p:cNvSpPr>
          <p:nvPr/>
        </p:nvSpPr>
        <p:spPr bwMode="auto">
          <a:xfrm>
            <a:off x="1828800" y="2959100"/>
            <a:ext cx="1066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Charge reservoir layer</a:t>
            </a:r>
          </a:p>
        </p:txBody>
      </p:sp>
      <p:sp>
        <p:nvSpPr>
          <p:cNvPr id="29706" name="Text Box 13"/>
          <p:cNvSpPr txBox="1">
            <a:spLocks noChangeArrowheads="1"/>
          </p:cNvSpPr>
          <p:nvPr/>
        </p:nvSpPr>
        <p:spPr bwMode="auto">
          <a:xfrm>
            <a:off x="1600200" y="4375150"/>
            <a:ext cx="1066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Charge reservoir layer</a:t>
            </a:r>
          </a:p>
        </p:txBody>
      </p:sp>
      <p:sp>
        <p:nvSpPr>
          <p:cNvPr id="29707" name="Text Box 15"/>
          <p:cNvSpPr txBox="1">
            <a:spLocks noChangeArrowheads="1"/>
          </p:cNvSpPr>
          <p:nvPr/>
        </p:nvSpPr>
        <p:spPr bwMode="auto">
          <a:xfrm>
            <a:off x="7696200" y="2743200"/>
            <a:ext cx="1066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Charge reservoir layer</a:t>
            </a:r>
          </a:p>
        </p:txBody>
      </p:sp>
      <p:sp>
        <p:nvSpPr>
          <p:cNvPr id="29708" name="Text Box 16"/>
          <p:cNvSpPr txBox="1">
            <a:spLocks noChangeArrowheads="1"/>
          </p:cNvSpPr>
          <p:nvPr/>
        </p:nvSpPr>
        <p:spPr bwMode="auto">
          <a:xfrm>
            <a:off x="7696200" y="4279900"/>
            <a:ext cx="1066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Charge reservoir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3566"/>
            <a:ext cx="7086600" cy="585418"/>
          </a:xfrm>
        </p:spPr>
        <p:txBody>
          <a:bodyPr/>
          <a:lstStyle/>
          <a:p>
            <a:r>
              <a:rPr lang="en-US" dirty="0" smtClean="0"/>
              <a:t>REBCO Coil demonstrations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4918912"/>
          </a:xfrm>
        </p:spPr>
        <p:txBody>
          <a:bodyPr/>
          <a:lstStyle/>
          <a:p>
            <a:r>
              <a:rPr lang="en-US" dirty="0" smtClean="0"/>
              <a:t>REBCO - NHMFL in collaboration with SP (pancakes and layer wound)</a:t>
            </a:r>
          </a:p>
          <a:p>
            <a:pPr lvl="1"/>
            <a:r>
              <a:rPr lang="en-US" dirty="0" smtClean="0"/>
              <a:t>7 T in 19 T(2007), 3T in 31T T (2009) with pancakes of ~50m, 35.4 T (31T background) with 120m in layer wind</a:t>
            </a:r>
          </a:p>
          <a:p>
            <a:r>
              <a:rPr lang="en-US" dirty="0" smtClean="0"/>
              <a:t>REBCO – BNL/PBL in collaboration with SP (pancakes)</a:t>
            </a:r>
          </a:p>
          <a:p>
            <a:pPr lvl="1"/>
            <a:r>
              <a:rPr lang="en-US" dirty="0" smtClean="0"/>
              <a:t>15 T self field (2012)</a:t>
            </a:r>
          </a:p>
          <a:p>
            <a:r>
              <a:rPr lang="en-US" dirty="0" smtClean="0"/>
              <a:t>REBCO – NIMS/RIKEN in collaboration with Fujikura (layer wound)</a:t>
            </a:r>
          </a:p>
          <a:p>
            <a:pPr lvl="1"/>
            <a:r>
              <a:rPr lang="en-US" dirty="0" smtClean="0"/>
              <a:t>24 T all superconducting (HTS – 7T)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4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85269" y="507391"/>
            <a:ext cx="6358731" cy="585418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9900"/>
                </a:solidFill>
                <a:ea typeface="+mj-ea"/>
              </a:rPr>
              <a:t>HT for high Jc is complex</a:t>
            </a:r>
            <a:endParaRPr lang="en-US" dirty="0">
              <a:solidFill>
                <a:srgbClr val="009900"/>
              </a:solidFill>
              <a:ea typeface="+mj-ea"/>
            </a:endParaRPr>
          </a:p>
        </p:txBody>
      </p:sp>
      <p:grpSp>
        <p:nvGrpSpPr>
          <p:cNvPr id="31747" name="Group 18"/>
          <p:cNvGrpSpPr>
            <a:grpSpLocks/>
          </p:cNvGrpSpPr>
          <p:nvPr/>
        </p:nvGrpSpPr>
        <p:grpSpPr bwMode="auto">
          <a:xfrm>
            <a:off x="1147763" y="3263900"/>
            <a:ext cx="1938337" cy="2470150"/>
            <a:chOff x="155" y="2207"/>
            <a:chExt cx="1221" cy="1556"/>
          </a:xfrm>
        </p:grpSpPr>
        <p:sp>
          <p:nvSpPr>
            <p:cNvPr id="31781" name="Line 44"/>
            <p:cNvSpPr>
              <a:spLocks noChangeShapeType="1"/>
            </p:cNvSpPr>
            <p:nvPr/>
          </p:nvSpPr>
          <p:spPr bwMode="auto">
            <a:xfrm flipV="1">
              <a:off x="178" y="2207"/>
              <a:ext cx="0" cy="14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2" name="Text Box 45"/>
            <p:cNvSpPr txBox="1">
              <a:spLocks noChangeArrowheads="1"/>
            </p:cNvSpPr>
            <p:nvPr/>
          </p:nvSpPr>
          <p:spPr bwMode="auto">
            <a:xfrm>
              <a:off x="255" y="2276"/>
              <a:ext cx="3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/>
                <a:t>T</a:t>
              </a:r>
            </a:p>
          </p:txBody>
        </p:sp>
        <p:sp>
          <p:nvSpPr>
            <p:cNvPr id="31783" name="Line 46"/>
            <p:cNvSpPr>
              <a:spLocks noChangeShapeType="1"/>
            </p:cNvSpPr>
            <p:nvPr/>
          </p:nvSpPr>
          <p:spPr bwMode="auto">
            <a:xfrm flipV="1">
              <a:off x="155" y="3647"/>
              <a:ext cx="87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Text Box 47"/>
            <p:cNvSpPr txBox="1">
              <a:spLocks noChangeArrowheads="1"/>
            </p:cNvSpPr>
            <p:nvPr/>
          </p:nvSpPr>
          <p:spPr bwMode="auto">
            <a:xfrm>
              <a:off x="997" y="3532"/>
              <a:ext cx="37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/>
                <a:t>t</a:t>
              </a:r>
            </a:p>
          </p:txBody>
        </p: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284163" y="685800"/>
            <a:ext cx="2867025" cy="2994026"/>
            <a:chOff x="179" y="562"/>
            <a:chExt cx="1806" cy="1886"/>
          </a:xfrm>
        </p:grpSpPr>
        <p:sp>
          <p:nvSpPr>
            <p:cNvPr id="31778" name="Oval 24"/>
            <p:cNvSpPr>
              <a:spLocks noChangeArrowheads="1"/>
            </p:cNvSpPr>
            <p:nvPr/>
          </p:nvSpPr>
          <p:spPr bwMode="auto">
            <a:xfrm>
              <a:off x="1354" y="2129"/>
              <a:ext cx="631" cy="319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31779" name="Text Box 25"/>
            <p:cNvSpPr txBox="1">
              <a:spLocks noChangeArrowheads="1"/>
            </p:cNvSpPr>
            <p:nvPr/>
          </p:nvSpPr>
          <p:spPr bwMode="auto">
            <a:xfrm>
              <a:off x="179" y="562"/>
              <a:ext cx="1627" cy="6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200" b="1" dirty="0"/>
                <a:t>Melt region – Why does J</a:t>
              </a:r>
              <a:r>
                <a:rPr lang="en-US" sz="2200" b="1" baseline="-25000" dirty="0"/>
                <a:t>c</a:t>
              </a:r>
              <a:r>
                <a:rPr lang="en-US" sz="2200" b="1" dirty="0"/>
                <a:t> vary with T</a:t>
              </a:r>
              <a:r>
                <a:rPr lang="en-US" sz="2200" b="1" baseline="-25000" dirty="0"/>
                <a:t>max</a:t>
              </a:r>
              <a:r>
                <a:rPr lang="en-US" sz="2200" b="1" dirty="0" smtClean="0"/>
                <a:t>?</a:t>
              </a:r>
              <a:endParaRPr lang="en-US" sz="2200" b="1" dirty="0"/>
            </a:p>
          </p:txBody>
        </p:sp>
        <p:sp>
          <p:nvSpPr>
            <p:cNvPr id="31780" name="Line 26"/>
            <p:cNvSpPr>
              <a:spLocks noChangeShapeType="1"/>
            </p:cNvSpPr>
            <p:nvPr/>
          </p:nvSpPr>
          <p:spPr bwMode="auto">
            <a:xfrm>
              <a:off x="960" y="2016"/>
              <a:ext cx="464" cy="15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970213" y="1593850"/>
            <a:ext cx="2582862" cy="2473326"/>
            <a:chOff x="1871" y="742"/>
            <a:chExt cx="1627" cy="155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1775" name="Oval 28"/>
            <p:cNvSpPr>
              <a:spLocks noChangeArrowheads="1"/>
            </p:cNvSpPr>
            <p:nvPr/>
          </p:nvSpPr>
          <p:spPr bwMode="auto">
            <a:xfrm rot="1086981">
              <a:off x="1917" y="1981"/>
              <a:ext cx="631" cy="319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31776" name="Text Box 29"/>
            <p:cNvSpPr txBox="1">
              <a:spLocks noChangeArrowheads="1"/>
            </p:cNvSpPr>
            <p:nvPr/>
          </p:nvSpPr>
          <p:spPr bwMode="auto">
            <a:xfrm>
              <a:off x="1871" y="742"/>
              <a:ext cx="1627" cy="1124"/>
            </a:xfrm>
            <a:prstGeom prst="rect">
              <a:avLst/>
            </a:prstGeom>
            <a:grpFill/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200" b="1" dirty="0"/>
                <a:t>2212 formation region – How to form </a:t>
              </a:r>
              <a:r>
                <a:rPr lang="en-US" sz="2200" b="1" dirty="0" smtClean="0"/>
                <a:t>more and better </a:t>
              </a:r>
              <a:r>
                <a:rPr lang="en-US" sz="2200" b="1" dirty="0"/>
                <a:t>connected 2212?</a:t>
              </a:r>
            </a:p>
          </p:txBody>
        </p:sp>
        <p:sp>
          <p:nvSpPr>
            <p:cNvPr id="31777" name="Line 30"/>
            <p:cNvSpPr>
              <a:spLocks noChangeShapeType="1"/>
            </p:cNvSpPr>
            <p:nvPr/>
          </p:nvSpPr>
          <p:spPr bwMode="auto">
            <a:xfrm flipH="1">
              <a:off x="2361" y="1677"/>
              <a:ext cx="311" cy="326"/>
            </a:xfrm>
            <a:prstGeom prst="line">
              <a:avLst/>
            </a:prstGeom>
            <a:grp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x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5410200" y="1573213"/>
            <a:ext cx="2803525" cy="3000375"/>
            <a:chOff x="3408" y="729"/>
            <a:chExt cx="1766" cy="1890"/>
          </a:xfrm>
        </p:grpSpPr>
        <p:sp>
          <p:nvSpPr>
            <p:cNvPr id="31772" name="Oval 32"/>
            <p:cNvSpPr>
              <a:spLocks noChangeArrowheads="1"/>
            </p:cNvSpPr>
            <p:nvPr/>
          </p:nvSpPr>
          <p:spPr bwMode="auto">
            <a:xfrm>
              <a:off x="3408" y="2300"/>
              <a:ext cx="1238" cy="319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31773" name="Text Box 33"/>
            <p:cNvSpPr txBox="1">
              <a:spLocks noChangeArrowheads="1"/>
            </p:cNvSpPr>
            <p:nvPr/>
          </p:nvSpPr>
          <p:spPr bwMode="auto">
            <a:xfrm>
              <a:off x="3547" y="729"/>
              <a:ext cx="1627" cy="1137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200" b="1"/>
                <a:t>Annealing step – Needed to increase J</a:t>
              </a:r>
              <a:r>
                <a:rPr lang="en-US" sz="2200" b="1" baseline="-25000"/>
                <a:t>c</a:t>
              </a:r>
              <a:r>
                <a:rPr lang="en-US" sz="2200" b="1"/>
                <a:t>, but do not know what occurs.</a:t>
              </a:r>
            </a:p>
          </p:txBody>
        </p:sp>
        <p:sp>
          <p:nvSpPr>
            <p:cNvPr id="31774" name="Line 34"/>
            <p:cNvSpPr>
              <a:spLocks noChangeShapeType="1"/>
            </p:cNvSpPr>
            <p:nvPr/>
          </p:nvSpPr>
          <p:spPr bwMode="auto">
            <a:xfrm flipH="1">
              <a:off x="4067" y="1866"/>
              <a:ext cx="211" cy="43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4497388" y="4327525"/>
            <a:ext cx="3844925" cy="2281238"/>
            <a:chOff x="2833" y="2464"/>
            <a:chExt cx="2422" cy="1437"/>
          </a:xfrm>
        </p:grpSpPr>
        <p:sp>
          <p:nvSpPr>
            <p:cNvPr id="31769" name="Text Box 36"/>
            <p:cNvSpPr txBox="1">
              <a:spLocks noChangeArrowheads="1"/>
            </p:cNvSpPr>
            <p:nvPr/>
          </p:nvSpPr>
          <p:spPr bwMode="auto">
            <a:xfrm>
              <a:off x="2833" y="2764"/>
              <a:ext cx="1627" cy="113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200" b="1" dirty="0"/>
                <a:t>Cooling to RT – </a:t>
              </a:r>
              <a:r>
                <a:rPr lang="en-US" sz="2200" b="1" dirty="0" err="1"/>
                <a:t>Overdope</a:t>
              </a:r>
              <a:r>
                <a:rPr lang="en-US" sz="2200" b="1" dirty="0"/>
                <a:t> 2212 with oxygen to increase pinning and J</a:t>
              </a:r>
              <a:r>
                <a:rPr lang="en-US" sz="2200" b="1" baseline="-25000" dirty="0"/>
                <a:t>c</a:t>
              </a:r>
              <a:r>
                <a:rPr lang="en-US" sz="2200" b="1" dirty="0"/>
                <a:t>.</a:t>
              </a:r>
            </a:p>
          </p:txBody>
        </p:sp>
        <p:sp>
          <p:nvSpPr>
            <p:cNvPr id="31770" name="Oval 37"/>
            <p:cNvSpPr>
              <a:spLocks noChangeArrowheads="1"/>
            </p:cNvSpPr>
            <p:nvPr/>
          </p:nvSpPr>
          <p:spPr bwMode="auto">
            <a:xfrm rot="3528339">
              <a:off x="4662" y="2738"/>
              <a:ext cx="868" cy="319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sz="1400"/>
            </a:p>
          </p:txBody>
        </p:sp>
        <p:sp>
          <p:nvSpPr>
            <p:cNvPr id="31771" name="Line 38"/>
            <p:cNvSpPr>
              <a:spLocks noChangeShapeType="1"/>
            </p:cNvSpPr>
            <p:nvPr/>
          </p:nvSpPr>
          <p:spPr bwMode="auto">
            <a:xfrm flipV="1">
              <a:off x="4459" y="2988"/>
              <a:ext cx="498" cy="23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31752" name="Group 24"/>
          <p:cNvGrpSpPr>
            <a:grpSpLocks/>
          </p:cNvGrpSpPr>
          <p:nvPr/>
        </p:nvGrpSpPr>
        <p:grpSpPr bwMode="auto">
          <a:xfrm>
            <a:off x="1308100" y="3321050"/>
            <a:ext cx="7126288" cy="2222500"/>
            <a:chOff x="824" y="2222"/>
            <a:chExt cx="4489" cy="1400"/>
          </a:xfrm>
        </p:grpSpPr>
        <p:grpSp>
          <p:nvGrpSpPr>
            <p:cNvPr id="31753" name="Group 5"/>
            <p:cNvGrpSpPr>
              <a:grpSpLocks/>
            </p:cNvGrpSpPr>
            <p:nvPr/>
          </p:nvGrpSpPr>
          <p:grpSpPr bwMode="auto">
            <a:xfrm>
              <a:off x="1007" y="2222"/>
              <a:ext cx="4306" cy="1400"/>
              <a:chOff x="1023" y="2243"/>
              <a:chExt cx="4306" cy="1400"/>
            </a:xfrm>
          </p:grpSpPr>
          <p:sp>
            <p:nvSpPr>
              <p:cNvPr id="31757" name="Line 3"/>
              <p:cNvSpPr>
                <a:spLocks noChangeShapeType="1"/>
              </p:cNvSpPr>
              <p:nvPr/>
            </p:nvSpPr>
            <p:spPr bwMode="auto">
              <a:xfrm>
                <a:off x="1727" y="2377"/>
                <a:ext cx="455" cy="17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758" name="Group 7"/>
              <p:cNvGrpSpPr>
                <a:grpSpLocks/>
              </p:cNvGrpSpPr>
              <p:nvPr/>
            </p:nvGrpSpPr>
            <p:grpSpPr bwMode="auto">
              <a:xfrm>
                <a:off x="1023" y="2243"/>
                <a:ext cx="4306" cy="1400"/>
                <a:chOff x="1023" y="2243"/>
                <a:chExt cx="4306" cy="1400"/>
              </a:xfrm>
            </p:grpSpPr>
            <p:sp>
              <p:nvSpPr>
                <p:cNvPr id="31759" name="Line 5"/>
                <p:cNvSpPr>
                  <a:spLocks noChangeShapeType="1"/>
                </p:cNvSpPr>
                <p:nvPr/>
              </p:nvSpPr>
              <p:spPr bwMode="auto">
                <a:xfrm>
                  <a:off x="1512" y="2250"/>
                  <a:ext cx="12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0" name="Line 6"/>
                <p:cNvSpPr>
                  <a:spLocks noChangeShapeType="1"/>
                </p:cNvSpPr>
                <p:nvPr/>
              </p:nvSpPr>
              <p:spPr bwMode="auto">
                <a:xfrm>
                  <a:off x="1636" y="2243"/>
                  <a:ext cx="108" cy="14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1761" name="Group 10"/>
                <p:cNvGrpSpPr>
                  <a:grpSpLocks/>
                </p:cNvGrpSpPr>
                <p:nvPr/>
              </p:nvGrpSpPr>
              <p:grpSpPr bwMode="auto">
                <a:xfrm>
                  <a:off x="1023" y="2260"/>
                  <a:ext cx="4306" cy="1383"/>
                  <a:chOff x="1023" y="2260"/>
                  <a:chExt cx="4306" cy="1383"/>
                </a:xfrm>
              </p:grpSpPr>
              <p:grpSp>
                <p:nvGrpSpPr>
                  <p:cNvPr id="31762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023" y="2404"/>
                    <a:ext cx="4306" cy="1239"/>
                    <a:chOff x="1023" y="2404"/>
                    <a:chExt cx="4306" cy="1239"/>
                  </a:xfrm>
                </p:grpSpPr>
                <p:sp>
                  <p:nvSpPr>
                    <p:cNvPr id="31764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49" y="2875"/>
                      <a:ext cx="480" cy="768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1765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23" y="2404"/>
                      <a:ext cx="3838" cy="1111"/>
                      <a:chOff x="1023" y="2404"/>
                      <a:chExt cx="3838" cy="1111"/>
                    </a:xfrm>
                  </p:grpSpPr>
                  <p:sp>
                    <p:nvSpPr>
                      <p:cNvPr id="31766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325" y="2875"/>
                        <a:ext cx="1536" cy="8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767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23" y="2404"/>
                        <a:ext cx="439" cy="1111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768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182" y="2548"/>
                        <a:ext cx="1152" cy="336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31763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62" y="2260"/>
                    <a:ext cx="48" cy="144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31754" name="Line 38"/>
            <p:cNvSpPr>
              <a:spLocks noChangeShapeType="1"/>
            </p:cNvSpPr>
            <p:nvPr/>
          </p:nvSpPr>
          <p:spPr bwMode="auto">
            <a:xfrm flipH="1">
              <a:off x="824" y="2624"/>
              <a:ext cx="344" cy="85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5" name="Line 39"/>
            <p:cNvSpPr>
              <a:spLocks noChangeShapeType="1"/>
            </p:cNvSpPr>
            <p:nvPr/>
          </p:nvSpPr>
          <p:spPr bwMode="auto">
            <a:xfrm flipH="1">
              <a:off x="1005" y="2640"/>
              <a:ext cx="339" cy="852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6" name="Line 40"/>
            <p:cNvSpPr>
              <a:spLocks noChangeShapeType="1"/>
            </p:cNvSpPr>
            <p:nvPr/>
          </p:nvSpPr>
          <p:spPr bwMode="auto">
            <a:xfrm flipH="1">
              <a:off x="1159" y="2632"/>
              <a:ext cx="19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4163" y="5737225"/>
            <a:ext cx="371078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New understanding on these steps obtained in VHFSMC</a:t>
            </a:r>
            <a:endParaRPr lang="en-US" sz="1800" b="1" dirty="0"/>
          </a:p>
        </p:txBody>
      </p:sp>
      <p:pic>
        <p:nvPicPr>
          <p:cNvPr id="42" name="Picture 3" descr="http://magnet.fsu.edu/~lee/logos/HorizontalTriplet/thumbs/ASC@NHMFL@FSU-Horizontal-586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7590" y="6178550"/>
            <a:ext cx="1467552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13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93821"/>
            <a:ext cx="7086600" cy="1077860"/>
          </a:xfrm>
        </p:spPr>
        <p:txBody>
          <a:bodyPr/>
          <a:lstStyle/>
          <a:p>
            <a:r>
              <a:rPr lang="en-US" dirty="0" smtClean="0"/>
              <a:t>Processing Bi-2212 has many aspects</a:t>
            </a:r>
            <a:endParaRPr lang="en-US" dirty="0"/>
          </a:p>
        </p:txBody>
      </p:sp>
      <p:pic>
        <p:nvPicPr>
          <p:cNvPr id="16386" name="Picture 2" descr="Bi-2212-w13-as-receiv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98550"/>
            <a:ext cx="1974519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Bi-2212-w13-ar-fully-process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24" y="1098550"/>
            <a:ext cx="2032876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147011" y="1876926"/>
            <a:ext cx="6629400" cy="4500062"/>
            <a:chOff x="1147011" y="1876926"/>
            <a:chExt cx="6629400" cy="450006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3200" y="5029200"/>
              <a:ext cx="3581400" cy="13477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1147011" y="1876926"/>
              <a:ext cx="6629400" cy="3352800"/>
              <a:chOff x="1104" y="1652"/>
              <a:chExt cx="3600" cy="1708"/>
            </a:xfrm>
          </p:grpSpPr>
          <p:sp>
            <p:nvSpPr>
              <p:cNvPr id="10" name="Text Box 64"/>
              <p:cNvSpPr txBox="1">
                <a:spLocks noChangeArrowheads="1"/>
              </p:cNvSpPr>
              <p:nvPr/>
            </p:nvSpPr>
            <p:spPr bwMode="auto">
              <a:xfrm>
                <a:off x="2669" y="2208"/>
                <a:ext cx="691" cy="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576" tIns="27432" rIns="36576" bIns="0"/>
              <a:lstStyle/>
              <a:p>
                <a:r>
                  <a:rPr lang="en-US"/>
                  <a:t>2.5</a:t>
                </a:r>
                <a:r>
                  <a:rPr lang="en-US">
                    <a:sym typeface="Symbol" pitchFamily="18" charset="2"/>
                  </a:rPr>
                  <a:t></a:t>
                </a:r>
                <a:r>
                  <a:rPr lang="en-US"/>
                  <a:t>C/h</a:t>
                </a:r>
              </a:p>
            </p:txBody>
          </p:sp>
          <p:sp>
            <p:nvSpPr>
              <p:cNvPr id="11" name="Text Box 58"/>
              <p:cNvSpPr txBox="1">
                <a:spLocks noChangeArrowheads="1"/>
              </p:cNvSpPr>
              <p:nvPr/>
            </p:nvSpPr>
            <p:spPr bwMode="auto">
              <a:xfrm>
                <a:off x="1104" y="2544"/>
                <a:ext cx="768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576" tIns="27432" rIns="36576" bIns="0"/>
              <a:lstStyle/>
              <a:p>
                <a:r>
                  <a:rPr lang="en-US" dirty="0"/>
                  <a:t>160</a:t>
                </a:r>
                <a:r>
                  <a:rPr lang="en-US" dirty="0">
                    <a:sym typeface="Symbol" pitchFamily="18" charset="2"/>
                  </a:rPr>
                  <a:t></a:t>
                </a:r>
                <a:r>
                  <a:rPr lang="en-US" dirty="0"/>
                  <a:t>C/h</a:t>
                </a:r>
              </a:p>
            </p:txBody>
          </p:sp>
          <p:sp>
            <p:nvSpPr>
              <p:cNvPr id="12" name="Text Box 61"/>
              <p:cNvSpPr txBox="1">
                <a:spLocks noChangeArrowheads="1"/>
              </p:cNvSpPr>
              <p:nvPr/>
            </p:nvSpPr>
            <p:spPr bwMode="auto">
              <a:xfrm>
                <a:off x="1728" y="2688"/>
                <a:ext cx="864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576" tIns="27432" rIns="0" bIns="0"/>
              <a:lstStyle/>
              <a:p>
                <a:r>
                  <a:rPr lang="en-US"/>
                  <a:t>825</a:t>
                </a:r>
                <a:r>
                  <a:rPr lang="en-US">
                    <a:sym typeface="Symbol" pitchFamily="18" charset="2"/>
                  </a:rPr>
                  <a:t></a:t>
                </a:r>
                <a:r>
                  <a:rPr lang="en-US"/>
                  <a:t>C/2h</a:t>
                </a:r>
              </a:p>
            </p:txBody>
          </p:sp>
          <p:sp>
            <p:nvSpPr>
              <p:cNvPr id="13" name="Text Box 59"/>
              <p:cNvSpPr txBox="1">
                <a:spLocks noChangeArrowheads="1"/>
              </p:cNvSpPr>
              <p:nvPr/>
            </p:nvSpPr>
            <p:spPr bwMode="auto">
              <a:xfrm>
                <a:off x="1728" y="2016"/>
                <a:ext cx="540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576" tIns="27432" rIns="36576" bIns="0"/>
              <a:lstStyle/>
              <a:p>
                <a:r>
                  <a:rPr lang="en-US"/>
                  <a:t>50</a:t>
                </a:r>
                <a:r>
                  <a:rPr lang="en-US">
                    <a:sym typeface="Symbol" pitchFamily="18" charset="2"/>
                  </a:rPr>
                  <a:t></a:t>
                </a:r>
                <a:r>
                  <a:rPr lang="en-US"/>
                  <a:t>C/h</a:t>
                </a:r>
              </a:p>
            </p:txBody>
          </p:sp>
          <p:sp>
            <p:nvSpPr>
              <p:cNvPr id="14" name="Text Box 60"/>
              <p:cNvSpPr txBox="1">
                <a:spLocks noChangeArrowheads="1"/>
              </p:cNvSpPr>
              <p:nvPr/>
            </p:nvSpPr>
            <p:spPr bwMode="auto">
              <a:xfrm>
                <a:off x="2880" y="1652"/>
                <a:ext cx="684" cy="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576" tIns="27432" rIns="36576" bIns="0"/>
              <a:lstStyle/>
              <a:p>
                <a:r>
                  <a:rPr lang="en-US"/>
                  <a:t>10</a:t>
                </a:r>
                <a:r>
                  <a:rPr lang="en-US">
                    <a:sym typeface="Symbol" pitchFamily="18" charset="2"/>
                  </a:rPr>
                  <a:t></a:t>
                </a:r>
                <a:r>
                  <a:rPr lang="en-US"/>
                  <a:t>C/h</a:t>
                </a:r>
              </a:p>
            </p:txBody>
          </p:sp>
          <p:sp>
            <p:nvSpPr>
              <p:cNvPr id="15" name="Text Box 62"/>
              <p:cNvSpPr txBox="1">
                <a:spLocks noChangeArrowheads="1"/>
              </p:cNvSpPr>
              <p:nvPr/>
            </p:nvSpPr>
            <p:spPr bwMode="auto">
              <a:xfrm>
                <a:off x="1989" y="1680"/>
                <a:ext cx="939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/>
                  <a:t>Tmax/0.2h</a:t>
                </a:r>
              </a:p>
            </p:txBody>
          </p:sp>
          <p:sp>
            <p:nvSpPr>
              <p:cNvPr id="16" name="Text Box 63"/>
              <p:cNvSpPr txBox="1">
                <a:spLocks noChangeArrowheads="1"/>
              </p:cNvSpPr>
              <p:nvPr/>
            </p:nvSpPr>
            <p:spPr bwMode="auto">
              <a:xfrm>
                <a:off x="3408" y="2074"/>
                <a:ext cx="860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/>
                  <a:t>836</a:t>
                </a:r>
                <a:r>
                  <a:rPr lang="en-US">
                    <a:sym typeface="Symbol" pitchFamily="18" charset="2"/>
                  </a:rPr>
                  <a:t></a:t>
                </a:r>
                <a:r>
                  <a:rPr lang="en-US"/>
                  <a:t>C /48h</a:t>
                </a:r>
              </a:p>
            </p:txBody>
          </p:sp>
          <p:sp>
            <p:nvSpPr>
              <p:cNvPr id="17" name="Text Box 70"/>
              <p:cNvSpPr txBox="1">
                <a:spLocks noChangeArrowheads="1"/>
              </p:cNvSpPr>
              <p:nvPr/>
            </p:nvSpPr>
            <p:spPr bwMode="auto">
              <a:xfrm>
                <a:off x="3120" y="1872"/>
                <a:ext cx="864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576" tIns="27432" rIns="36576" bIns="0"/>
              <a:lstStyle/>
              <a:p>
                <a:r>
                  <a:rPr lang="en-US"/>
                  <a:t>Tmax-10</a:t>
                </a:r>
                <a:r>
                  <a:rPr lang="en-US">
                    <a:sym typeface="Symbol" pitchFamily="18" charset="2"/>
                  </a:rPr>
                  <a:t></a:t>
                </a:r>
                <a:r>
                  <a:rPr lang="en-US"/>
                  <a:t>C</a:t>
                </a:r>
              </a:p>
            </p:txBody>
          </p:sp>
          <p:sp>
            <p:nvSpPr>
              <p:cNvPr id="18" name="Text Box 72"/>
              <p:cNvSpPr txBox="1">
                <a:spLocks noChangeArrowheads="1"/>
              </p:cNvSpPr>
              <p:nvPr/>
            </p:nvSpPr>
            <p:spPr bwMode="auto">
              <a:xfrm>
                <a:off x="3936" y="2736"/>
                <a:ext cx="508" cy="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576" tIns="27432" rIns="0" bIns="0"/>
              <a:lstStyle/>
              <a:p>
                <a:r>
                  <a:rPr lang="en-US"/>
                  <a:t>80</a:t>
                </a:r>
                <a:r>
                  <a:rPr lang="en-US">
                    <a:sym typeface="Symbol" pitchFamily="18" charset="2"/>
                  </a:rPr>
                  <a:t></a:t>
                </a:r>
                <a:r>
                  <a:rPr lang="en-US"/>
                  <a:t>C/h</a:t>
                </a:r>
              </a:p>
            </p:txBody>
          </p:sp>
          <p:sp>
            <p:nvSpPr>
              <p:cNvPr id="19" name="Line 50"/>
              <p:cNvSpPr>
                <a:spLocks noChangeShapeType="1"/>
              </p:cNvSpPr>
              <p:nvPr/>
            </p:nvSpPr>
            <p:spPr bwMode="auto">
              <a:xfrm>
                <a:off x="1440" y="2396"/>
                <a:ext cx="384" cy="856"/>
              </a:xfrm>
              <a:custGeom>
                <a:avLst/>
                <a:gdLst>
                  <a:gd name="T0" fmla="*/ 0 w 384"/>
                  <a:gd name="T1" fmla="*/ 856 h 856"/>
                  <a:gd name="T2" fmla="*/ 384 w 384"/>
                  <a:gd name="T3" fmla="*/ 0 h 856"/>
                  <a:gd name="T4" fmla="*/ 0 60000 65536"/>
                  <a:gd name="T5" fmla="*/ 0 60000 65536"/>
                  <a:gd name="T6" fmla="*/ 0 w 384"/>
                  <a:gd name="T7" fmla="*/ 0 h 856"/>
                  <a:gd name="T8" fmla="*/ 384 w 384"/>
                  <a:gd name="T9" fmla="*/ 856 h 85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84" h="856">
                    <a:moveTo>
                      <a:pt x="0" y="856"/>
                    </a:moveTo>
                    <a:lnTo>
                      <a:pt x="384" y="0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51"/>
              <p:cNvSpPr>
                <a:spLocks noChangeShapeType="1"/>
              </p:cNvSpPr>
              <p:nvPr/>
            </p:nvSpPr>
            <p:spPr bwMode="auto">
              <a:xfrm>
                <a:off x="1821" y="2399"/>
                <a:ext cx="291" cy="2"/>
              </a:xfrm>
              <a:custGeom>
                <a:avLst/>
                <a:gdLst>
                  <a:gd name="T0" fmla="*/ 0 w 291"/>
                  <a:gd name="T1" fmla="*/ 0 h 2"/>
                  <a:gd name="T2" fmla="*/ 291 w 291"/>
                  <a:gd name="T3" fmla="*/ 2 h 2"/>
                  <a:gd name="T4" fmla="*/ 0 60000 65536"/>
                  <a:gd name="T5" fmla="*/ 0 60000 65536"/>
                  <a:gd name="T6" fmla="*/ 0 w 291"/>
                  <a:gd name="T7" fmla="*/ 0 h 2"/>
                  <a:gd name="T8" fmla="*/ 291 w 291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91" h="2">
                    <a:moveTo>
                      <a:pt x="0" y="0"/>
                    </a:moveTo>
                    <a:lnTo>
                      <a:pt x="291" y="2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52"/>
              <p:cNvSpPr>
                <a:spLocks noChangeShapeType="1"/>
              </p:cNvSpPr>
              <p:nvPr/>
            </p:nvSpPr>
            <p:spPr bwMode="auto">
              <a:xfrm flipV="1">
                <a:off x="2112" y="1920"/>
                <a:ext cx="217" cy="48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53"/>
              <p:cNvSpPr>
                <a:spLocks noChangeShapeType="1"/>
              </p:cNvSpPr>
              <p:nvPr/>
            </p:nvSpPr>
            <p:spPr bwMode="auto">
              <a:xfrm>
                <a:off x="2321" y="1920"/>
                <a:ext cx="226" cy="1"/>
              </a:xfrm>
              <a:custGeom>
                <a:avLst/>
                <a:gdLst>
                  <a:gd name="T0" fmla="*/ 0 w 226"/>
                  <a:gd name="T1" fmla="*/ 0 h 1"/>
                  <a:gd name="T2" fmla="*/ 226 w 226"/>
                  <a:gd name="T3" fmla="*/ 0 h 1"/>
                  <a:gd name="T4" fmla="*/ 0 60000 65536"/>
                  <a:gd name="T5" fmla="*/ 0 60000 65536"/>
                  <a:gd name="T6" fmla="*/ 0 w 226"/>
                  <a:gd name="T7" fmla="*/ 0 h 1"/>
                  <a:gd name="T8" fmla="*/ 226 w 226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26" h="1">
                    <a:moveTo>
                      <a:pt x="0" y="0"/>
                    </a:moveTo>
                    <a:lnTo>
                      <a:pt x="226" y="0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54"/>
              <p:cNvSpPr>
                <a:spLocks noChangeShapeType="1"/>
              </p:cNvSpPr>
              <p:nvPr/>
            </p:nvSpPr>
            <p:spPr bwMode="auto">
              <a:xfrm>
                <a:off x="2543" y="1916"/>
                <a:ext cx="145" cy="196"/>
              </a:xfrm>
              <a:custGeom>
                <a:avLst/>
                <a:gdLst>
                  <a:gd name="T0" fmla="*/ 0 w 49"/>
                  <a:gd name="T1" fmla="*/ 0 h 196"/>
                  <a:gd name="T2" fmla="*/ 49 w 49"/>
                  <a:gd name="T3" fmla="*/ 196 h 196"/>
                  <a:gd name="T4" fmla="*/ 0 60000 65536"/>
                  <a:gd name="T5" fmla="*/ 0 60000 65536"/>
                  <a:gd name="T6" fmla="*/ 0 w 49"/>
                  <a:gd name="T7" fmla="*/ 0 h 196"/>
                  <a:gd name="T8" fmla="*/ 49 w 49"/>
                  <a:gd name="T9" fmla="*/ 196 h 1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9" h="196">
                    <a:moveTo>
                      <a:pt x="0" y="0"/>
                    </a:moveTo>
                    <a:lnTo>
                      <a:pt x="49" y="196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55"/>
              <p:cNvSpPr>
                <a:spLocks noChangeShapeType="1"/>
              </p:cNvSpPr>
              <p:nvPr/>
            </p:nvSpPr>
            <p:spPr bwMode="auto">
              <a:xfrm>
                <a:off x="2684" y="2108"/>
                <a:ext cx="723" cy="196"/>
              </a:xfrm>
              <a:custGeom>
                <a:avLst/>
                <a:gdLst>
                  <a:gd name="T0" fmla="*/ 0 w 723"/>
                  <a:gd name="T1" fmla="*/ 0 h 196"/>
                  <a:gd name="T2" fmla="*/ 723 w 723"/>
                  <a:gd name="T3" fmla="*/ 196 h 196"/>
                  <a:gd name="T4" fmla="*/ 0 60000 65536"/>
                  <a:gd name="T5" fmla="*/ 0 60000 65536"/>
                  <a:gd name="T6" fmla="*/ 0 w 723"/>
                  <a:gd name="T7" fmla="*/ 0 h 196"/>
                  <a:gd name="T8" fmla="*/ 723 w 723"/>
                  <a:gd name="T9" fmla="*/ 196 h 19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23" h="196">
                    <a:moveTo>
                      <a:pt x="0" y="0"/>
                    </a:moveTo>
                    <a:lnTo>
                      <a:pt x="723" y="196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56"/>
              <p:cNvSpPr>
                <a:spLocks noChangeShapeType="1"/>
              </p:cNvSpPr>
              <p:nvPr/>
            </p:nvSpPr>
            <p:spPr bwMode="auto">
              <a:xfrm>
                <a:off x="3404" y="2303"/>
                <a:ext cx="870" cy="2"/>
              </a:xfrm>
              <a:custGeom>
                <a:avLst/>
                <a:gdLst>
                  <a:gd name="T0" fmla="*/ 0 w 870"/>
                  <a:gd name="T1" fmla="*/ 1 h 2"/>
                  <a:gd name="T2" fmla="*/ 870 w 870"/>
                  <a:gd name="T3" fmla="*/ 0 h 2"/>
                  <a:gd name="T4" fmla="*/ 868 w 870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870"/>
                  <a:gd name="T10" fmla="*/ 0 h 2"/>
                  <a:gd name="T11" fmla="*/ 870 w 870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70" h="2">
                    <a:moveTo>
                      <a:pt x="0" y="1"/>
                    </a:moveTo>
                    <a:lnTo>
                      <a:pt x="870" y="0"/>
                    </a:lnTo>
                    <a:lnTo>
                      <a:pt x="868" y="2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57"/>
              <p:cNvSpPr>
                <a:spLocks noChangeShapeType="1"/>
              </p:cNvSpPr>
              <p:nvPr/>
            </p:nvSpPr>
            <p:spPr bwMode="auto">
              <a:xfrm>
                <a:off x="4272" y="2304"/>
                <a:ext cx="336" cy="96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69"/>
              <p:cNvSpPr>
                <a:spLocks noChangeShapeType="1"/>
              </p:cNvSpPr>
              <p:nvPr/>
            </p:nvSpPr>
            <p:spPr bwMode="auto">
              <a:xfrm>
                <a:off x="1976" y="2430"/>
                <a:ext cx="9" cy="270"/>
              </a:xfrm>
              <a:custGeom>
                <a:avLst/>
                <a:gdLst>
                  <a:gd name="T0" fmla="*/ 0 w 9"/>
                  <a:gd name="T1" fmla="*/ 270 h 270"/>
                  <a:gd name="T2" fmla="*/ 6 w 9"/>
                  <a:gd name="T3" fmla="*/ 12 h 270"/>
                  <a:gd name="T4" fmla="*/ 9 w 9"/>
                  <a:gd name="T5" fmla="*/ 0 h 270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270"/>
                  <a:gd name="T11" fmla="*/ 9 w 9"/>
                  <a:gd name="T12" fmla="*/ 270 h 2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270">
                    <a:moveTo>
                      <a:pt x="0" y="270"/>
                    </a:moveTo>
                    <a:lnTo>
                      <a:pt x="6" y="12"/>
                    </a:lnTo>
                    <a:lnTo>
                      <a:pt x="9" y="0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71"/>
              <p:cNvSpPr>
                <a:spLocks noChangeShapeType="1"/>
              </p:cNvSpPr>
              <p:nvPr/>
            </p:nvSpPr>
            <p:spPr bwMode="auto">
              <a:xfrm>
                <a:off x="2708" y="1989"/>
                <a:ext cx="438" cy="110"/>
              </a:xfrm>
              <a:custGeom>
                <a:avLst/>
                <a:gdLst>
                  <a:gd name="T0" fmla="*/ 438 w 438"/>
                  <a:gd name="T1" fmla="*/ 0 h 110"/>
                  <a:gd name="T2" fmla="*/ 3 w 438"/>
                  <a:gd name="T3" fmla="*/ 110 h 110"/>
                  <a:gd name="T4" fmla="*/ 0 w 438"/>
                  <a:gd name="T5" fmla="*/ 108 h 110"/>
                  <a:gd name="T6" fmla="*/ 0 60000 65536"/>
                  <a:gd name="T7" fmla="*/ 0 60000 65536"/>
                  <a:gd name="T8" fmla="*/ 0 60000 65536"/>
                  <a:gd name="T9" fmla="*/ 0 w 438"/>
                  <a:gd name="T10" fmla="*/ 0 h 110"/>
                  <a:gd name="T11" fmla="*/ 438 w 438"/>
                  <a:gd name="T12" fmla="*/ 110 h 1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8" h="110">
                    <a:moveTo>
                      <a:pt x="438" y="0"/>
                    </a:moveTo>
                    <a:lnTo>
                      <a:pt x="3" y="110"/>
                    </a:lnTo>
                    <a:lnTo>
                      <a:pt x="0" y="108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66"/>
              <p:cNvSpPr>
                <a:spLocks noChangeShapeType="1"/>
              </p:cNvSpPr>
              <p:nvPr/>
            </p:nvSpPr>
            <p:spPr bwMode="auto">
              <a:xfrm>
                <a:off x="2544" y="1968"/>
                <a:ext cx="0" cy="120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prstDash val="sysDot"/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 Box 72"/>
              <p:cNvSpPr txBox="1">
                <a:spLocks noChangeArrowheads="1"/>
              </p:cNvSpPr>
              <p:nvPr/>
            </p:nvSpPr>
            <p:spPr bwMode="auto">
              <a:xfrm>
                <a:off x="2592" y="3072"/>
                <a:ext cx="72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576" tIns="27432" rIns="0" bIns="0"/>
              <a:lstStyle/>
              <a:p>
                <a:r>
                  <a:rPr lang="en-US"/>
                  <a:t>Quench</a:t>
                </a:r>
              </a:p>
            </p:txBody>
          </p:sp>
          <p:sp>
            <p:nvSpPr>
              <p:cNvPr id="31" name="Text Box 72"/>
              <p:cNvSpPr txBox="1">
                <a:spLocks noChangeArrowheads="1"/>
              </p:cNvSpPr>
              <p:nvPr/>
            </p:nvSpPr>
            <p:spPr bwMode="auto">
              <a:xfrm>
                <a:off x="4320" y="3120"/>
                <a:ext cx="38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576" tIns="27432" rIns="0" bIns="0"/>
              <a:lstStyle/>
              <a:p>
                <a:r>
                  <a:rPr lang="en-US"/>
                  <a:t>RT</a:t>
                </a:r>
              </a:p>
            </p:txBody>
          </p:sp>
          <p:sp>
            <p:nvSpPr>
              <p:cNvPr id="32" name="Text Box 72"/>
              <p:cNvSpPr txBox="1">
                <a:spLocks noChangeArrowheads="1"/>
              </p:cNvSpPr>
              <p:nvPr/>
            </p:nvSpPr>
            <p:spPr bwMode="auto">
              <a:xfrm>
                <a:off x="1488" y="3120"/>
                <a:ext cx="38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36576" tIns="27432" rIns="0" bIns="0"/>
              <a:lstStyle/>
              <a:p>
                <a:r>
                  <a:rPr lang="en-US"/>
                  <a:t>RT</a:t>
                </a:r>
              </a:p>
            </p:txBody>
          </p:sp>
          <p:sp>
            <p:nvSpPr>
              <p:cNvPr id="33" name="Line 71"/>
              <p:cNvSpPr>
                <a:spLocks noChangeShapeType="1"/>
              </p:cNvSpPr>
              <p:nvPr/>
            </p:nvSpPr>
            <p:spPr bwMode="auto">
              <a:xfrm>
                <a:off x="2640" y="1824"/>
                <a:ext cx="336" cy="192"/>
              </a:xfrm>
              <a:custGeom>
                <a:avLst/>
                <a:gdLst>
                  <a:gd name="T0" fmla="*/ 363 w 363"/>
                  <a:gd name="T1" fmla="*/ 0 h 141"/>
                  <a:gd name="T2" fmla="*/ 362 w 363"/>
                  <a:gd name="T3" fmla="*/ 2 h 141"/>
                  <a:gd name="T4" fmla="*/ 0 w 363"/>
                  <a:gd name="T5" fmla="*/ 141 h 141"/>
                  <a:gd name="T6" fmla="*/ 0 60000 65536"/>
                  <a:gd name="T7" fmla="*/ 0 60000 65536"/>
                  <a:gd name="T8" fmla="*/ 0 60000 65536"/>
                  <a:gd name="T9" fmla="*/ 0 w 363"/>
                  <a:gd name="T10" fmla="*/ 0 h 141"/>
                  <a:gd name="T11" fmla="*/ 363 w 363"/>
                  <a:gd name="T12" fmla="*/ 141 h 1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3" h="141">
                    <a:moveTo>
                      <a:pt x="363" y="0"/>
                    </a:moveTo>
                    <a:lnTo>
                      <a:pt x="362" y="2"/>
                    </a:lnTo>
                    <a:lnTo>
                      <a:pt x="0" y="141"/>
                    </a:lnTo>
                  </a:path>
                </a:pathLst>
              </a:custGeom>
              <a:noFill/>
              <a:ln w="25400">
                <a:solidFill>
                  <a:srgbClr val="000000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378883" y="6248400"/>
            <a:ext cx="86868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Tomography at ESRF by Christian Scheuerlein (CERN) using NHMFL samples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971800"/>
            <a:ext cx="17526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As drawn – distributed porosity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7086600" y="3048000"/>
            <a:ext cx="1752600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reaction – inhomogeneous bubbles</a:t>
            </a:r>
            <a:endParaRPr lang="en-US" sz="1400" dirty="0"/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28600" y="4340423"/>
            <a:ext cx="600835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 smtClean="0">
                <a:cs typeface="Arial" charset="0"/>
              </a:rPr>
              <a:t>Tomography movies by Scheuerlein </a:t>
            </a:r>
            <a:r>
              <a:rPr lang="en-US" sz="1400" b="1" dirty="0" smtClean="0">
                <a:cs typeface="Arial" charset="0"/>
              </a:rPr>
              <a:t>et al, SuST 24, 115004 (2011).</a:t>
            </a:r>
            <a:endParaRPr lang="en-US" sz="1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4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CB5AEB82-7683-4035-8448-67CAF668E550}" type="slidenum">
              <a:rPr lang="en-US"/>
              <a:pPr/>
              <a:t>32</a:t>
            </a:fld>
            <a:endParaRPr lang="en-US"/>
          </a:p>
        </p:txBody>
      </p:sp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286000" y="122238"/>
            <a:ext cx="67818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SzPct val="100000"/>
            </a:pPr>
            <a:r>
              <a:rPr lang="en-US" sz="3200" b="1" dirty="0" smtClean="0">
                <a:solidFill>
                  <a:srgbClr val="009900"/>
                </a:solidFill>
                <a:latin typeface="Lucida Sans" pitchFamily="34" charset="0"/>
                <a:ea typeface="ＭＳ Ｐゴシック" pitchFamily="34" charset="-128"/>
              </a:rPr>
              <a:t>Quench1</a:t>
            </a:r>
            <a:r>
              <a:rPr lang="en-US" sz="3200" b="1" dirty="0">
                <a:solidFill>
                  <a:srgbClr val="009900"/>
                </a:solidFill>
                <a:latin typeface="Lucida Sans" pitchFamily="34" charset="0"/>
                <a:ea typeface="ＭＳ Ｐゴシック" pitchFamily="34" charset="-128"/>
              </a:rPr>
              <a:t>: Large bubbles </a:t>
            </a:r>
            <a:r>
              <a:rPr lang="en-US" sz="3200" b="1" dirty="0" smtClean="0">
                <a:solidFill>
                  <a:srgbClr val="009900"/>
                </a:solidFill>
                <a:latin typeface="Lucida Sans" pitchFamily="34" charset="0"/>
                <a:ea typeface="ＭＳ Ｐゴシック" pitchFamily="34" charset="-128"/>
              </a:rPr>
              <a:t>form on melting and holding </a:t>
            </a:r>
            <a:r>
              <a:rPr lang="en-US" sz="3200" b="1" dirty="0">
                <a:solidFill>
                  <a:srgbClr val="009900"/>
                </a:solidFill>
                <a:latin typeface="Lucida Sans" pitchFamily="34" charset="0"/>
                <a:ea typeface="ＭＳ Ｐゴシック" pitchFamily="34" charset="-128"/>
              </a:rPr>
              <a:t>at </a:t>
            </a:r>
            <a:r>
              <a:rPr lang="en-US" sz="3200" b="1" dirty="0" err="1">
                <a:solidFill>
                  <a:srgbClr val="009900"/>
                </a:solidFill>
                <a:latin typeface="Lucida Sans" pitchFamily="34" charset="0"/>
                <a:ea typeface="ＭＳ Ｐゴシック" pitchFamily="34" charset="-128"/>
              </a:rPr>
              <a:t>T</a:t>
            </a:r>
            <a:r>
              <a:rPr lang="en-US" sz="3200" b="1" baseline="-25000" dirty="0" err="1">
                <a:solidFill>
                  <a:srgbClr val="009900"/>
                </a:solidFill>
                <a:latin typeface="Lucida Sans" pitchFamily="34" charset="0"/>
                <a:ea typeface="ＭＳ Ｐゴシック" pitchFamily="34" charset="-128"/>
              </a:rPr>
              <a:t>max</a:t>
            </a:r>
            <a:endParaRPr lang="en-US" sz="3200" b="1" baseline="-25000" dirty="0">
              <a:solidFill>
                <a:srgbClr val="009900"/>
              </a:solidFill>
              <a:latin typeface="Lucida Sans" pitchFamily="34" charset="0"/>
              <a:ea typeface="ＭＳ Ｐゴシック" pitchFamily="34" charset="-128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288"/>
            <a:ext cx="91440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1" name="Picture 5" descr="T-t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41350"/>
            <a:ext cx="2346325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096072" y="6060744"/>
            <a:ext cx="69342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 smtClean="0">
                <a:cs typeface="Arial" charset="0"/>
              </a:rPr>
              <a:t>Malagoli et al, SuST, 24, 075016 (2011), Kametani et al, SuST  24, 075009 (2011), Jiang et al. SuST 24 082001 (2011), Scheuerlein eta al, SuST </a:t>
            </a:r>
            <a:r>
              <a:rPr lang="en-US" sz="1400" b="1" dirty="0">
                <a:cs typeface="Arial" charset="0"/>
              </a:rPr>
              <a:t>24, 115004 (2011)..</a:t>
            </a:r>
          </a:p>
        </p:txBody>
      </p:sp>
    </p:spTree>
    <p:extLst>
      <p:ext uri="{BB962C8B-B14F-4D97-AF65-F5344CB8AC3E}">
        <p14:creationId xmlns:p14="http://schemas.microsoft.com/office/powerpoint/2010/main" val="3242456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fld id="{BE8B6250-140A-4053-8D88-69D62D9086D8}" type="slidenum">
              <a:rPr lang="en-US"/>
              <a:pPr/>
              <a:t>33</a:t>
            </a:fld>
            <a:endParaRPr lang="en-US"/>
          </a:p>
        </p:txBody>
      </p:sp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685800" y="71438"/>
            <a:ext cx="7772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SzPct val="100000"/>
            </a:pPr>
            <a:r>
              <a:rPr lang="en-US" sz="3200" b="1">
                <a:solidFill>
                  <a:srgbClr val="009900"/>
                </a:solidFill>
                <a:latin typeface="Lucida Sans" pitchFamily="34" charset="0"/>
                <a:ea typeface="ＭＳ Ｐゴシック" pitchFamily="34" charset="-128"/>
              </a:rPr>
              <a:t>Large voids in filaments block current in fully-processed wire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152400" y="3733800"/>
            <a:ext cx="38862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2000"/>
              </a:spcBef>
              <a:buSzPct val="130000"/>
            </a:pPr>
            <a:r>
              <a:rPr lang="en-US" sz="1800" b="1" dirty="0" smtClean="0">
                <a:solidFill>
                  <a:srgbClr val="0000FF"/>
                </a:solidFill>
                <a:latin typeface="Lucida Sans" pitchFamily="34" charset="0"/>
                <a:ea typeface="ＭＳ Ｐゴシック" pitchFamily="34" charset="-128"/>
              </a:rPr>
              <a:t>Bubbles can be partially filled on resolidification and 2212 reformation – but many voids remain</a:t>
            </a:r>
          </a:p>
          <a:p>
            <a:pPr>
              <a:spcBef>
                <a:spcPts val="2000"/>
              </a:spcBef>
              <a:buSzPct val="130000"/>
            </a:pPr>
            <a:r>
              <a:rPr lang="en-US" sz="1800" b="1" dirty="0" smtClean="0">
                <a:solidFill>
                  <a:srgbClr val="0000FF"/>
                </a:solidFill>
                <a:latin typeface="Lucida Sans" pitchFamily="34" charset="0"/>
                <a:ea typeface="ＭＳ Ｐゴシック" pitchFamily="34" charset="-128"/>
              </a:rPr>
              <a:t>Variation of void density is a major part of the wire Jc variation</a:t>
            </a:r>
            <a:endParaRPr lang="en-US" sz="1800" b="1" dirty="0">
              <a:solidFill>
                <a:srgbClr val="0000FF"/>
              </a:solidFill>
              <a:latin typeface="Lucida Sans" pitchFamily="34" charset="0"/>
              <a:ea typeface="ＭＳ Ｐゴシック" pitchFamily="34" charset="-128"/>
            </a:endParaRP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200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6389" name="Group 4"/>
          <p:cNvGrpSpPr>
            <a:grpSpLocks/>
          </p:cNvGrpSpPr>
          <p:nvPr/>
        </p:nvGrpSpPr>
        <p:grpSpPr bwMode="auto">
          <a:xfrm>
            <a:off x="3810000" y="2286000"/>
            <a:ext cx="1065213" cy="912813"/>
            <a:chOff x="2400" y="1440"/>
            <a:chExt cx="671" cy="575"/>
          </a:xfrm>
        </p:grpSpPr>
        <p:sp>
          <p:nvSpPr>
            <p:cNvPr id="16390" name="Rectangle 5"/>
            <p:cNvSpPr>
              <a:spLocks noChangeArrowheads="1"/>
            </p:cNvSpPr>
            <p:nvPr/>
          </p:nvSpPr>
          <p:spPr bwMode="auto">
            <a:xfrm>
              <a:off x="2544" y="1440"/>
              <a:ext cx="432" cy="576"/>
            </a:xfrm>
            <a:prstGeom prst="rect">
              <a:avLst/>
            </a:prstGeom>
            <a:solidFill>
              <a:srgbClr val="AE0000">
                <a:alpha val="34901"/>
              </a:srgbClr>
            </a:solidFill>
            <a:ln w="1260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  <p:sp>
          <p:nvSpPr>
            <p:cNvPr id="16391" name="Text Box 6"/>
            <p:cNvSpPr txBox="1">
              <a:spLocks noChangeArrowheads="1"/>
            </p:cNvSpPr>
            <p:nvPr/>
          </p:nvSpPr>
          <p:spPr bwMode="auto">
            <a:xfrm>
              <a:off x="2400" y="1776"/>
              <a:ext cx="672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buSzPct val="100000"/>
              </a:pPr>
              <a:r>
                <a:rPr lang="en-US">
                  <a:solidFill>
                    <a:srgbClr val="FFFFFF"/>
                  </a:solidFill>
                  <a:ea typeface="ＭＳ Ｐゴシック" pitchFamily="34" charset="-128"/>
                </a:rPr>
                <a:t>FIB-cut</a:t>
              </a:r>
            </a:p>
          </p:txBody>
        </p:sp>
      </p:grpSp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32766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93" name="Text Box 8"/>
          <p:cNvSpPr txBox="1">
            <a:spLocks noChangeArrowheads="1"/>
          </p:cNvSpPr>
          <p:nvPr/>
        </p:nvSpPr>
        <p:spPr bwMode="auto">
          <a:xfrm>
            <a:off x="5715000" y="3962400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SzPct val="100000"/>
            </a:pPr>
            <a:r>
              <a:rPr lang="en-US" sz="1800" b="1" dirty="0">
                <a:solidFill>
                  <a:srgbClr val="FFFFFF"/>
                </a:solidFill>
                <a:ea typeface="ＭＳ Ｐゴシック" pitchFamily="34" charset="-128"/>
              </a:rPr>
              <a:t>Void</a:t>
            </a:r>
          </a:p>
        </p:txBody>
      </p:sp>
      <p:sp>
        <p:nvSpPr>
          <p:cNvPr id="16394" name="Text Box 9"/>
          <p:cNvSpPr txBox="1">
            <a:spLocks noChangeArrowheads="1"/>
          </p:cNvSpPr>
          <p:nvPr/>
        </p:nvSpPr>
        <p:spPr bwMode="auto">
          <a:xfrm>
            <a:off x="5715000" y="4800600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SzPct val="100000"/>
            </a:pPr>
            <a:r>
              <a:rPr lang="en-US" sz="1800" b="1" dirty="0">
                <a:solidFill>
                  <a:srgbClr val="FFFFFF"/>
                </a:solidFill>
                <a:ea typeface="ＭＳ Ｐゴシック" pitchFamily="34" charset="-128"/>
              </a:rPr>
              <a:t>Void</a:t>
            </a:r>
          </a:p>
        </p:txBody>
      </p:sp>
      <p:sp>
        <p:nvSpPr>
          <p:cNvPr id="16395" name="AutoShape 10"/>
          <p:cNvSpPr>
            <a:spLocks noChangeArrowheads="1"/>
          </p:cNvSpPr>
          <p:nvPr/>
        </p:nvSpPr>
        <p:spPr bwMode="auto">
          <a:xfrm rot="-1920000">
            <a:off x="4545013" y="3103563"/>
            <a:ext cx="3810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AE0000"/>
          </a:solidFill>
          <a:ln w="126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solidFill>
                <a:schemeClr val="bg1"/>
              </a:solidFill>
              <a:ea typeface="ＭＳ Ｐゴシック" pitchFamily="34" charset="-128"/>
            </a:endParaRPr>
          </a:p>
        </p:txBody>
      </p:sp>
      <p:grpSp>
        <p:nvGrpSpPr>
          <p:cNvPr id="16396" name="Group 11"/>
          <p:cNvGrpSpPr>
            <a:grpSpLocks/>
          </p:cNvGrpSpPr>
          <p:nvPr/>
        </p:nvGrpSpPr>
        <p:grpSpPr bwMode="auto">
          <a:xfrm>
            <a:off x="4724400" y="3733800"/>
            <a:ext cx="455613" cy="227013"/>
            <a:chOff x="2976" y="2352"/>
            <a:chExt cx="287" cy="143"/>
          </a:xfrm>
        </p:grpSpPr>
        <p:sp>
          <p:nvSpPr>
            <p:cNvPr id="16397" name="Oval 12"/>
            <p:cNvSpPr>
              <a:spLocks noChangeArrowheads="1"/>
            </p:cNvSpPr>
            <p:nvPr/>
          </p:nvSpPr>
          <p:spPr bwMode="auto">
            <a:xfrm>
              <a:off x="2976" y="2352"/>
              <a:ext cx="288" cy="144"/>
            </a:xfrm>
            <a:prstGeom prst="ellipse">
              <a:avLst/>
            </a:prstGeom>
            <a:solidFill>
              <a:srgbClr val="FFFFFF"/>
            </a:solidFill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  <p:sp>
          <p:nvSpPr>
            <p:cNvPr id="16398" name="Oval 13"/>
            <p:cNvSpPr>
              <a:spLocks noChangeArrowheads="1"/>
            </p:cNvSpPr>
            <p:nvPr/>
          </p:nvSpPr>
          <p:spPr bwMode="auto">
            <a:xfrm>
              <a:off x="3048" y="2352"/>
              <a:ext cx="144" cy="144"/>
            </a:xfrm>
            <a:prstGeom prst="ellipse">
              <a:avLst/>
            </a:prstGeom>
            <a:solidFill>
              <a:srgbClr val="002060"/>
            </a:solidFill>
            <a:ln w="381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76200" y="6172200"/>
            <a:ext cx="41148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cs typeface="Arial" charset="0"/>
              </a:rPr>
              <a:t>Kametani et al, SuST  24, 075009 (</a:t>
            </a:r>
            <a:r>
              <a:rPr lang="en-US" sz="1400" b="1" dirty="0" smtClean="0">
                <a:cs typeface="Arial" charset="0"/>
              </a:rPr>
              <a:t>2011).</a:t>
            </a:r>
            <a:endParaRPr lang="en-US" sz="1400" b="1" dirty="0">
              <a:cs typeface="Arial" charset="0"/>
            </a:endParaRPr>
          </a:p>
        </p:txBody>
      </p:sp>
      <p:pic>
        <p:nvPicPr>
          <p:cNvPr id="17" name="Picture 3" descr="http://magnet.fsu.edu/~lee/logos/HorizontalTriplet/thumbs/ASC@NHMFL@FSU-Horizontal-586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6023" y="3435351"/>
            <a:ext cx="1467552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362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-151806"/>
            <a:ext cx="6705600" cy="954750"/>
          </a:xfrm>
        </p:spPr>
        <p:txBody>
          <a:bodyPr/>
          <a:lstStyle/>
          <a:p>
            <a:pPr algn="l"/>
            <a:r>
              <a:rPr lang="en-US" sz="2800" dirty="0" smtClean="0"/>
              <a:t>Bi-2212 Test Coils are advancing (even with bubbles)</a:t>
            </a:r>
            <a:endParaRPr lang="en-US" sz="1600" dirty="0" smtClean="0"/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8"/>
          <a:stretch>
            <a:fillRect/>
          </a:stretch>
        </p:blipFill>
        <p:spPr bwMode="auto">
          <a:xfrm>
            <a:off x="4876800" y="664192"/>
            <a:ext cx="1635125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0724" name="Rectangle 12"/>
          <p:cNvSpPr>
            <a:spLocks noChangeArrowheads="1"/>
          </p:cNvSpPr>
          <p:nvPr/>
        </p:nvSpPr>
        <p:spPr bwMode="auto">
          <a:xfrm>
            <a:off x="2971800" y="718784"/>
            <a:ext cx="19050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400" b="1" dirty="0">
                <a:solidFill>
                  <a:srgbClr val="FF0000"/>
                </a:solidFill>
              </a:rPr>
              <a:t>High Field Test coil: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400" dirty="0"/>
              <a:t>10 layers/750 turns, </a:t>
            </a:r>
            <a:r>
              <a:rPr lang="en-US" sz="1400" i="1" dirty="0"/>
              <a:t>L</a:t>
            </a:r>
            <a:r>
              <a:rPr lang="en-US" sz="1400" dirty="0"/>
              <a:t> ~ 3 </a:t>
            </a:r>
            <a:r>
              <a:rPr lang="en-US" sz="1400" dirty="0" err="1"/>
              <a:t>mH</a:t>
            </a:r>
            <a:endParaRPr lang="en-US" sz="1400" dirty="0"/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/>
              <a:t>  </a:t>
            </a:r>
            <a:r>
              <a:rPr lang="en-US" sz="1400" i="1" dirty="0"/>
              <a:t>ID</a:t>
            </a:r>
            <a:r>
              <a:rPr lang="en-US" sz="1400" dirty="0"/>
              <a:t> = 15 mm, </a:t>
            </a:r>
            <a:r>
              <a:rPr lang="en-US" sz="1400" i="1" dirty="0"/>
              <a:t>OD</a:t>
            </a:r>
            <a:r>
              <a:rPr lang="en-US" sz="1400" dirty="0"/>
              <a:t> = 38 mm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/>
              <a:t>  height = 100 mm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/>
              <a:t>  conductor length ~66 m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dirty="0"/>
              <a:t> </a:t>
            </a:r>
            <a:r>
              <a:rPr lang="en-US" sz="1400" i="1" dirty="0">
                <a:latin typeface="Symbol" pitchFamily="18" charset="2"/>
              </a:rPr>
              <a:t>D</a:t>
            </a:r>
            <a:r>
              <a:rPr lang="en-US" sz="1400" i="1" dirty="0"/>
              <a:t>B</a:t>
            </a:r>
            <a:r>
              <a:rPr lang="en-US" sz="1400" dirty="0"/>
              <a:t> = 1.1 T at 31 T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400" b="1" dirty="0">
                <a:solidFill>
                  <a:srgbClr val="CC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first HTS wire-wound coil to go beyond 30 T (32.1 T in 31 T background)</a:t>
            </a:r>
            <a:endParaRPr lang="en-US" sz="14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1400" dirty="0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6492875" y="664192"/>
            <a:ext cx="2346325" cy="3498850"/>
            <a:chOff x="6111389" y="1073916"/>
            <a:chExt cx="2346050" cy="3498084"/>
          </a:xfrm>
        </p:grpSpPr>
        <p:pic>
          <p:nvPicPr>
            <p:cNvPr id="3073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3" t="11716" r="19527"/>
            <a:stretch>
              <a:fillRect/>
            </a:stretch>
          </p:blipFill>
          <p:spPr bwMode="auto">
            <a:xfrm>
              <a:off x="6523194" y="1073916"/>
              <a:ext cx="1934245" cy="349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Straight Connector 24"/>
            <p:cNvCxnSpPr/>
            <p:nvPr/>
          </p:nvCxnSpPr>
          <p:spPr>
            <a:xfrm rot="10800000" flipV="1">
              <a:off x="6247898" y="1884951"/>
              <a:ext cx="1180962" cy="20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6241549" y="4148231"/>
              <a:ext cx="130159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6200000" flipH="1">
              <a:off x="5267846" y="3015798"/>
              <a:ext cx="226486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8" name="TextBox 27"/>
            <p:cNvSpPr txBox="1">
              <a:spLocks noChangeArrowheads="1"/>
            </p:cNvSpPr>
            <p:nvPr/>
          </p:nvSpPr>
          <p:spPr bwMode="auto">
            <a:xfrm rot="-5400000">
              <a:off x="5579478" y="2894110"/>
              <a:ext cx="13715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400">
                  <a:cs typeface="Arial" pitchFamily="34" charset="0"/>
                </a:rPr>
                <a:t>180 mm</a:t>
              </a:r>
            </a:p>
          </p:txBody>
        </p:sp>
      </p:grp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6858000" y="4191000"/>
            <a:ext cx="236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High Field Test coil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b="1" dirty="0">
                <a:latin typeface="+mn-lt"/>
              </a:rPr>
              <a:t>“7 T inner shell”: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</a:rPr>
              <a:t>10 layers/135 turns, </a:t>
            </a:r>
            <a:r>
              <a:rPr lang="en-US" sz="1400" i="1" dirty="0">
                <a:latin typeface="+mn-lt"/>
              </a:rPr>
              <a:t>L</a:t>
            </a:r>
            <a:r>
              <a:rPr lang="en-US" sz="1400" dirty="0">
                <a:latin typeface="+mn-lt"/>
              </a:rPr>
              <a:t> = 14.9 </a:t>
            </a:r>
            <a:r>
              <a:rPr lang="en-US" sz="1400" dirty="0" err="1">
                <a:latin typeface="+mn-lt"/>
              </a:rPr>
              <a:t>mH</a:t>
            </a:r>
            <a:endParaRPr lang="en-US" sz="1400" dirty="0">
              <a:latin typeface="+mn-lt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i="1" dirty="0">
                <a:latin typeface="+mn-lt"/>
              </a:rPr>
              <a:t>ID</a:t>
            </a:r>
            <a:r>
              <a:rPr lang="en-US" sz="1400" dirty="0">
                <a:latin typeface="+mn-lt"/>
              </a:rPr>
              <a:t> = 32.4 mm, </a:t>
            </a:r>
            <a:r>
              <a:rPr lang="en-US" sz="1400" i="1" dirty="0">
                <a:latin typeface="+mn-lt"/>
              </a:rPr>
              <a:t>OD</a:t>
            </a:r>
            <a:r>
              <a:rPr lang="en-US" sz="1400" dirty="0">
                <a:latin typeface="+mn-lt"/>
              </a:rPr>
              <a:t> = 57.4 mm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</a:rPr>
              <a:t>height = 180 mm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latin typeface="+mn-lt"/>
              </a:rPr>
              <a:t>conductor length ~220 m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</a:rPr>
              <a:t> </a:t>
            </a:r>
            <a:r>
              <a:rPr lang="en-US" sz="1400" i="1" dirty="0">
                <a:latin typeface="Symbol" pitchFamily="18" charset="2"/>
              </a:rPr>
              <a:t>D</a:t>
            </a:r>
            <a:r>
              <a:rPr lang="en-US" sz="1400" i="1" dirty="0">
                <a:latin typeface="Arial" charset="0"/>
              </a:rPr>
              <a:t>B</a:t>
            </a:r>
            <a:r>
              <a:rPr lang="en-US" sz="1400" dirty="0">
                <a:latin typeface="Arial" charset="0"/>
              </a:rPr>
              <a:t> = 1.2 T at 20 T</a:t>
            </a:r>
            <a:endParaRPr lang="en-US" sz="1400" dirty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  <a:defRPr/>
            </a:pPr>
            <a:endParaRPr lang="en-US" sz="14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5600" y="6248400"/>
            <a:ext cx="223785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Arial" charset="0"/>
              </a:rPr>
              <a:t>Trociewitz, </a:t>
            </a:r>
            <a:r>
              <a:rPr lang="en-US" sz="1400" dirty="0" smtClean="0">
                <a:latin typeface="Arial" charset="0"/>
              </a:rPr>
              <a:t>Myers, Dalban</a:t>
            </a:r>
            <a:endParaRPr lang="en-US" sz="1400" dirty="0">
              <a:latin typeface="Arial" charset="0"/>
            </a:endParaRPr>
          </a:p>
        </p:txBody>
      </p:sp>
      <p:pic>
        <p:nvPicPr>
          <p:cNvPr id="3072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6592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" descr="IMG_338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001838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DSCN318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321792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TextBox 34"/>
          <p:cNvSpPr txBox="1">
            <a:spLocks noChangeArrowheads="1"/>
          </p:cNvSpPr>
          <p:nvPr/>
        </p:nvSpPr>
        <p:spPr bwMode="auto">
          <a:xfrm>
            <a:off x="1143000" y="5029200"/>
            <a:ext cx="22288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  <a:cs typeface="Arial" pitchFamily="34" charset="0"/>
              </a:rPr>
              <a:t>Large OD </a:t>
            </a:r>
            <a:r>
              <a:rPr lang="en-US" sz="1400" b="1" i="1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1400" b="1" i="1" baseline="-25000">
                <a:solidFill>
                  <a:srgbClr val="FF0000"/>
                </a:solidFill>
                <a:cs typeface="Arial" pitchFamily="34" charset="0"/>
              </a:rPr>
              <a:t>hoop</a:t>
            </a:r>
            <a:r>
              <a:rPr lang="en-US" sz="1400" b="1">
                <a:solidFill>
                  <a:srgbClr val="FF0000"/>
                </a:solidFill>
                <a:cs typeface="Arial" pitchFamily="34" charset="0"/>
              </a:rPr>
              <a:t> test coil: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cs typeface="Arial" pitchFamily="34" charset="0"/>
              </a:rPr>
              <a:t> ID = 92.5 mm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cs typeface="Arial" pitchFamily="34" charset="0"/>
              </a:rPr>
              <a:t> OD = 118.5 mm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cs typeface="Arial" pitchFamily="34" charset="0"/>
              </a:rPr>
              <a:t> 10 layers, 10 turns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cs typeface="Arial" pitchFamily="34" charset="0"/>
              </a:rPr>
              <a:t> Bore tube less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cs typeface="Arial" pitchFamily="34" charset="0"/>
              </a:rPr>
              <a:t> epoxy impregnated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cs typeface="Arial" pitchFamily="34" charset="0"/>
              </a:rPr>
              <a:t> </a:t>
            </a:r>
            <a:r>
              <a:rPr lang="en-US" sz="1400">
                <a:latin typeface="Symbol" pitchFamily="18" charset="2"/>
                <a:cs typeface="Arial" pitchFamily="34" charset="0"/>
              </a:rPr>
              <a:t>D</a:t>
            </a:r>
            <a:r>
              <a:rPr lang="en-US" sz="1400">
                <a:cs typeface="Arial" pitchFamily="34" charset="0"/>
              </a:rPr>
              <a:t>B ~ 0.2 T at 20 T</a:t>
            </a:r>
          </a:p>
        </p:txBody>
      </p:sp>
      <p:sp>
        <p:nvSpPr>
          <p:cNvPr id="30732" name="TextBox 36"/>
          <p:cNvSpPr txBox="1">
            <a:spLocks noChangeArrowheads="1"/>
          </p:cNvSpPr>
          <p:nvPr/>
        </p:nvSpPr>
        <p:spPr bwMode="auto">
          <a:xfrm>
            <a:off x="2403764" y="3465493"/>
            <a:ext cx="23552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b="1">
                <a:solidFill>
                  <a:srgbClr val="FF0000"/>
                </a:solidFill>
                <a:cs typeface="Arial" pitchFamily="34" charset="0"/>
              </a:rPr>
              <a:t>Bore-tube-free Test Coils:</a:t>
            </a:r>
          </a:p>
          <a:p>
            <a:r>
              <a:rPr lang="en-US" sz="1400">
                <a:cs typeface="Arial" pitchFamily="34" charset="0"/>
              </a:rPr>
              <a:t>Minimize chemical interactions with conductor</a:t>
            </a:r>
          </a:p>
          <a:p>
            <a:endParaRPr lang="en-US" sz="1400">
              <a:cs typeface="Arial" pitchFamily="34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t="13637" r="20805" b="30302"/>
          <a:stretch>
            <a:fillRect/>
          </a:stretch>
        </p:blipFill>
        <p:spPr bwMode="auto">
          <a:xfrm flipH="1">
            <a:off x="76200" y="5148263"/>
            <a:ext cx="10160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315200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Cored 2212 cable work at FNAL going well</a:t>
            </a:r>
            <a:endParaRPr lang="en-US" sz="2800" b="1" dirty="0"/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395548"/>
              </p:ext>
            </p:extLst>
          </p:nvPr>
        </p:nvGraphicFramePr>
        <p:xfrm>
          <a:off x="1447800" y="1981200"/>
          <a:ext cx="5181600" cy="3960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Graph" r:id="rId3" imgW="3879360" imgH="2964960" progId="Origin50.Graph">
                  <p:embed/>
                </p:oleObj>
              </mc:Choice>
              <mc:Fallback>
                <p:oleObj name="Graph" r:id="rId3" imgW="3879360" imgH="2964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81200"/>
                        <a:ext cx="5181600" cy="3960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9" name="Picture 3" descr="C:\Users\tshen\Documents\My work\2010 data and papers\2212 FNAL-development\Heating_rate_exp-length_depedence\FNAL-55 photos\Barrel-ends-open2.JPG"/>
          <p:cNvPicPr>
            <a:picLocks noChangeAspect="1" noChangeArrowheads="1"/>
          </p:cNvPicPr>
          <p:nvPr/>
        </p:nvPicPr>
        <p:blipFill>
          <a:blip r:embed="rId5" cstate="print"/>
          <a:srcRect l="25000" t="19669" r="25000" b="33471"/>
          <a:stretch>
            <a:fillRect/>
          </a:stretch>
        </p:blipFill>
        <p:spPr bwMode="auto">
          <a:xfrm>
            <a:off x="457200" y="4953000"/>
            <a:ext cx="2286000" cy="1600200"/>
          </a:xfrm>
          <a:prstGeom prst="rect">
            <a:avLst/>
          </a:prstGeom>
          <a:noFill/>
        </p:spPr>
      </p:pic>
      <p:pic>
        <p:nvPicPr>
          <p:cNvPr id="29701" name="Picture 5" descr="C:\Users\tshen\Documents\My work\2010 data and papers\2212 FNAL-development\High-strength 2212 cable\photos\Cable_after_reaction\IMG_0606.JPG"/>
          <p:cNvPicPr>
            <a:picLocks noChangeAspect="1" noChangeArrowheads="1"/>
          </p:cNvPicPr>
          <p:nvPr/>
        </p:nvPicPr>
        <p:blipFill>
          <a:blip r:embed="rId6" cstate="print"/>
          <a:srcRect l="28333" t="26777" r="26667" b="24132"/>
          <a:stretch>
            <a:fillRect/>
          </a:stretch>
        </p:blipFill>
        <p:spPr bwMode="auto">
          <a:xfrm>
            <a:off x="5715000" y="1600200"/>
            <a:ext cx="2057400" cy="1676400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rot="5400000" flipH="1" flipV="1">
            <a:off x="2743200" y="4724400"/>
            <a:ext cx="228600" cy="228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5143500" y="3314700"/>
            <a:ext cx="609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1143000"/>
            <a:ext cx="5715000" cy="10156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Transport measurements showed that </a:t>
            </a:r>
            <a:r>
              <a:rPr lang="en-US" b="1" dirty="0" smtClean="0"/>
              <a:t>FNAL cable </a:t>
            </a:r>
            <a:r>
              <a:rPr lang="en-US" b="1" dirty="0"/>
              <a:t>attains 105% J</a:t>
            </a:r>
            <a:r>
              <a:rPr lang="en-US" b="1" baseline="-25000" dirty="0"/>
              <a:t>c</a:t>
            </a:r>
            <a:r>
              <a:rPr lang="en-US" b="1" dirty="0"/>
              <a:t> of that of the single-strand </a:t>
            </a:r>
            <a:r>
              <a:rPr lang="en-US" b="1" dirty="0" smtClean="0"/>
              <a:t>– Tengming Shen 3/4/12 MC workshop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5867400"/>
            <a:ext cx="5984543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Good Rutherford cables have been demonstrated in racetrack coils at LBNL by Godeke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3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3566"/>
            <a:ext cx="7086600" cy="585418"/>
          </a:xfrm>
        </p:spPr>
        <p:txBody>
          <a:bodyPr/>
          <a:lstStyle/>
          <a:p>
            <a:r>
              <a:rPr lang="en-US" dirty="0" smtClean="0"/>
              <a:t>Summary - 2212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337488"/>
          </a:xfrm>
        </p:spPr>
        <p:txBody>
          <a:bodyPr/>
          <a:lstStyle/>
          <a:p>
            <a:r>
              <a:rPr lang="en-US" sz="2400" dirty="0" smtClean="0"/>
              <a:t>We have a much better working understanding of the HT process</a:t>
            </a:r>
          </a:p>
          <a:p>
            <a:pPr lvl="1"/>
            <a:r>
              <a:rPr lang="en-US" sz="2000" dirty="0" smtClean="0"/>
              <a:t>We now see that a dominant current-limiting factor is the agglomeration of porosity in the melt step into large bubbles</a:t>
            </a:r>
          </a:p>
          <a:p>
            <a:pPr lvl="1"/>
            <a:r>
              <a:rPr lang="en-US" sz="2000" dirty="0" smtClean="0"/>
              <a:t>Reduction of bubbles by CIPping can double Ic</a:t>
            </a:r>
          </a:p>
          <a:p>
            <a:pPr lvl="1"/>
            <a:r>
              <a:rPr lang="en-US" sz="2000" dirty="0" smtClean="0"/>
              <a:t>The cause of bubbles (C,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O?) must be verified and controlled)</a:t>
            </a:r>
          </a:p>
          <a:p>
            <a:r>
              <a:rPr lang="en-US" sz="2400" dirty="0" smtClean="0"/>
              <a:t>Coils show much less leakage now and we are ready to go for a 25-27 T solenoid in a background of:</a:t>
            </a:r>
          </a:p>
          <a:p>
            <a:pPr lvl="1"/>
            <a:r>
              <a:rPr lang="en-US" sz="2000" dirty="0" smtClean="0"/>
              <a:t>20 T resistive magnet or 20 T Nb-Ti/Nb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78 mm bore coil (NHMFL has just commissioned an OI 20T/4.2K 78mm bore magnet that has a removable inner 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magnet which allows 17.5T at 112 mm bore)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892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086600" cy="1077860"/>
          </a:xfrm>
        </p:spPr>
        <p:txBody>
          <a:bodyPr/>
          <a:lstStyle/>
          <a:p>
            <a:r>
              <a:rPr lang="en-US" dirty="0" smtClean="0"/>
              <a:t>Can we make a decision between REBCO and 2212?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977383"/>
              </p:ext>
            </p:extLst>
          </p:nvPr>
        </p:nvGraphicFramePr>
        <p:xfrm>
          <a:off x="152400" y="1066800"/>
          <a:ext cx="8915400" cy="5212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28850"/>
                <a:gridCol w="2228850"/>
                <a:gridCol w="2228850"/>
                <a:gridCol w="22288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2223 reacted tape (multifilament)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REBCO coated conductor (single “filament”)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Unreacted round wire (multifilament)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Production maturity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Stable and mature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Late pilot plant stage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Mature</a:t>
                      </a:r>
                      <a:r>
                        <a:rPr lang="en-US" baseline="0" dirty="0" smtClean="0"/>
                        <a:t> but boutique mfr.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Capital and staff requirements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Much smaller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Jc for magnets?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– little sign that it will be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 in short lengths – long length is present focus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Piece lengths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1km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50-150 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 but scale up straightforward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Path to 5 kA magnet cables?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Difficult but progress being made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Straightforward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6248400"/>
            <a:ext cx="8915400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Each has advantages and disadvantages – best of all would be RW REBCO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15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3566"/>
            <a:ext cx="7086600" cy="585418"/>
          </a:xfrm>
        </p:spPr>
        <p:txBody>
          <a:bodyPr/>
          <a:lstStyle/>
          <a:p>
            <a:r>
              <a:rPr lang="en-US" dirty="0" smtClean="0"/>
              <a:t>What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610600" cy="4857356"/>
          </a:xfrm>
        </p:spPr>
        <p:txBody>
          <a:bodyPr/>
          <a:lstStyle/>
          <a:p>
            <a:r>
              <a:rPr lang="en-US" dirty="0" smtClean="0"/>
              <a:t>The old funding patterns have broken down:</a:t>
            </a:r>
          </a:p>
          <a:p>
            <a:pPr lvl="1"/>
            <a:r>
              <a:rPr lang="en-US" dirty="0" smtClean="0"/>
              <a:t>DOE-OEDR/EERE for utility applications – GONE</a:t>
            </a:r>
          </a:p>
          <a:p>
            <a:pPr lvl="1"/>
            <a:r>
              <a:rPr lang="en-US" dirty="0" smtClean="0"/>
              <a:t>DOE-HEP AARD – present emphasis is on Nb</a:t>
            </a:r>
            <a:r>
              <a:rPr lang="en-US" baseline="-25000" dirty="0" smtClean="0"/>
              <a:t>3</a:t>
            </a:r>
            <a:r>
              <a:rPr lang="en-US" dirty="0" smtClean="0"/>
              <a:t>Sn for LHC use</a:t>
            </a:r>
          </a:p>
          <a:p>
            <a:pPr lvl="1"/>
            <a:r>
              <a:rPr lang="en-US" dirty="0" smtClean="0"/>
              <a:t>ARRA-supported VHFSMC Bi-2212 has ended</a:t>
            </a:r>
          </a:p>
          <a:p>
            <a:pPr lvl="1"/>
            <a:r>
              <a:rPr lang="en-US" dirty="0" smtClean="0"/>
              <a:t>BSCCo (BNL-FNAL-LBNL-NHMFL) – continuation is an orphan</a:t>
            </a:r>
          </a:p>
          <a:p>
            <a:pPr lvl="1"/>
            <a:r>
              <a:rPr lang="en-US" dirty="0" smtClean="0"/>
              <a:t>BNL/PBL program is banking on SBIR support</a:t>
            </a:r>
          </a:p>
          <a:p>
            <a:r>
              <a:rPr lang="en-US" dirty="0" smtClean="0"/>
              <a:t>Collectively regroup and argue for base HTS conductor and test coil support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93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924800" cy="954088"/>
          </a:xfrm>
        </p:spPr>
        <p:txBody>
          <a:bodyPr/>
          <a:lstStyle/>
          <a:p>
            <a:pPr eaLnBrk="1" hangingPunct="1"/>
            <a:r>
              <a:rPr lang="en-US" sz="2800" smtClean="0"/>
              <a:t>Major macro issue:  the DOE budget request to Congress January 2010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1066800"/>
            <a:ext cx="7981950" cy="4352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5562600"/>
            <a:ext cx="9296400" cy="536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186999" y="6172200"/>
            <a:ext cx="8898590" cy="33855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3333FF"/>
                </a:solidFill>
              </a:rPr>
              <a:t>YBCO is commercial and DOE </a:t>
            </a:r>
            <a:r>
              <a:rPr lang="en-US" sz="1600" b="1" dirty="0" smtClean="0">
                <a:solidFill>
                  <a:srgbClr val="3333FF"/>
                </a:solidFill>
              </a:rPr>
              <a:t>ended </a:t>
            </a:r>
            <a:r>
              <a:rPr lang="en-US" sz="1600" b="1" dirty="0">
                <a:solidFill>
                  <a:srgbClr val="3333FF"/>
                </a:solidFill>
              </a:rPr>
              <a:t>support </a:t>
            </a:r>
            <a:r>
              <a:rPr lang="en-US" sz="1600" b="1" dirty="0" smtClean="0">
                <a:solidFill>
                  <a:srgbClr val="3333FF"/>
                </a:solidFill>
              </a:rPr>
              <a:t>in favor of search </a:t>
            </a:r>
            <a:r>
              <a:rPr lang="en-US" sz="1600" b="1" dirty="0">
                <a:solidFill>
                  <a:srgbClr val="3333FF"/>
                </a:solidFill>
              </a:rPr>
              <a:t>for RT superconductors! </a:t>
            </a:r>
          </a:p>
        </p:txBody>
      </p:sp>
      <p:sp>
        <p:nvSpPr>
          <p:cNvPr id="15367" name="Oval 8"/>
          <p:cNvSpPr>
            <a:spLocks noChangeArrowheads="1"/>
          </p:cNvSpPr>
          <p:nvPr/>
        </p:nvSpPr>
        <p:spPr bwMode="auto">
          <a:xfrm>
            <a:off x="5588000" y="3949700"/>
            <a:ext cx="29718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2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3566"/>
            <a:ext cx="7086600" cy="585418"/>
          </a:xfrm>
        </p:spPr>
        <p:txBody>
          <a:bodyPr/>
          <a:lstStyle/>
          <a:p>
            <a:r>
              <a:rPr lang="en-US" dirty="0" smtClean="0"/>
              <a:t>Bi-2212 coil demonstrations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5325177"/>
          </a:xfrm>
        </p:spPr>
        <p:txBody>
          <a:bodyPr/>
          <a:lstStyle/>
          <a:p>
            <a:r>
              <a:rPr lang="en-US" dirty="0" smtClean="0"/>
              <a:t>20 + 5 = 25T NHMFL/OST pancake and layer wound tapes (2003)</a:t>
            </a:r>
          </a:p>
          <a:p>
            <a:pPr lvl="1"/>
            <a:r>
              <a:rPr lang="en-US" dirty="0" smtClean="0"/>
              <a:t>Impressive coil for its time but conductor not ready for wide deployment (Weijers et al. SuST 2003)</a:t>
            </a:r>
          </a:p>
          <a:p>
            <a:r>
              <a:rPr lang="en-US" dirty="0" smtClean="0"/>
              <a:t>Started test coils again in 2007 in 20T and 31T resistive magnets to evaluate new OST conductors in high field and high stress conditions </a:t>
            </a:r>
          </a:p>
          <a:p>
            <a:r>
              <a:rPr lang="en-US" dirty="0" smtClean="0"/>
              <a:t>OI/OST coil – 2010 - 22.5T all superconducting coil – 2.5T in 20T LTS 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6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371600" y="-108876"/>
            <a:ext cx="7504766" cy="1570303"/>
          </a:xfrm>
        </p:spPr>
        <p:txBody>
          <a:bodyPr/>
          <a:lstStyle/>
          <a:p>
            <a:pPr eaLnBrk="1" hangingPunct="1"/>
            <a:r>
              <a:rPr lang="en-US" dirty="0" smtClean="0"/>
              <a:t>Conductor and Test Coil technologies are intimately linked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063617" y="1423988"/>
            <a:ext cx="6812749" cy="4401204"/>
            <a:chOff x="2063641" y="1577787"/>
            <a:chExt cx="6813727" cy="4401087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2819532" y="1981001"/>
              <a:ext cx="3810545" cy="3809899"/>
            </a:xfrm>
            <a:prstGeom prst="ellipse">
              <a:avLst/>
            </a:prstGeom>
            <a:noFill/>
            <a:ln w="412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2744128" y="3885157"/>
              <a:ext cx="152396" cy="1588"/>
            </a:xfrm>
            <a:prstGeom prst="straightConnector1">
              <a:avLst/>
            </a:prstGeom>
            <a:ln w="60325">
              <a:solidFill>
                <a:schemeClr val="tx2">
                  <a:lumMod val="60000"/>
                  <a:lumOff val="4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>
              <a:off x="6554674" y="3885157"/>
              <a:ext cx="152396" cy="1588"/>
            </a:xfrm>
            <a:prstGeom prst="straightConnector1">
              <a:avLst/>
            </a:prstGeom>
            <a:ln w="60325">
              <a:solidFill>
                <a:schemeClr val="tx2">
                  <a:lumMod val="60000"/>
                  <a:lumOff val="4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648594" y="1981001"/>
              <a:ext cx="152422" cy="1587"/>
            </a:xfrm>
            <a:prstGeom prst="straightConnector1">
              <a:avLst/>
            </a:prstGeom>
            <a:ln w="6032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0800000">
              <a:off x="4572383" y="5790900"/>
              <a:ext cx="228633" cy="1587"/>
            </a:xfrm>
            <a:prstGeom prst="straightConnector1">
              <a:avLst/>
            </a:prstGeom>
            <a:ln w="60325">
              <a:solidFill>
                <a:schemeClr val="tx2">
                  <a:lumMod val="60000"/>
                  <a:lumOff val="4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45" name="TextBox 18"/>
            <p:cNvSpPr txBox="1">
              <a:spLocks noChangeArrowheads="1"/>
            </p:cNvSpPr>
            <p:nvPr/>
          </p:nvSpPr>
          <p:spPr bwMode="auto">
            <a:xfrm>
              <a:off x="3204657" y="1577787"/>
              <a:ext cx="2918269" cy="1938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333FF"/>
                  </a:solidFill>
                  <a:latin typeface="Calibri" pitchFamily="34" charset="0"/>
                </a:rPr>
                <a:t>Coils, R&amp;D </a:t>
              </a:r>
              <a:br>
                <a:rPr lang="en-US" sz="2400" b="1" dirty="0">
                  <a:solidFill>
                    <a:srgbClr val="3333FF"/>
                  </a:solidFill>
                  <a:latin typeface="Calibri" pitchFamily="34" charset="0"/>
                </a:rPr>
              </a:br>
              <a:r>
                <a:rPr lang="en-US" sz="2400" b="1" dirty="0">
                  <a:solidFill>
                    <a:srgbClr val="3333FF"/>
                  </a:solidFill>
                  <a:latin typeface="Calibri" pitchFamily="34" charset="0"/>
                </a:rPr>
                <a:t>Test Beds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alibri" pitchFamily="34" charset="0"/>
                </a:rPr>
                <a:t>27T with SuperPower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Calibri" pitchFamily="34" charset="0"/>
                </a:rPr>
                <a:t>35.5 </a:t>
              </a:r>
              <a:r>
                <a:rPr lang="en-US" sz="2400" b="1" dirty="0">
                  <a:solidFill>
                    <a:srgbClr val="FF0000"/>
                  </a:solidFill>
                  <a:latin typeface="Calibri" pitchFamily="34" charset="0"/>
                </a:rPr>
                <a:t>T </a:t>
              </a:r>
              <a:r>
                <a:rPr lang="en-US" sz="2400" b="1" dirty="0" smtClean="0">
                  <a:solidFill>
                    <a:srgbClr val="FF0000"/>
                  </a:solidFill>
                  <a:latin typeface="Calibri" pitchFamily="34" charset="0"/>
                </a:rPr>
                <a:t>REBCO NHMFL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Calibri" pitchFamily="34" charset="0"/>
                </a:rPr>
                <a:t>15T BNL/PBL</a:t>
              </a:r>
              <a:endParaRPr lang="en-US" sz="2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14346" name="TextBox 19"/>
            <p:cNvSpPr txBox="1">
              <a:spLocks noChangeArrowheads="1"/>
            </p:cNvSpPr>
            <p:nvPr/>
          </p:nvSpPr>
          <p:spPr bwMode="auto">
            <a:xfrm>
              <a:off x="3974040" y="4039934"/>
              <a:ext cx="4903328" cy="1938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333FF"/>
                  </a:solidFill>
                  <a:latin typeface="Calibri" pitchFamily="34" charset="0"/>
                </a:rPr>
                <a:t>HTS Magnet</a:t>
              </a:r>
            </a:p>
            <a:p>
              <a:pPr algn="ctr"/>
              <a:r>
                <a:rPr lang="en-US" sz="2400" b="1" dirty="0">
                  <a:solidFill>
                    <a:srgbClr val="3333FF"/>
                  </a:solidFill>
                  <a:latin typeface="Calibri" pitchFamily="34" charset="0"/>
                </a:rPr>
                <a:t>Systems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alibri" pitchFamily="34" charset="0"/>
                </a:rPr>
                <a:t>32 </a:t>
              </a:r>
              <a:r>
                <a:rPr lang="en-US" sz="2400" b="1" dirty="0" smtClean="0">
                  <a:solidFill>
                    <a:srgbClr val="FF0000"/>
                  </a:solidFill>
                  <a:latin typeface="Calibri" pitchFamily="34" charset="0"/>
                </a:rPr>
                <a:t>T, 30 T NMR, SMES</a:t>
              </a:r>
              <a:endParaRPr lang="en-US" sz="2400" b="1" dirty="0">
                <a:solidFill>
                  <a:srgbClr val="FF0000"/>
                </a:solidFill>
                <a:latin typeface="Calibri" pitchFamily="34" charset="0"/>
              </a:endParaRP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Calibri" pitchFamily="34" charset="0"/>
                </a:rPr>
                <a:t>Muon Colliders, LHC energy upgrade.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Calibri" pitchFamily="34" charset="0"/>
                </a:rPr>
                <a:t>EUCARD2</a:t>
              </a:r>
              <a:endParaRPr lang="en-US" sz="2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14347" name="TextBox 20"/>
            <p:cNvSpPr txBox="1">
              <a:spLocks noChangeArrowheads="1"/>
            </p:cNvSpPr>
            <p:nvPr/>
          </p:nvSpPr>
          <p:spPr bwMode="auto">
            <a:xfrm>
              <a:off x="2063641" y="4039934"/>
              <a:ext cx="1775100" cy="1569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3333FF"/>
                  </a:solidFill>
                  <a:latin typeface="Calibri" pitchFamily="34" charset="0"/>
                </a:rPr>
                <a:t>Conductors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alibri" pitchFamily="34" charset="0"/>
                </a:rPr>
                <a:t>YBCO 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Calibri" pitchFamily="34" charset="0"/>
                </a:rPr>
                <a:t>2212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  <a:latin typeface="Calibri" pitchFamily="34" charset="0"/>
                </a:rPr>
                <a:t>CDP support</a:t>
              </a:r>
              <a:endParaRPr lang="en-US" sz="2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62000" y="5867400"/>
            <a:ext cx="8114366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SBIR and CDP (Conductor Development Program within HEP have maintained a strong industrial component to the effort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7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C:\Documents and Settings\lee\Desktop\Weekend Work\Nb-based-JePlot-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85850"/>
            <a:ext cx="7183438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92"/>
          <p:cNvSpPr txBox="1">
            <a:spLocks noChangeArrowheads="1"/>
          </p:cNvSpPr>
          <p:nvPr/>
        </p:nvSpPr>
        <p:spPr bwMode="auto">
          <a:xfrm>
            <a:off x="1066800" y="6345238"/>
            <a:ext cx="7239000" cy="33813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/>
              <a:t>Plot maintained by Peter Lee at: http://magnet.fsu.edu/~lee/plot/plot.htm </a:t>
            </a:r>
          </a:p>
        </p:txBody>
      </p:sp>
      <p:pic>
        <p:nvPicPr>
          <p:cNvPr id="4102" name="Picture 6" descr="C:\Documents and Settings\lee\Desktop\Weekend Work\JePlotwoMgB2-256co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17550"/>
            <a:ext cx="7793038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491"/>
          <p:cNvSpPr>
            <a:spLocks noChangeArrowheads="1"/>
          </p:cNvSpPr>
          <p:nvPr/>
        </p:nvSpPr>
        <p:spPr bwMode="auto">
          <a:xfrm>
            <a:off x="990600" y="-65088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HTS </a:t>
            </a:r>
            <a:r>
              <a:rPr lang="en-US" sz="2800" b="1" dirty="0" smtClean="0">
                <a:solidFill>
                  <a:schemeClr val="tx2"/>
                </a:solidFill>
              </a:rPr>
              <a:t>can now </a:t>
            </a:r>
            <a:r>
              <a:rPr lang="en-US" sz="2800" b="1" dirty="0">
                <a:solidFill>
                  <a:schemeClr val="tx2"/>
                </a:solidFill>
              </a:rPr>
              <a:t>enable a new generation of magnets - &gt; 30 Tesla</a:t>
            </a:r>
          </a:p>
        </p:txBody>
      </p:sp>
      <p:grpSp>
        <p:nvGrpSpPr>
          <p:cNvPr id="12" name="Group 493"/>
          <p:cNvGrpSpPr>
            <a:grpSpLocks/>
          </p:cNvGrpSpPr>
          <p:nvPr/>
        </p:nvGrpSpPr>
        <p:grpSpPr bwMode="auto">
          <a:xfrm>
            <a:off x="1295400" y="3946525"/>
            <a:ext cx="5562600" cy="396875"/>
            <a:chOff x="720" y="2150"/>
            <a:chExt cx="4704" cy="260"/>
          </a:xfrm>
        </p:grpSpPr>
        <p:sp>
          <p:nvSpPr>
            <p:cNvPr id="25607" name="Line 494"/>
            <p:cNvSpPr>
              <a:spLocks noChangeShapeType="1"/>
            </p:cNvSpPr>
            <p:nvPr/>
          </p:nvSpPr>
          <p:spPr bwMode="auto">
            <a:xfrm>
              <a:off x="720" y="2304"/>
              <a:ext cx="4704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Text Box 495"/>
            <p:cNvSpPr txBox="1">
              <a:spLocks noChangeArrowheads="1"/>
            </p:cNvSpPr>
            <p:nvPr/>
          </p:nvSpPr>
          <p:spPr bwMode="auto">
            <a:xfrm>
              <a:off x="1776" y="2150"/>
              <a:ext cx="2939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J</a:t>
              </a:r>
              <a:r>
                <a:rPr lang="en-US" baseline="-25000"/>
                <a:t>E</a:t>
              </a:r>
              <a:r>
                <a:rPr lang="en-US"/>
                <a:t> floor for practicality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0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3566"/>
            <a:ext cx="7086600" cy="58541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17867"/>
            <a:ext cx="8763000" cy="5571398"/>
          </a:xfrm>
        </p:spPr>
        <p:txBody>
          <a:bodyPr/>
          <a:lstStyle/>
          <a:p>
            <a:r>
              <a:rPr lang="en-US" dirty="0" smtClean="0"/>
              <a:t>The long incubation period of HTS is over…………</a:t>
            </a:r>
          </a:p>
          <a:p>
            <a:pPr lvl="1"/>
            <a:r>
              <a:rPr lang="en-US" dirty="0" smtClean="0"/>
              <a:t>1990 – the first 2212 and 2223 conductors</a:t>
            </a:r>
          </a:p>
          <a:p>
            <a:pPr lvl="1"/>
            <a:r>
              <a:rPr lang="en-US" dirty="0" smtClean="0"/>
              <a:t>~2005 – the first REBCO conductors</a:t>
            </a:r>
          </a:p>
          <a:p>
            <a:pPr lvl="1"/>
            <a:r>
              <a:rPr lang="en-US" dirty="0" smtClean="0"/>
              <a:t>2011 – round wire 2212 emerging in strength</a:t>
            </a:r>
          </a:p>
          <a:p>
            <a:pPr lvl="1"/>
            <a:r>
              <a:rPr lang="en-US" dirty="0" smtClean="0"/>
              <a:t>Viable cable strategies for REBCO and 2212</a:t>
            </a:r>
          </a:p>
          <a:p>
            <a:r>
              <a:rPr lang="en-US" dirty="0" smtClean="0"/>
              <a:t>Demonstration coils of REBCO (35T and 15T) and 2212 (32T) show capability</a:t>
            </a:r>
          </a:p>
          <a:p>
            <a:r>
              <a:rPr lang="en-US" dirty="0" smtClean="0"/>
              <a:t>Projects and people (NHMFL user facilities, SMES, MAP and EUCARD2) that will push HTS into significant magnets are at hand</a:t>
            </a:r>
          </a:p>
          <a:p>
            <a:r>
              <a:rPr lang="en-US" dirty="0" smtClean="0"/>
              <a:t>Budgets are uncertain!</a:t>
            </a:r>
          </a:p>
        </p:txBody>
      </p:sp>
    </p:spTree>
    <p:extLst>
      <p:ext uri="{BB962C8B-B14F-4D97-AF65-F5344CB8AC3E}">
        <p14:creationId xmlns:p14="http://schemas.microsoft.com/office/powerpoint/2010/main" val="415630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37345"/>
            <a:ext cx="7086600" cy="1077860"/>
          </a:xfrm>
        </p:spPr>
        <p:txBody>
          <a:bodyPr/>
          <a:lstStyle/>
          <a:p>
            <a:r>
              <a:rPr lang="en-US" dirty="0" smtClean="0"/>
              <a:t>What do we need for a secure HTS magnet technology?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772400" cy="4918912"/>
          </a:xfrm>
        </p:spPr>
        <p:txBody>
          <a:bodyPr/>
          <a:lstStyle/>
          <a:p>
            <a:r>
              <a:rPr lang="en-US" dirty="0" smtClean="0"/>
              <a:t>Conductors in length with assured, uniform and predictable performance</a:t>
            </a:r>
          </a:p>
          <a:p>
            <a:r>
              <a:rPr lang="en-US" dirty="0" smtClean="0"/>
              <a:t>Cabled versions of the conductor</a:t>
            </a:r>
          </a:p>
          <a:p>
            <a:r>
              <a:rPr lang="en-US" dirty="0" smtClean="0"/>
              <a:t>Working insulations</a:t>
            </a:r>
          </a:p>
          <a:p>
            <a:r>
              <a:rPr lang="en-US" dirty="0" smtClean="0"/>
              <a:t>Resistance to Lorentz and other coil forces</a:t>
            </a:r>
          </a:p>
          <a:p>
            <a:r>
              <a:rPr lang="en-US" dirty="0" smtClean="0"/>
              <a:t>Quench protection</a:t>
            </a:r>
          </a:p>
          <a:p>
            <a:r>
              <a:rPr lang="en-US" dirty="0" smtClean="0"/>
              <a:t>Affordability</a:t>
            </a:r>
          </a:p>
          <a:p>
            <a:r>
              <a:rPr lang="en-US" dirty="0" smtClean="0"/>
              <a:t>Reliable performance under plausible service conditions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3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3821"/>
            <a:ext cx="8153400" cy="1077860"/>
          </a:xfrm>
        </p:spPr>
        <p:txBody>
          <a:bodyPr/>
          <a:lstStyle/>
          <a:p>
            <a:r>
              <a:rPr lang="en-US" dirty="0" smtClean="0"/>
              <a:t>What’s the magnet community’s  mission for HTS?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4400"/>
            <a:ext cx="7772400" cy="5632953"/>
          </a:xfrm>
        </p:spPr>
        <p:txBody>
          <a:bodyPr/>
          <a:lstStyle/>
          <a:p>
            <a:r>
              <a:rPr lang="en-US" sz="2400" dirty="0" smtClean="0"/>
              <a:t>NHMFL – COHMAG (NRC 2004) goals</a:t>
            </a:r>
          </a:p>
          <a:p>
            <a:pPr lvl="1"/>
            <a:r>
              <a:rPr lang="en-US" sz="2000" dirty="0" smtClean="0"/>
              <a:t>30T plus user magnets</a:t>
            </a:r>
          </a:p>
          <a:p>
            <a:pPr lvl="1"/>
            <a:r>
              <a:rPr lang="en-US" sz="2000" dirty="0" smtClean="0"/>
              <a:t>30T NMR</a:t>
            </a:r>
          </a:p>
          <a:p>
            <a:pPr lvl="1"/>
            <a:r>
              <a:rPr lang="en-US" sz="2000" dirty="0" smtClean="0"/>
              <a:t>60T hybrid</a:t>
            </a:r>
          </a:p>
          <a:p>
            <a:r>
              <a:rPr lang="en-US" sz="2400" dirty="0" smtClean="0"/>
              <a:t>US-HEP – Muon Accelerator</a:t>
            </a:r>
          </a:p>
          <a:p>
            <a:pPr lvl="1"/>
            <a:r>
              <a:rPr lang="en-US" sz="2000" dirty="0" smtClean="0"/>
              <a:t>Many complex magnets, 30-50T solenoids</a:t>
            </a:r>
          </a:p>
          <a:p>
            <a:r>
              <a:rPr lang="en-US" sz="2400" dirty="0" smtClean="0"/>
              <a:t>CERN – LHC upgrade</a:t>
            </a:r>
          </a:p>
          <a:p>
            <a:pPr lvl="1"/>
            <a:r>
              <a:rPr lang="en-US" sz="2000" dirty="0" smtClean="0"/>
              <a:t>20T Nb-Ti/Nb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Sn/HTS dipoles</a:t>
            </a:r>
          </a:p>
          <a:p>
            <a:r>
              <a:rPr lang="en-US" sz="2400" dirty="0" smtClean="0"/>
              <a:t>Industry</a:t>
            </a:r>
          </a:p>
          <a:p>
            <a:pPr lvl="1"/>
            <a:r>
              <a:rPr lang="en-US" sz="2000" dirty="0" smtClean="0"/>
              <a:t>30T NMR</a:t>
            </a:r>
          </a:p>
          <a:p>
            <a:pPr lvl="1"/>
            <a:r>
              <a:rPr lang="en-US" sz="2000" dirty="0" smtClean="0"/>
              <a:t>Cryogen-free MRI</a:t>
            </a:r>
          </a:p>
          <a:p>
            <a:pPr lvl="1"/>
            <a:r>
              <a:rPr lang="en-US" sz="2000" dirty="0" err="1" smtClean="0"/>
              <a:t>MagLev</a:t>
            </a:r>
            <a:r>
              <a:rPr lang="en-US" sz="2000" dirty="0" smtClean="0"/>
              <a:t> trains</a:t>
            </a:r>
          </a:p>
          <a:p>
            <a:r>
              <a:rPr lang="en-US" sz="2400" dirty="0" smtClean="0"/>
              <a:t>Electric utilities worldwide</a:t>
            </a:r>
          </a:p>
          <a:p>
            <a:pPr lvl="1"/>
            <a:r>
              <a:rPr lang="en-US" sz="2000" dirty="0" smtClean="0"/>
              <a:t>FCL, Wind turbine, transformer, cables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302596" y="1752600"/>
            <a:ext cx="5836855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SciMag</a:t>
            </a:r>
            <a:r>
              <a:rPr lang="en-US" dirty="0" smtClean="0">
                <a:solidFill>
                  <a:srgbClr val="FF0000"/>
                </a:solidFill>
              </a:rPr>
              <a:t> – meets in March – what goals for it now?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7543800" cy="579438"/>
          </a:xfrm>
        </p:spPr>
        <p:txBody>
          <a:bodyPr/>
          <a:lstStyle/>
          <a:p>
            <a:pPr eaLnBrk="1" hangingPunct="1"/>
            <a:r>
              <a:rPr lang="en-US" smtClean="0"/>
              <a:t>National Magnet Lab User Facility</a:t>
            </a:r>
          </a:p>
        </p:txBody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62000"/>
            <a:ext cx="8382000" cy="2654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Provides the world’s highest DC magnetic fields</a:t>
            </a:r>
          </a:p>
          <a:p>
            <a:pPr lvl="1" eaLnBrk="1" hangingPunct="1"/>
            <a:r>
              <a:rPr lang="en-US" sz="1800" dirty="0" smtClean="0"/>
              <a:t>45T in hybrid, 32 mm warm bore</a:t>
            </a:r>
          </a:p>
          <a:p>
            <a:pPr lvl="1" eaLnBrk="1" hangingPunct="1"/>
            <a:r>
              <a:rPr lang="en-US" sz="1800" dirty="0" smtClean="0"/>
              <a:t>Purely resistive magnets: 36T in 32 mm warm bore, 31 T in 50 mm bore and 20T in 195 mm warm bore</a:t>
            </a:r>
          </a:p>
          <a:p>
            <a:pPr eaLnBrk="1" hangingPunct="1"/>
            <a:r>
              <a:rPr lang="en-US" sz="2000" dirty="0" smtClean="0"/>
              <a:t>20 MW resistive magnets cost ~$2000/</a:t>
            </a:r>
            <a:r>
              <a:rPr lang="en-US" sz="2000" dirty="0" err="1" smtClean="0"/>
              <a:t>hr</a:t>
            </a:r>
            <a:r>
              <a:rPr lang="en-US" sz="2000" dirty="0" smtClean="0"/>
              <a:t> at full power </a:t>
            </a:r>
          </a:p>
          <a:p>
            <a:pPr lvl="1" eaLnBrk="1" hangingPunct="1"/>
            <a:r>
              <a:rPr lang="en-US" sz="1800" dirty="0" smtClean="0"/>
              <a:t>Long-time, full-field experiments are very expensive </a:t>
            </a:r>
          </a:p>
          <a:p>
            <a:pPr lvl="1" eaLnBrk="1" hangingPunct="1"/>
            <a:r>
              <a:rPr lang="en-US" sz="1800" dirty="0" smtClean="0">
                <a:solidFill>
                  <a:srgbClr val="FF0000"/>
                </a:solidFill>
              </a:rPr>
              <a:t>Quantum oscillation, quantum Hall effect, low noise, large signal averaging experiments could run 7 days a week………</a:t>
            </a:r>
          </a:p>
        </p:txBody>
      </p:sp>
      <p:pic>
        <p:nvPicPr>
          <p:cNvPr id="27652" name="Picture 4" descr="maglab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0"/>
            <a:ext cx="73914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7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07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07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07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07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23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3566"/>
            <a:ext cx="7086600" cy="585418"/>
          </a:xfrm>
        </p:spPr>
        <p:txBody>
          <a:bodyPr/>
          <a:lstStyle/>
          <a:p>
            <a:r>
              <a:rPr lang="en-US" dirty="0" smtClean="0"/>
              <a:t>Muon Collider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2"/>
            <a:ext cx="7258050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3633685"/>
            <a:ext cx="4248150" cy="32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5250" y="5540074"/>
            <a:ext cx="4991100" cy="1317926"/>
          </a:xfrm>
        </p:spPr>
        <p:txBody>
          <a:bodyPr/>
          <a:lstStyle/>
          <a:p>
            <a:r>
              <a:rPr lang="en-US" sz="2000" dirty="0" smtClean="0"/>
              <a:t>HTS conductors key to several coils for MC</a:t>
            </a:r>
          </a:p>
          <a:p>
            <a:pPr lvl="1"/>
            <a:r>
              <a:rPr lang="en-US" sz="1800" dirty="0" smtClean="0"/>
              <a:t>30-50T solenoid cooling magnets 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019925" y="1295400"/>
            <a:ext cx="1819275" cy="10156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2010 review slide – still valid?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3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025" y="252782"/>
            <a:ext cx="3000375" cy="585418"/>
          </a:xfrm>
        </p:spPr>
        <p:txBody>
          <a:bodyPr/>
          <a:lstStyle/>
          <a:p>
            <a:r>
              <a:rPr lang="en-US" dirty="0" smtClean="0"/>
              <a:t>LHC Energy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733800"/>
            <a:ext cx="2895600" cy="2986075"/>
          </a:xfrm>
        </p:spPr>
        <p:txBody>
          <a:bodyPr/>
          <a:lstStyle/>
          <a:p>
            <a:r>
              <a:rPr lang="en-US" sz="2000" dirty="0" smtClean="0"/>
              <a:t>LHC took 20 years even with Nb-Ti</a:t>
            </a:r>
          </a:p>
          <a:p>
            <a:r>
              <a:rPr lang="en-US" sz="2000" dirty="0" smtClean="0"/>
              <a:t>The next 5 years are key for HTS for magnets</a:t>
            </a:r>
          </a:p>
          <a:p>
            <a:r>
              <a:rPr lang="en-US" sz="2000" dirty="0" smtClean="0"/>
              <a:t>EUCARD proposal submitted to EU 10/11</a:t>
            </a:r>
            <a:endParaRPr lang="en-US" sz="20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5425" cy="366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98" y="2743200"/>
            <a:ext cx="530180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1066800"/>
            <a:ext cx="3200400" cy="16312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CERN intends to focus on REBCO Roebel cable relying on BSCCo to develop 2212 cable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98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HMFL tempate Lucida sans">
  <a:themeElements>
    <a:clrScheme name="">
      <a:dk1>
        <a:srgbClr val="000000"/>
      </a:dk1>
      <a:lt1>
        <a:srgbClr val="FFFFFF"/>
      </a:lt1>
      <a:dk2>
        <a:srgbClr val="006D00"/>
      </a:dk2>
      <a:lt2>
        <a:srgbClr val="919191"/>
      </a:lt2>
      <a:accent1>
        <a:srgbClr val="FFFF00"/>
      </a:accent1>
      <a:accent2>
        <a:srgbClr val="005400"/>
      </a:accent2>
      <a:accent3>
        <a:srgbClr val="FFFFFF"/>
      </a:accent3>
      <a:accent4>
        <a:srgbClr val="000000"/>
      </a:accent4>
      <a:accent5>
        <a:srgbClr val="FFFFAA"/>
      </a:accent5>
      <a:accent6>
        <a:srgbClr val="004B00"/>
      </a:accent6>
      <a:hlink>
        <a:srgbClr val="3365FB"/>
      </a:hlink>
      <a:folHlink>
        <a:srgbClr val="7DFF7D"/>
      </a:folHlink>
    </a:clrScheme>
    <a:fontScheme name="ASC@FSU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SC@FSU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C@FSU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C@FSU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C@FSU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C@FSU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C@FSU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C@FSU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NHMFL tempate Lucida sans</Template>
  <TotalTime>13548</TotalTime>
  <Words>2829</Words>
  <Application>Microsoft Office PowerPoint</Application>
  <PresentationFormat>On-screen Show (4:3)</PresentationFormat>
  <Paragraphs>454</Paragraphs>
  <Slides>42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NHMFL tempate Lucida sans</vt:lpstr>
      <vt:lpstr>Graph</vt:lpstr>
      <vt:lpstr>HTS for high field coils: Current status and Needed R&amp;D</vt:lpstr>
      <vt:lpstr>Viewpoint – REBCO and 2212</vt:lpstr>
      <vt:lpstr>REBCO Coil demonstrations</vt:lpstr>
      <vt:lpstr>Bi-2212 coil demonstrations</vt:lpstr>
      <vt:lpstr>What do we need for a secure HTS magnet technology?</vt:lpstr>
      <vt:lpstr>What’s the magnet community’s  mission for HTS?</vt:lpstr>
      <vt:lpstr>National Magnet Lab User Facility</vt:lpstr>
      <vt:lpstr>Muon Collider</vt:lpstr>
      <vt:lpstr>LHC Energy Upgrade</vt:lpstr>
      <vt:lpstr>The HTS conductor choices</vt:lpstr>
      <vt:lpstr>Manufacturing processes are quite different</vt:lpstr>
      <vt:lpstr>Bi-2223 tape – Gen I or DI-2223</vt:lpstr>
      <vt:lpstr>The most mature HTS conductor </vt:lpstr>
      <vt:lpstr>B-H Curve Tracer Magnet</vt:lpstr>
      <vt:lpstr>PowerPoint Presentation</vt:lpstr>
      <vt:lpstr>Coated conductors of REBCO – Generation II</vt:lpstr>
      <vt:lpstr>GB obstruction forced development of coated conductors of YBCO:  “single crystals by the mile”</vt:lpstr>
      <vt:lpstr>PowerPoint Presentation</vt:lpstr>
      <vt:lpstr>PowerPoint Presentation</vt:lpstr>
      <vt:lpstr>PowerPoint Presentation</vt:lpstr>
      <vt:lpstr>Extensive suite of capabilities</vt:lpstr>
      <vt:lpstr>PowerPoint Presentation</vt:lpstr>
      <vt:lpstr>32 T Superconducting user magnet:  REBCO coated conductor </vt:lpstr>
      <vt:lpstr>PowerPoint Presentation</vt:lpstr>
      <vt:lpstr>Cable variants of REBCO HTS</vt:lpstr>
      <vt:lpstr>PowerPoint Presentation</vt:lpstr>
      <vt:lpstr>PowerPoint Presentation</vt:lpstr>
      <vt:lpstr>YBCO CC for magnets</vt:lpstr>
      <vt:lpstr>But a round wire BSCCO-2212 technology may be feasible too</vt:lpstr>
      <vt:lpstr>HT for high Jc is complex</vt:lpstr>
      <vt:lpstr>Processing Bi-2212 has many aspects</vt:lpstr>
      <vt:lpstr>PowerPoint Presentation</vt:lpstr>
      <vt:lpstr>PowerPoint Presentation</vt:lpstr>
      <vt:lpstr>Bi-2212 Test Coils are advancing (even with bubbles)</vt:lpstr>
      <vt:lpstr>Cored 2212 cable work at FNAL going well</vt:lpstr>
      <vt:lpstr>Summary - 2212</vt:lpstr>
      <vt:lpstr>Can we make a decision between REBCO and 2212?</vt:lpstr>
      <vt:lpstr>What now?</vt:lpstr>
      <vt:lpstr>Major macro issue:  the DOE budget request to Congress January 2010</vt:lpstr>
      <vt:lpstr>Conductor and Test Coil technologies are intimately linked</vt:lpstr>
      <vt:lpstr>PowerPoint Presentation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Larbalestier</dc:creator>
  <cp:lastModifiedBy>David Larbalestier</cp:lastModifiedBy>
  <cp:revision>317</cp:revision>
  <cp:lastPrinted>2011-02-18T17:16:23Z</cp:lastPrinted>
  <dcterms:created xsi:type="dcterms:W3CDTF">2009-06-26T12:08:13Z</dcterms:created>
  <dcterms:modified xsi:type="dcterms:W3CDTF">2012-03-05T18:47:09Z</dcterms:modified>
</cp:coreProperties>
</file>