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31"/>
  </p:notesMasterIdLst>
  <p:sldIdLst>
    <p:sldId id="256" r:id="rId2"/>
    <p:sldId id="344" r:id="rId3"/>
    <p:sldId id="331" r:id="rId4"/>
    <p:sldId id="345" r:id="rId5"/>
    <p:sldId id="348" r:id="rId6"/>
    <p:sldId id="341" r:id="rId7"/>
    <p:sldId id="333" r:id="rId8"/>
    <p:sldId id="325" r:id="rId9"/>
    <p:sldId id="326" r:id="rId10"/>
    <p:sldId id="342" r:id="rId11"/>
    <p:sldId id="347" r:id="rId12"/>
    <p:sldId id="351" r:id="rId13"/>
    <p:sldId id="350" r:id="rId14"/>
    <p:sldId id="346" r:id="rId15"/>
    <p:sldId id="352" r:id="rId16"/>
    <p:sldId id="349" r:id="rId17"/>
    <p:sldId id="343" r:id="rId18"/>
    <p:sldId id="340" r:id="rId19"/>
    <p:sldId id="337" r:id="rId20"/>
    <p:sldId id="324" r:id="rId21"/>
    <p:sldId id="327" r:id="rId22"/>
    <p:sldId id="328" r:id="rId23"/>
    <p:sldId id="329" r:id="rId24"/>
    <p:sldId id="330" r:id="rId25"/>
    <p:sldId id="335" r:id="rId26"/>
    <p:sldId id="336" r:id="rId27"/>
    <p:sldId id="338" r:id="rId28"/>
    <p:sldId id="339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ED68DE-8694-43D8-9B88-B4CB080F3A80}" type="datetimeFigureOut">
              <a:rPr lang="en-US"/>
              <a:pPr>
                <a:defRPr/>
              </a:pPr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36B487-3F69-4763-AAFD-7778E13E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5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F5399C-4AB0-4796-A40F-BC487C82C6D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245CA-2EDF-4C3D-A08D-26712361E42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5" name="Picture 5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228600"/>
            <a:ext cx="41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lnSpc>
                <a:spcPct val="140000"/>
              </a:lnSpc>
              <a:buFont typeface="Monotype Sorts" pitchFamily="1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6246-054D-48F7-8858-D98BB591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53C2-A76F-41F4-BB13-C23EC3FEA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BAC9-0521-4E21-87DF-DF5EE3B5B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A6AC-BA73-44B5-9424-4408B1D44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87FE-4119-4211-AE05-64DE0D00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F868-DE0B-4F8C-BCC9-445B9B7E5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EB13-F005-4C13-9AE6-A7B20E99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0D6C-92B5-4D59-86CB-DBD903D7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995E-F63D-4E05-90DE-7109B71C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F0C4-1AAC-4218-808B-07477C5B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8C34-CE64-4776-AC33-0D4081F3B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FCC3-65BB-4DCB-B08B-DB3ACE3F7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0" y="228600"/>
            <a:ext cx="41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280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924800" cy="838200"/>
          </a:xfrm>
          <a:prstGeom prst="rect">
            <a:avLst/>
          </a:prstGeom>
          <a:gradFill rotWithShape="0">
            <a:gsLst>
              <a:gs pos="0">
                <a:srgbClr val="D3C4B4"/>
              </a:gs>
              <a:gs pos="100000">
                <a:srgbClr val="F6E4D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38513" y="6477000"/>
            <a:ext cx="49672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3019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>
                <a:solidFill>
                  <a:srgbClr val="FFCC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240F606-AE00-4664-BAE4-BD8BFB3F1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304800" y="6477000"/>
            <a:ext cx="8610600" cy="0"/>
          </a:xfrm>
          <a:prstGeom prst="line">
            <a:avLst/>
          </a:prstGeom>
          <a:noFill/>
          <a:ln w="12700">
            <a:solidFill>
              <a:srgbClr val="6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US" sz="280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ransition/>
  <p:hf hdr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800000"/>
        </a:buClr>
        <a:buFont typeface="Monotype Sorts" pitchFamily="2" charset="2"/>
        <a:buChar char="T"/>
        <a:defRPr sz="24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Monotype Sorts" pitchFamily="2" charset="2"/>
        <a:buChar char="q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Monotype Sorts" pitchFamily="2" charset="2"/>
        <a:buChar char="z"/>
        <a:defRPr>
          <a:solidFill>
            <a:srgbClr val="993300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600000"/>
        </a:buClr>
        <a:buSzPct val="60000"/>
        <a:buFont typeface="Monotype Sorts" pitchFamily="2" charset="2"/>
        <a:buChar char="s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/>
          <a:lstStyle/>
          <a:p>
            <a:pPr eaLnBrk="1" hangingPunct="1"/>
            <a:r>
              <a:rPr lang="en-US" dirty="0" smtClean="0"/>
              <a:t>VM Technologies (and others) for Site and Service Resiliency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Shawn McKee/University of Michigan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OSG AHM -  Lincoln, Nebraska</a:t>
            </a:r>
          </a:p>
          <a:p>
            <a:pPr eaLnBrk="1" hangingPunct="1">
              <a:defRPr/>
            </a:pPr>
            <a:r>
              <a:rPr lang="en-US" dirty="0" smtClean="0"/>
              <a:t>March 19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127" y="1143000"/>
            <a:ext cx="6630326" cy="43440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iSCSI</a:t>
            </a:r>
            <a:r>
              <a:rPr lang="en-US" sz="2800" dirty="0" smtClean="0"/>
              <a:t> for “backend” Live Storage Migration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-76200" y="1022866"/>
            <a:ext cx="4191000" cy="156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cs typeface="+mn-cs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cs typeface="+mn-cs"/>
              </a:rPr>
              <a:t> set of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cs typeface="+mn-cs"/>
              </a:rPr>
              <a:t>equipment + VMware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cs typeface="+mn-cs"/>
              </a:rPr>
              <a:t>allows us to distribute the I/O load as </a:t>
            </a:r>
            <a:r>
              <a:rPr lang="en-US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needed </a:t>
            </a:r>
            <a:r>
              <a:rPr lang="en-US" sz="20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provide the </a:t>
            </a:r>
            <a:r>
              <a:rPr lang="en-US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  <a:p>
            <a:pPr eaLnBrk="0" hangingPunct="0">
              <a:spcBef>
                <a:spcPts val="0"/>
              </a:spcBef>
              <a:buClr>
                <a:srgbClr val="800000"/>
              </a:buClr>
              <a:defRPr/>
            </a:pPr>
            <a:r>
              <a:rPr lang="en-US" sz="20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level </a:t>
            </a:r>
            <a:r>
              <a:rPr lang="en-US" sz="20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service the VMs need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endParaRPr lang="en-US" sz="2400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  <a:defRPr/>
            </a:pPr>
            <a:r>
              <a:rPr lang="en-US" sz="24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 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1" y="5553670"/>
            <a:ext cx="838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Interim purchase as MSU will only allow MSU nodes to replicate VM images from UM site.   This is OK for our primary goal as long as we maintain a timely replica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0" y="32004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r>
              <a:rPr lang="en-US" sz="20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We can also move VMs “live” between storage for maintenance or repair reasons</a:t>
            </a:r>
            <a:endParaRPr lang="en-US" sz="2000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  <a:defRPr/>
            </a:pPr>
            <a:r>
              <a:rPr lang="en-US" sz="24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 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 Multi-Site Resiliency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181600"/>
          </a:xfrm>
        </p:spPr>
        <p:txBody>
          <a:bodyPr/>
          <a:lstStyle/>
          <a:p>
            <a:r>
              <a:rPr lang="en-US" dirty="0" smtClean="0"/>
              <a:t>What about site level resiliency?  Various options by service:</a:t>
            </a:r>
          </a:p>
          <a:p>
            <a:pPr lvl="1"/>
            <a:r>
              <a:rPr lang="en-US" dirty="0" smtClean="0"/>
              <a:t>DB can use “internal” replication methods:  </a:t>
            </a:r>
            <a:r>
              <a:rPr lang="en-US" dirty="0" err="1" smtClean="0"/>
              <a:t>Postgresql</a:t>
            </a:r>
            <a:r>
              <a:rPr lang="en-US" dirty="0" smtClean="0"/>
              <a:t> – streaming/hot-standby, Oracle – Streams/Clustering, MySQL – Replication</a:t>
            </a:r>
          </a:p>
          <a:p>
            <a:pPr lvl="2"/>
            <a:r>
              <a:rPr lang="en-US" dirty="0" smtClean="0"/>
              <a:t>Already using Oracle Streams to CERN and </a:t>
            </a:r>
            <a:r>
              <a:rPr lang="en-US" dirty="0" err="1" smtClean="0"/>
              <a:t>Postgresql</a:t>
            </a:r>
            <a:r>
              <a:rPr lang="en-US" dirty="0" smtClean="0"/>
              <a:t> 9.0 hot-standby for dCache DBs at AGLT2_UM.  Must extend to include  MSU once  up. 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ervices without state: AFS, Kerberos, LFC, ROCKs head nodes, web servers, etc. use virtualization features like HA which makes sure an instance is always running</a:t>
            </a:r>
          </a:p>
          <a:p>
            <a:pPr lvl="2"/>
            <a:r>
              <a:rPr lang="en-US" dirty="0" smtClean="0"/>
              <a:t>AFS is a special case:  need both DB/</a:t>
            </a:r>
            <a:r>
              <a:rPr lang="en-US" dirty="0" err="1" smtClean="0"/>
              <a:t>auth</a:t>
            </a:r>
            <a:r>
              <a:rPr lang="en-US" dirty="0" smtClean="0"/>
              <a:t> and file-server components</a:t>
            </a:r>
          </a:p>
          <a:p>
            <a:pPr lvl="2"/>
            <a:r>
              <a:rPr lang="en-US" dirty="0" smtClean="0"/>
              <a:t>Plan to add AFS VM nodes at MSU and leverage AFS volume replication</a:t>
            </a:r>
          </a:p>
          <a:p>
            <a:pPr lvl="1"/>
            <a:r>
              <a:rPr lang="en-US" dirty="0" smtClean="0"/>
              <a:t>Grid services with state: Condor, Gatekeepers:  </a:t>
            </a:r>
            <a:r>
              <a:rPr lang="en-US" b="1" dirty="0" smtClean="0">
                <a:solidFill>
                  <a:srgbClr val="00B050"/>
                </a:solidFill>
              </a:rPr>
              <a:t>still looking for a good solution</a:t>
            </a:r>
            <a:r>
              <a:rPr lang="en-US" dirty="0" smtClean="0"/>
              <a:t>.  Currently both virtualized at AGLT2.  Plan: replication of VM image to keep “cold” copy at remote site.  Startup requires network changes to instantiate at secondary site. Host-cert issues…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42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Multi-Site Virtualization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VMware (or other virtualization technologies) can provide high availability and ease management but </a:t>
            </a:r>
            <a:r>
              <a:rPr lang="en-US" b="1" dirty="0" smtClean="0"/>
              <a:t>require that the same networks are present at two sites for </a:t>
            </a:r>
            <a:r>
              <a:rPr lang="en-US" b="1" u="sng" dirty="0" smtClean="0"/>
              <a:t>transparent</a:t>
            </a:r>
            <a:r>
              <a:rPr lang="en-US" b="1" dirty="0" smtClean="0"/>
              <a:t> operations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the networks available at each site differ, we need some additional </a:t>
            </a:r>
            <a:r>
              <a:rPr lang="en-US" dirty="0" smtClean="0"/>
              <a:t>work:</a:t>
            </a:r>
            <a:endParaRPr lang="en-US" dirty="0" smtClean="0"/>
          </a:p>
          <a:p>
            <a:pPr lvl="1"/>
            <a:r>
              <a:rPr lang="en-US" dirty="0" smtClean="0"/>
              <a:t>Readdress VMs before bringing up at the remote site </a:t>
            </a:r>
          </a:p>
          <a:p>
            <a:pPr lvl="1"/>
            <a:r>
              <a:rPr lang="en-US" dirty="0" smtClean="0"/>
              <a:t>“Move” the network from the down site to the up site</a:t>
            </a:r>
          </a:p>
          <a:p>
            <a:pPr lvl="1"/>
            <a:r>
              <a:rPr lang="en-US" dirty="0" smtClean="0"/>
              <a:t>Use network aliases and DNS to allow different back-end addresses to serve the same DNS name (LVS is one example)</a:t>
            </a:r>
          </a:p>
          <a:p>
            <a:pPr lvl="1"/>
            <a:r>
              <a:rPr lang="en-US" dirty="0" smtClean="0"/>
              <a:t>Share a “service” subnet between two sites (allows hot-migration)</a:t>
            </a:r>
          </a:p>
          <a:p>
            <a:pPr lvl="1"/>
            <a:r>
              <a:rPr lang="en-US" dirty="0" smtClean="0"/>
              <a:t>VMware has “Site Recovery Manager” which automates some of this and we intend to test it 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2306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Storage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 addition to services, we need to worry about storage.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AGLT2 uses dCache to host its 2.2 Petabytes of storage.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Storage is split between UM and MSU.   We cannot afford to replicate this volume of data.   How can the site continue to operate with 50% of its storage offline?</a:t>
            </a:r>
          </a:p>
          <a:p>
            <a:pPr lvl="1"/>
            <a:r>
              <a:rPr lang="en-US" dirty="0" smtClean="0"/>
              <a:t>New files can continue to be written to the remaining online nodes</a:t>
            </a:r>
          </a:p>
          <a:p>
            <a:pPr lvl="1"/>
            <a:r>
              <a:rPr lang="en-US" dirty="0" smtClean="0"/>
              <a:t>Files already written may be either offline or online</a:t>
            </a:r>
          </a:p>
          <a:p>
            <a:pPr lvl="1"/>
            <a:r>
              <a:rPr lang="en-US" dirty="0" smtClean="0"/>
              <a:t>AGLT2 uses a site-caching configuration which ends up replicating “hot” (in use) files at each site (see next slide)</a:t>
            </a:r>
          </a:p>
          <a:p>
            <a:pPr lvl="1"/>
            <a:r>
              <a:rPr lang="en-US" dirty="0" smtClean="0"/>
              <a:t>Federated </a:t>
            </a:r>
            <a:r>
              <a:rPr lang="en-US" dirty="0" err="1" smtClean="0"/>
              <a:t>Xrootd</a:t>
            </a:r>
            <a:r>
              <a:rPr lang="en-US" dirty="0" smtClean="0"/>
              <a:t> configuration might be able to augment this by transparently getting any missing files from other sites in the federation (might even use dCache “cache” to store them)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4103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dCache Inter-site Caching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37" y="1143000"/>
            <a:ext cx="7482925" cy="5181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reads </a:t>
            </a:r>
            <a:r>
              <a:rPr lang="en-US" b="1" dirty="0" smtClean="0"/>
              <a:t>MUST</a:t>
            </a:r>
            <a:r>
              <a:rPr lang="en-US" dirty="0" smtClean="0"/>
              <a:t> come from a local pool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Missing files staged in from remote 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8100" y="2514600"/>
            <a:ext cx="1638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Staged files marked as replica. Files transparently overwritten (LRU)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576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on Federated </a:t>
            </a:r>
            <a:r>
              <a:rPr lang="en-US" dirty="0" err="1" smtClean="0"/>
              <a:t>Xrootd</a:t>
            </a:r>
            <a:r>
              <a:rPr lang="en-US" dirty="0" smtClean="0"/>
              <a:t>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dirty="0" smtClean="0"/>
              <a:t>The previous slide shows how  dCache can be made to transparently cache popular files by forcing a site to only “read” from local dCache pools. 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dirty="0" smtClean="0"/>
              <a:t>Missing files are retrieved from the remote site via pool-to-pool copying (remote site is treated just like a tape system)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dirty="0" smtClean="0"/>
              <a:t>When the remote-site pools are offline we would like to </a:t>
            </a:r>
            <a:r>
              <a:rPr lang="en-US" dirty="0" err="1" smtClean="0"/>
              <a:t>fall-back</a:t>
            </a:r>
            <a:r>
              <a:rPr lang="en-US" dirty="0" smtClean="0"/>
              <a:t> to </a:t>
            </a:r>
            <a:r>
              <a:rPr lang="en-US" smtClean="0"/>
              <a:t>retrieve missing files </a:t>
            </a:r>
            <a:r>
              <a:rPr lang="en-US" dirty="0" smtClean="0"/>
              <a:t>via our </a:t>
            </a:r>
            <a:r>
              <a:rPr lang="en-US" dirty="0" err="1" smtClean="0"/>
              <a:t>Xrootd</a:t>
            </a:r>
            <a:r>
              <a:rPr lang="en-US" dirty="0" smtClean="0"/>
              <a:t> Federation. 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00B050"/>
                </a:solidFill>
              </a:rPr>
              <a:t>The plan is to patch </a:t>
            </a:r>
            <a:r>
              <a:rPr lang="en-US" dirty="0" err="1" smtClean="0">
                <a:solidFill>
                  <a:srgbClr val="00B050"/>
                </a:solidFill>
              </a:rPr>
              <a:t>dCache’s</a:t>
            </a:r>
            <a:r>
              <a:rPr lang="en-US" dirty="0" smtClean="0">
                <a:solidFill>
                  <a:srgbClr val="00B050"/>
                </a:solidFill>
              </a:rPr>
              <a:t> pool-to-pool copy process to allow it to use </a:t>
            </a:r>
            <a:r>
              <a:rPr lang="en-US" dirty="0" err="1" smtClean="0">
                <a:solidFill>
                  <a:srgbClr val="00B050"/>
                </a:solidFill>
              </a:rPr>
              <a:t>xrdcp</a:t>
            </a:r>
            <a:r>
              <a:rPr lang="en-US" dirty="0" smtClean="0">
                <a:solidFill>
                  <a:srgbClr val="00B050"/>
                </a:solidFill>
              </a:rPr>
              <a:t> from the federation to get missing files when dCache pools containing the file are offline. 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dirty="0" err="1" smtClean="0"/>
              <a:t>Xrootd</a:t>
            </a:r>
            <a:r>
              <a:rPr lang="en-US" dirty="0" smtClean="0"/>
              <a:t> files end up cached at the site just as if they came from the other sites dCache pool during normal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444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33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Our primary goal is to allow AGLT2 to continue to function if one of the two physical sites is down for an extended period.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Would like to have the ability to hot-migrate services between sites:  requires robust replication and network changes.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Some services will need to be replicated to be running at both sites:  DB replication, DNS aliases with LVS, etc.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Will need well-documented procedures to promote secondary to </a:t>
            </a:r>
            <a:r>
              <a:rPr lang="en-US" dirty="0" smtClean="0"/>
              <a:t>primary for each such setup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Software solutions may not be sufficiently robust or may have too large of a latency to meet our desired service level but we plan to try them out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We think </a:t>
            </a:r>
            <a:r>
              <a:rPr lang="en-US" dirty="0" err="1" smtClean="0"/>
              <a:t>iSCSI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hardware</a:t>
            </a:r>
            <a:r>
              <a:rPr lang="en-US" dirty="0" smtClean="0"/>
              <a:t> may be able to provide needed replication and storage services for site resiliency.  Cost is an issue.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387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dirty="0" smtClean="0"/>
              <a:t>Most  of our focus has been on “Service Virtualization”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Reliability (multiple hosts and storage systems support live migration)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Ease of management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Easy to backup/clone/update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Maintenance do-able without  downtime for  VMs (most cases)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Works well within one site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00B050"/>
                </a:solidFill>
              </a:rPr>
              <a:t>Goal is “site resiliency” allowing AGLT2 to function with either UM or MSU site being </a:t>
            </a:r>
            <a:r>
              <a:rPr lang="en-US" dirty="0" smtClean="0">
                <a:solidFill>
                  <a:srgbClr val="00B050"/>
                </a:solidFill>
              </a:rPr>
              <a:t>down</a:t>
            </a:r>
          </a:p>
          <a:p>
            <a:pPr lvl="1">
              <a:lnSpc>
                <a:spcPts val="3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C00000"/>
                </a:solidFill>
                <a:effectLst/>
              </a:rPr>
              <a:t>Currently recovering from loss of UM site would take weeks; our goal is to reduce that to hours.</a:t>
            </a:r>
            <a:endParaRPr lang="en-US" dirty="0" smtClean="0">
              <a:solidFill>
                <a:srgbClr val="C00000"/>
              </a:solidFill>
              <a:effectLst/>
            </a:endParaRP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dirty="0" smtClean="0"/>
              <a:t>dCache and Federated </a:t>
            </a:r>
            <a:r>
              <a:rPr lang="en-US" dirty="0" err="1" smtClean="0"/>
              <a:t>Xrootd</a:t>
            </a:r>
            <a:r>
              <a:rPr lang="en-US" dirty="0" smtClean="0"/>
              <a:t> may allow storage to support single site operations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dirty="0" smtClean="0"/>
              <a:t>Hardware and plans in place to meet this goal soon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09600" y="3352800"/>
            <a:ext cx="7924800" cy="838200"/>
          </a:xfrm>
        </p:spPr>
        <p:txBody>
          <a:bodyPr/>
          <a:lstStyle/>
          <a:p>
            <a:r>
              <a:rPr lang="en-US" dirty="0" smtClean="0"/>
              <a:t>Questions / Discussion?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Resiliency Considerations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and Site Resiliency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I’m sure every site providing any service is concerned with resiliency:  they want their services to remain useable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AGLT2</a:t>
            </a:r>
            <a:r>
              <a:rPr lang="en-US" dirty="0" smtClean="0"/>
              <a:t> we have a large distributed LHC Tier-2 for ATLAS that spans two  locations: </a:t>
            </a:r>
            <a:r>
              <a:rPr lang="en-US" dirty="0" smtClean="0">
                <a:solidFill>
                  <a:schemeClr val="accent6"/>
                </a:solidFill>
              </a:rPr>
              <a:t>UM/Ann Arbor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MSU/East Lansing</a:t>
            </a:r>
            <a:r>
              <a:rPr lang="en-US" dirty="0" smtClean="0"/>
              <a:t> with roughly 50%  of the storage and compute at each site (Total ~4500 job slots and 2.2 PB of dCache)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However almost all of the critical site services are at the UM location!  </a:t>
            </a:r>
            <a:r>
              <a:rPr lang="en-US" b="1" dirty="0" smtClean="0"/>
              <a:t>What happens if the UM site is down?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We are very interested in overall resiliency of the Tier-2 and would like to continue operations even if one of our sites is down/offline for an extended period of time. (</a:t>
            </a:r>
            <a:r>
              <a:rPr lang="en-US" dirty="0" smtClean="0"/>
              <a:t>Either </a:t>
            </a:r>
            <a:r>
              <a:rPr lang="en-US" dirty="0" smtClean="0"/>
              <a:t>one of our two sites represents a significant amount of resources)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First GOAL:</a:t>
            </a:r>
            <a:r>
              <a:rPr lang="en-US" dirty="0" smtClean="0">
                <a:solidFill>
                  <a:srgbClr val="00B050"/>
                </a:solidFill>
              </a:rPr>
              <a:t> Allow AGLT2 to continue to run with one site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620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9935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Storage Connectivity		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77850" y="990600"/>
            <a:ext cx="8261350" cy="5410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Increase robustness for storage by providing resiliency at various levels: 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Network:</a:t>
            </a:r>
            <a:r>
              <a:rPr lang="en-US" dirty="0" smtClean="0"/>
              <a:t> Bonding (e.g. 802.3ad)</a:t>
            </a:r>
          </a:p>
          <a:p>
            <a:pPr lvl="1">
              <a:defRPr/>
            </a:pPr>
            <a:r>
              <a:rPr lang="en-US" dirty="0" smtClean="0">
                <a:solidFill>
                  <a:srgbClr val="00B050"/>
                </a:solidFill>
              </a:rPr>
              <a:t>Raid/SCSI </a:t>
            </a:r>
            <a:r>
              <a:rPr lang="en-US" dirty="0" smtClean="0"/>
              <a:t>redundant cabling, </a:t>
            </a:r>
            <a:r>
              <a:rPr lang="en-US" dirty="0" err="1" smtClean="0"/>
              <a:t>multipathing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iSCSI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(with redundant connections)</a:t>
            </a:r>
          </a:p>
          <a:p>
            <a:pPr lvl="1">
              <a:defRPr/>
            </a:pPr>
            <a:r>
              <a:rPr lang="en-US" dirty="0" smtClean="0">
                <a:solidFill>
                  <a:srgbClr val="7030A0"/>
                </a:solidFill>
              </a:rPr>
              <a:t>Disk choices: </a:t>
            </a:r>
            <a:r>
              <a:rPr lang="en-US" dirty="0" smtClean="0"/>
              <a:t>SATA, SAS, SSD ?</a:t>
            </a:r>
          </a:p>
          <a:p>
            <a:pPr lvl="1">
              <a:defRPr/>
            </a:pPr>
            <a:r>
              <a:rPr lang="en-US" b="1" dirty="0" smtClean="0"/>
              <a:t>Single-Host resiliency</a:t>
            </a:r>
            <a:r>
              <a:rPr lang="en-US" dirty="0" smtClean="0"/>
              <a:t>: redundant power, mirrored memory, RAID OS disks, multipath controllers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2060"/>
                </a:solidFill>
              </a:rPr>
              <a:t>Clustered/failover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storage servers</a:t>
            </a:r>
          </a:p>
          <a:p>
            <a:pPr lvl="1">
              <a:defRPr/>
            </a:pPr>
            <a:r>
              <a:rPr lang="en-US" dirty="0" smtClean="0"/>
              <a:t>Multiple copies, multiple write locations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374A-D13B-4B62-8DE4-82221078D9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md1000_red_cabli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676400"/>
            <a:ext cx="2271712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76200"/>
            <a:ext cx="771525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Redundant Cabling Using Dell MD1200s</a:t>
            </a:r>
            <a:endParaRPr lang="en-US" sz="3600" dirty="0"/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086600" cy="5257800"/>
          </a:xfrm>
        </p:spPr>
        <p:txBody>
          <a:bodyPr/>
          <a:lstStyle/>
          <a:p>
            <a:r>
              <a:rPr lang="en-US" dirty="0" smtClean="0"/>
              <a:t>Firmware for Dell RAID controllers allows redundant cabling of MD1200s</a:t>
            </a:r>
          </a:p>
          <a:p>
            <a:r>
              <a:rPr lang="en-US" dirty="0" smtClean="0"/>
              <a:t>MD1200 can have two EMMs, each capable of accessing all disks</a:t>
            </a:r>
          </a:p>
          <a:p>
            <a:r>
              <a:rPr lang="en-US" dirty="0" smtClean="0"/>
              <a:t>An H800 has two SAS channels</a:t>
            </a:r>
          </a:p>
          <a:p>
            <a:r>
              <a:rPr lang="en-US" dirty="0" smtClean="0"/>
              <a:t>Can now cable each channel to an EMM on a shelf.  Connection shows one logical link (similar to “bond” in networking): Performance and Reliability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61526-5A67-4D73-9F5A-1CB30F5F496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49935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Storage Example: Inexpensive, Robust and Powerful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131BC-48E5-4263-A228-7408C61C2A2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990600" y="11430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Dell has special LHC pricing available.  US ATLAS Tier-2s have found the following configuration both powerful and inexpensive</a:t>
            </a:r>
          </a:p>
          <a:p>
            <a:r>
              <a:rPr lang="en-US" sz="2000" dirty="0"/>
              <a:t>Individual storage nodes have exceeded 750MB/sec on the WAN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76347"/>
            <a:ext cx="7620000" cy="414825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Site Disk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Currently a number of disks choices:</a:t>
            </a:r>
          </a:p>
          <a:p>
            <a:pPr lvl="1">
              <a:defRPr/>
            </a:pPr>
            <a:r>
              <a:rPr lang="en-US" dirty="0" smtClean="0">
                <a:solidFill>
                  <a:srgbClr val="7030A0"/>
                </a:solidFill>
              </a:rPr>
              <a:t>SATA</a:t>
            </a:r>
            <a:r>
              <a:rPr lang="en-US" dirty="0" smtClean="0"/>
              <a:t> – Inexpensive, varying RPMs, good BW</a:t>
            </a:r>
          </a:p>
          <a:p>
            <a:pPr lvl="1">
              <a:defRPr/>
            </a:pPr>
            <a:r>
              <a:rPr lang="en-US" dirty="0" smtClean="0">
                <a:solidFill>
                  <a:srgbClr val="00B050"/>
                </a:solidFill>
              </a:rPr>
              <a:t>SAS </a:t>
            </a:r>
            <a:r>
              <a:rPr lang="en-US" dirty="0" smtClean="0"/>
              <a:t> - Higher quality, faster interface, more $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SSDs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 Expensive, great IOPs, interface varies</a:t>
            </a:r>
          </a:p>
          <a:p>
            <a:pPr>
              <a:defRPr/>
            </a:pPr>
            <a:r>
              <a:rPr lang="en-US" u="sng" dirty="0" smtClean="0"/>
              <a:t>Reliability </a:t>
            </a:r>
            <a:r>
              <a:rPr lang="en-US" dirty="0" smtClean="0"/>
              <a:t>can be very good for most choices.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NL-SAS </a:t>
            </a:r>
            <a:r>
              <a:rPr lang="en-US" dirty="0" smtClean="0"/>
              <a:t>(SATA/SAS hybrid) very robust.  Range of throughputs and IOPS.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SSDs </a:t>
            </a:r>
            <a:r>
              <a:rPr lang="en-US" dirty="0" smtClean="0"/>
              <a:t>have IOPS in the </a:t>
            </a:r>
            <a:r>
              <a:rPr lang="en-US" dirty="0" smtClean="0">
                <a:solidFill>
                  <a:srgbClr val="C00000"/>
                </a:solidFill>
              </a:rPr>
              <a:t>10K+ region </a:t>
            </a:r>
            <a:r>
              <a:rPr lang="en-US" dirty="0" smtClean="0"/>
              <a:t>versus </a:t>
            </a:r>
            <a:r>
              <a:rPr lang="en-US" dirty="0" smtClean="0">
                <a:solidFill>
                  <a:srgbClr val="00B050"/>
                </a:solidFill>
              </a:rPr>
              <a:t>fast SAS </a:t>
            </a:r>
            <a:r>
              <a:rPr lang="en-US" dirty="0" smtClean="0"/>
              <a:t>disks at </a:t>
            </a:r>
            <a:r>
              <a:rPr lang="en-US" dirty="0" smtClean="0">
                <a:solidFill>
                  <a:srgbClr val="C00000"/>
                </a:solidFill>
              </a:rPr>
              <a:t>~200</a:t>
            </a:r>
            <a:r>
              <a:rPr lang="en-US" dirty="0" smtClean="0"/>
              <a:t>.   SSD I/O bandwidths usually x2-3 rotating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FDAEF-5788-45BF-926E-A4D88A4789B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4993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SSDs for Targeted Apps	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5181600"/>
          </a:xfrm>
        </p:spPr>
        <p:txBody>
          <a:bodyPr/>
          <a:lstStyle/>
          <a:p>
            <a:pPr>
              <a:lnSpc>
                <a:spcPts val="3100"/>
              </a:lnSpc>
            </a:pPr>
            <a:r>
              <a:rPr lang="en-US" dirty="0" smtClean="0"/>
              <a:t>SSDs make good sense if </a:t>
            </a:r>
            <a:r>
              <a:rPr lang="en-US" b="1" dirty="0" smtClean="0"/>
              <a:t>IOPS</a:t>
            </a:r>
            <a:r>
              <a:rPr lang="en-US" dirty="0" smtClean="0"/>
              <a:t> are critical.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DB applications are a prime example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Server hot-spots (NFS locations, other)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Example: Intel SSDs at AGLT2 decreased some operation times from </a:t>
            </a:r>
            <a:r>
              <a:rPr lang="en-US" dirty="0" smtClean="0">
                <a:solidFill>
                  <a:srgbClr val="C00000"/>
                </a:solidFill>
              </a:rPr>
              <a:t>4 hours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45 minutes</a:t>
            </a:r>
          </a:p>
          <a:p>
            <a:pPr>
              <a:lnSpc>
                <a:spcPts val="3100"/>
              </a:lnSpc>
            </a:pPr>
            <a:r>
              <a:rPr lang="en-US" dirty="0" smtClean="0">
                <a:solidFill>
                  <a:srgbClr val="00B050"/>
                </a:solidFill>
              </a:rPr>
              <a:t>New SSDs </a:t>
            </a:r>
            <a:r>
              <a:rPr lang="en-US" dirty="0" smtClean="0"/>
              <a:t>very </a:t>
            </a:r>
            <a:r>
              <a:rPr lang="en-US" b="1" dirty="0" smtClean="0"/>
              <a:t>robust </a:t>
            </a:r>
            <a:r>
              <a:rPr lang="en-US" dirty="0" smtClean="0"/>
              <a:t>compared to previous generations…capable of </a:t>
            </a:r>
            <a:r>
              <a:rPr lang="en-US" dirty="0" smtClean="0">
                <a:solidFill>
                  <a:srgbClr val="00B0F0"/>
                </a:solidFill>
              </a:rPr>
              <a:t>8+ </a:t>
            </a:r>
            <a:r>
              <a:rPr lang="en-US" dirty="0" err="1" smtClean="0">
                <a:solidFill>
                  <a:srgbClr val="00B0F0"/>
                </a:solidFill>
              </a:rPr>
              <a:t>Petabytes</a:t>
            </a:r>
            <a:r>
              <a:rPr lang="en-US" dirty="0" smtClean="0"/>
              <a:t> of writes; 5 year lifetimes (check  </a:t>
            </a:r>
            <a:r>
              <a:rPr lang="en-US" i="1" dirty="0" smtClean="0"/>
              <a:t>endurance</a:t>
            </a:r>
            <a:r>
              <a:rPr lang="en-US" dirty="0" smtClean="0"/>
              <a:t> figures)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Lower power;  bandwidths to </a:t>
            </a:r>
            <a:r>
              <a:rPr lang="en-US" b="1" dirty="0" smtClean="0">
                <a:solidFill>
                  <a:srgbClr val="7030A0"/>
                </a:solidFill>
              </a:rPr>
              <a:t>550 MB/sec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Choice of interface: SATA, SAS, bus-attached.  Seagate/Hitachi/Toshiba/OCZ have 6 </a:t>
            </a:r>
            <a:r>
              <a:rPr lang="en-US" dirty="0" err="1" smtClean="0"/>
              <a:t>Gbps</a:t>
            </a:r>
            <a:r>
              <a:rPr lang="en-US" dirty="0" smtClean="0"/>
              <a:t>/SAS</a:t>
            </a:r>
          </a:p>
          <a:p>
            <a:pPr>
              <a:lnSpc>
                <a:spcPts val="3100"/>
              </a:lnSpc>
            </a:pPr>
            <a:r>
              <a:rPr lang="en-US" sz="2000" dirty="0" smtClean="0"/>
              <a:t>See https://hep.pa.msu.edu/twiki/bin/view/AGLT2/TestingSSD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37857-C6E9-4C7E-B5C4-1070D50381D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993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Power Issues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05800" cy="5257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Power issues</a:t>
            </a:r>
            <a:r>
              <a:rPr lang="en-US" dirty="0" smtClean="0"/>
              <a:t> can frequently be the cause of service loss in our infrastructure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Redundant power-supplies </a:t>
            </a:r>
            <a:r>
              <a:rPr lang="en-US" dirty="0" smtClean="0"/>
              <a:t>connected to </a:t>
            </a:r>
            <a:r>
              <a:rPr lang="en-US" dirty="0" smtClean="0">
                <a:solidFill>
                  <a:srgbClr val="00B050"/>
                </a:solidFill>
              </a:rPr>
              <a:t>independent circuits </a:t>
            </a:r>
            <a:r>
              <a:rPr lang="en-US" dirty="0" smtClean="0"/>
              <a:t>can minimize loss due to circuit or supply failure (Verify one circuit can support the required load!!)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UPS systems </a:t>
            </a:r>
            <a:r>
              <a:rPr lang="en-US" dirty="0" smtClean="0"/>
              <a:t>can bridge brown-outs or short-duration loses and protect equipment from power fluctuations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Generators</a:t>
            </a:r>
            <a:r>
              <a:rPr lang="en-US" dirty="0" smtClean="0"/>
              <a:t> provide longer-term bridging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10F6F-16C8-4B15-A232-0C337AA15A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Considerations (1/2)	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800600"/>
          </a:xfrm>
        </p:spPr>
        <p:txBody>
          <a:bodyPr/>
          <a:lstStyle/>
          <a:p>
            <a:r>
              <a:rPr lang="en-US" dirty="0" smtClean="0"/>
              <a:t>Lots of things can impact both </a:t>
            </a:r>
            <a:r>
              <a:rPr lang="en-US" dirty="0" smtClean="0">
                <a:solidFill>
                  <a:srgbClr val="00B050"/>
                </a:solidFill>
              </a:rPr>
              <a:t>reliability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performance</a:t>
            </a:r>
          </a:p>
          <a:p>
            <a:r>
              <a:rPr lang="en-US" dirty="0" smtClean="0"/>
              <a:t>At the hardware level:</a:t>
            </a:r>
          </a:p>
          <a:p>
            <a:pPr lvl="1"/>
            <a:r>
              <a:rPr lang="en-US" dirty="0" smtClean="0"/>
              <a:t>Check for driver updates </a:t>
            </a:r>
          </a:p>
          <a:p>
            <a:pPr lvl="1"/>
            <a:r>
              <a:rPr lang="en-US" dirty="0" smtClean="0"/>
              <a:t>Examine firmware/bios versions (newer isn’t always better BTW)</a:t>
            </a:r>
          </a:p>
          <a:p>
            <a:r>
              <a:rPr lang="en-US" dirty="0" smtClean="0"/>
              <a:t>Software versions…fixes for problems?</a:t>
            </a:r>
          </a:p>
          <a:p>
            <a:r>
              <a:rPr lang="en-US" b="1" dirty="0" smtClean="0"/>
              <a:t>Test changes </a:t>
            </a:r>
            <a:r>
              <a:rPr lang="en-US" dirty="0" smtClean="0"/>
              <a:t>– Do they do what you thought?  What else did they break?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278C7-73A0-4FA1-BFB2-BE2EEC90B29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993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General Considerations (2/2)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105400"/>
          </a:xfrm>
        </p:spPr>
        <p:txBody>
          <a:bodyPr/>
          <a:lstStyle/>
          <a:p>
            <a:r>
              <a:rPr lang="en-US" dirty="0" smtClean="0"/>
              <a:t>Sometimes the additional complexity to add “resiliency” actually </a:t>
            </a:r>
            <a:r>
              <a:rPr lang="en-US" b="1" dirty="0" smtClean="0">
                <a:solidFill>
                  <a:srgbClr val="7030A0"/>
                </a:solidFill>
              </a:rPr>
              <a:t>decreases</a:t>
            </a:r>
            <a:r>
              <a:rPr lang="en-US" dirty="0" smtClean="0"/>
              <a:t> availability compared to doing nothing!</a:t>
            </a:r>
          </a:p>
          <a:p>
            <a:r>
              <a:rPr lang="en-US" dirty="0" smtClean="0"/>
              <a:t>Having </a:t>
            </a:r>
            <a:r>
              <a:rPr lang="en-US" b="1" dirty="0" smtClean="0">
                <a:solidFill>
                  <a:srgbClr val="FFC000"/>
                </a:solidFill>
              </a:rPr>
              <a:t>test equipment </a:t>
            </a:r>
            <a:r>
              <a:rPr lang="en-US" dirty="0" smtClean="0"/>
              <a:t>to experiment with is critical for trying new options</a:t>
            </a:r>
          </a:p>
          <a:p>
            <a:r>
              <a:rPr lang="en-US" dirty="0" smtClean="0"/>
              <a:t>Often you need to trade-off cost </a:t>
            </a:r>
            <a:r>
              <a:rPr lang="en-US" dirty="0" err="1" smtClean="0"/>
              <a:t>vs</a:t>
            </a:r>
            <a:r>
              <a:rPr lang="en-US" dirty="0" smtClean="0"/>
              <a:t> performance </a:t>
            </a:r>
            <a:r>
              <a:rPr lang="en-US" dirty="0" err="1" smtClean="0"/>
              <a:t>vs</a:t>
            </a:r>
            <a:r>
              <a:rPr lang="en-US" dirty="0" smtClean="0"/>
              <a:t> reliability (pick 2 </a:t>
            </a:r>
            <a:r>
              <a:rPr lang="en-US" dirty="0" smtClean="0">
                <a:sym typeface="Wingdings" pitchFamily="2" charset="2"/>
              </a:rPr>
              <a:t> )</a:t>
            </a:r>
          </a:p>
          <a:p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Documentation, issue tracking and version control systems </a:t>
            </a:r>
            <a:r>
              <a:rPr lang="en-US" dirty="0" smtClean="0">
                <a:sym typeface="Wingdings" pitchFamily="2" charset="2"/>
              </a:rPr>
              <a:t>are your friends!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D2786-52D8-4210-A468-1DD8965084E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9935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“Robustness”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534400" cy="5334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0070C0"/>
                </a:solidFill>
              </a:rPr>
              <a:t>many components and complex interactions </a:t>
            </a:r>
            <a:r>
              <a:rPr lang="en-US" dirty="0" smtClean="0"/>
              <a:t>possible in our sites.</a:t>
            </a:r>
          </a:p>
          <a:p>
            <a:r>
              <a:rPr lang="en-US" dirty="0" smtClean="0"/>
              <a:t>We need to understand our options (frequently site specific) to help create </a:t>
            </a:r>
            <a:r>
              <a:rPr lang="en-US" dirty="0" smtClean="0">
                <a:solidFill>
                  <a:srgbClr val="C00000"/>
                </a:solidFill>
              </a:rPr>
              <a:t>robust, high-performing infrastructures</a:t>
            </a:r>
          </a:p>
          <a:p>
            <a:r>
              <a:rPr lang="en-US" dirty="0" smtClean="0"/>
              <a:t>Hardware choices can give resiliency and performance.  Need to tweak for each site.</a:t>
            </a:r>
          </a:p>
          <a:p>
            <a:r>
              <a:rPr lang="en-US" dirty="0" smtClean="0"/>
              <a:t>Reminder: </a:t>
            </a:r>
            <a:r>
              <a:rPr lang="en-US" b="1" dirty="0" smtClean="0">
                <a:solidFill>
                  <a:srgbClr val="00B050"/>
                </a:solidFill>
              </a:rPr>
              <a:t>test changes </a:t>
            </a:r>
            <a:r>
              <a:rPr lang="en-US" dirty="0" smtClean="0"/>
              <a:t>to make sure they actually do what you want (and not something you don’t want!)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92B1E-B1FA-4485-9255-6A95CB5B2E4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09600" y="3352800"/>
            <a:ext cx="7924800" cy="838200"/>
          </a:xfrm>
        </p:spPr>
        <p:txBody>
          <a:bodyPr/>
          <a:lstStyle/>
          <a:p>
            <a:r>
              <a:rPr lang="en-US" dirty="0" smtClean="0"/>
              <a:t>Questions / Discussion?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993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Virtualization of Service Nodes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Our current USATLAS grid infrastructure requires a </a:t>
            </a:r>
            <a:r>
              <a:rPr lang="en-US" b="1" dirty="0" smtClean="0">
                <a:solidFill>
                  <a:srgbClr val="00B050"/>
                </a:solidFill>
              </a:rPr>
              <a:t>number</a:t>
            </a:r>
            <a:r>
              <a:rPr lang="en-US" dirty="0" smtClean="0"/>
              <a:t> of services to operate: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Grid gatekeepers and authentication/authorization services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Job scheduler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Grid storage and distributed file-systems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Various meta-data services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These services need to be robust and highly-available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Can</a:t>
            </a:r>
            <a:r>
              <a:rPr lang="en-US" dirty="0" smtClean="0">
                <a:solidFill>
                  <a:srgbClr val="0070C0"/>
                </a:solidFill>
              </a:rPr>
              <a:t> Virtualization technologies </a:t>
            </a:r>
            <a:r>
              <a:rPr lang="en-US" dirty="0" smtClean="0"/>
              <a:t>be used to </a:t>
            </a:r>
            <a:r>
              <a:rPr lang="en-US" dirty="0" smtClean="0"/>
              <a:t>support </a:t>
            </a:r>
            <a:r>
              <a:rPr lang="en-US" dirty="0" smtClean="0"/>
              <a:t>some </a:t>
            </a:r>
            <a:r>
              <a:rPr lang="en-US" dirty="0" smtClean="0"/>
              <a:t>of these services?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Depending upon the virtualization system this can help: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Backing up critical services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Increasing availability, reliability via enterprise features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Easing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D894F-5CBC-4B4D-80B2-A95BD2CF6B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 the last two years, we have tested and deployed </a:t>
            </a:r>
            <a:r>
              <a:rPr lang="en-US" b="1" dirty="0">
                <a:solidFill>
                  <a:srgbClr val="00B050"/>
                </a:solidFill>
              </a:rPr>
              <a:t>v</a:t>
            </a:r>
            <a:r>
              <a:rPr lang="en-US" b="1" dirty="0" smtClean="0">
                <a:solidFill>
                  <a:srgbClr val="00B050"/>
                </a:solidFill>
              </a:rPr>
              <a:t>irtualization technologies </a:t>
            </a:r>
            <a:r>
              <a:rPr lang="en-US" dirty="0" smtClean="0"/>
              <a:t>for our services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 smtClean="0"/>
              <a:t>AGLT2 uses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VMware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V5.0 Plus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 smtClean="0"/>
              <a:t>runs: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rgbClr val="00B050"/>
                </a:solidFill>
              </a:rPr>
              <a:t>LFC, 4 Squid servers, USATLAS Gatekeeper, </a:t>
            </a:r>
            <a:r>
              <a:rPr lang="en-US" b="1" dirty="0">
                <a:solidFill>
                  <a:srgbClr val="00B050"/>
                </a:solidFill>
              </a:rPr>
              <a:t>OSG Gatekeeper</a:t>
            </a:r>
            <a:r>
              <a:rPr lang="en-US" dirty="0">
                <a:solidFill>
                  <a:srgbClr val="00B050"/>
                </a:solidFill>
              </a:rPr>
              <a:t>, Condor </a:t>
            </a:r>
            <a:r>
              <a:rPr lang="en-US" dirty="0" err="1">
                <a:solidFill>
                  <a:srgbClr val="00B050"/>
                </a:solidFill>
              </a:rPr>
              <a:t>headnode</a:t>
            </a:r>
            <a:r>
              <a:rPr lang="en-US" dirty="0">
                <a:solidFill>
                  <a:srgbClr val="00B050"/>
                </a:solidFill>
              </a:rPr>
              <a:t>, ROCKS </a:t>
            </a:r>
            <a:r>
              <a:rPr lang="en-US" dirty="0" err="1">
                <a:solidFill>
                  <a:srgbClr val="00B050"/>
                </a:solidFill>
              </a:rPr>
              <a:t>headnodes</a:t>
            </a:r>
            <a:r>
              <a:rPr lang="en-US" dirty="0">
                <a:solidFill>
                  <a:srgbClr val="00B050"/>
                </a:solidFill>
              </a:rPr>
              <a:t> (</a:t>
            </a:r>
            <a:r>
              <a:rPr lang="en-US" dirty="0" err="1">
                <a:solidFill>
                  <a:srgbClr val="00B050"/>
                </a:solidFill>
              </a:rPr>
              <a:t>dev</a:t>
            </a:r>
            <a:r>
              <a:rPr lang="en-US" dirty="0">
                <a:solidFill>
                  <a:srgbClr val="00B050"/>
                </a:solidFill>
              </a:rPr>
              <a:t>/prod), </a:t>
            </a:r>
            <a:r>
              <a:rPr lang="en-US" dirty="0" err="1" smtClean="0">
                <a:solidFill>
                  <a:srgbClr val="00B050"/>
                </a:solidFill>
              </a:rPr>
              <a:t>Kerb</a:t>
            </a:r>
            <a:r>
              <a:rPr lang="en-US" dirty="0" smtClean="0">
                <a:solidFill>
                  <a:srgbClr val="00B050"/>
                </a:solidFill>
              </a:rPr>
              <a:t>/AFS </a:t>
            </a:r>
            <a:r>
              <a:rPr lang="en-US" dirty="0">
                <a:solidFill>
                  <a:srgbClr val="00B050"/>
                </a:solidFill>
              </a:rPr>
              <a:t>nodes, </a:t>
            </a:r>
            <a:r>
              <a:rPr lang="en-US" b="1" dirty="0">
                <a:solidFill>
                  <a:srgbClr val="00B050"/>
                </a:solidFill>
              </a:rPr>
              <a:t>central syslog-</a:t>
            </a:r>
            <a:r>
              <a:rPr lang="en-US" b="1" dirty="0" err="1">
                <a:solidFill>
                  <a:srgbClr val="00B050"/>
                </a:solidFill>
              </a:rPr>
              <a:t>ng</a:t>
            </a:r>
            <a:r>
              <a:rPr lang="en-US" b="1" dirty="0">
                <a:solidFill>
                  <a:srgbClr val="00B050"/>
                </a:solidFill>
              </a:rPr>
              <a:t> host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muon</a:t>
            </a:r>
            <a:r>
              <a:rPr lang="en-US" dirty="0">
                <a:solidFill>
                  <a:srgbClr val="00B050"/>
                </a:solidFill>
              </a:rPr>
              <a:t> calibration splitter, Oracle DB,  all our AFS file servers (storage in </a:t>
            </a:r>
            <a:r>
              <a:rPr lang="en-US" dirty="0" err="1">
                <a:solidFill>
                  <a:srgbClr val="00B050"/>
                </a:solidFill>
              </a:rPr>
              <a:t>iSCSI</a:t>
            </a:r>
            <a:r>
              <a:rPr lang="en-US" dirty="0" smtClean="0">
                <a:solidFill>
                  <a:srgbClr val="00B050"/>
                </a:solidFill>
              </a:rPr>
              <a:t>), dCache </a:t>
            </a:r>
            <a:r>
              <a:rPr lang="en-US" dirty="0" err="1" smtClean="0">
                <a:solidFill>
                  <a:srgbClr val="00B050"/>
                </a:solidFill>
              </a:rPr>
              <a:t>headnode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/>
              <a:t>“HA” mode can ensure services run even if a physical server fails.  Backup is easy as </a:t>
            </a:r>
            <a:r>
              <a:rPr lang="en-US" dirty="0" smtClean="0"/>
              <a:t>well.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/>
              <a:t>Can “live-migrate” VMs between 3 servers or migrate VM storage to alternate back-end </a:t>
            </a:r>
            <a:r>
              <a:rPr lang="en-US" dirty="0" err="1"/>
              <a:t>iSCSI</a:t>
            </a:r>
            <a:r>
              <a:rPr lang="en-US" dirty="0"/>
              <a:t> storage servers.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Downside is initial/on-going costs for </a:t>
            </a:r>
            <a:r>
              <a:rPr lang="en-US" dirty="0" smtClean="0">
                <a:solidFill>
                  <a:srgbClr val="FF0000"/>
                </a:solidFill>
              </a:rPr>
              <a:t>VMware.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02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Installation at MSU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r>
              <a:rPr lang="en-US" dirty="0" smtClean="0"/>
              <a:t>MSU interim virtualization purchase (final delivery </a:t>
            </a:r>
            <a:r>
              <a:rPr lang="en-US" b="1" dirty="0" smtClean="0"/>
              <a:t>today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Two Dell R710s, 192GB, 2 X5675 processors, 2 X520 dual 10GE</a:t>
            </a:r>
          </a:p>
          <a:p>
            <a:pPr lvl="1"/>
            <a:r>
              <a:rPr lang="en-US" dirty="0" smtClean="0"/>
              <a:t>MD3220 (8 x 6Gbps ports, SSD 150G,  23 x 300G 15K SAS; 7TB)</a:t>
            </a:r>
          </a:p>
          <a:p>
            <a:pPr lvl="1"/>
            <a:r>
              <a:rPr lang="en-US" dirty="0" smtClean="0"/>
              <a:t>MD1220 (24 x 900G 10K SAS disks; 21.6 TB raw)</a:t>
            </a:r>
          </a:p>
          <a:p>
            <a:r>
              <a:rPr lang="en-US" dirty="0" smtClean="0"/>
              <a:t>VMware </a:t>
            </a:r>
            <a:r>
              <a:rPr lang="en-US" dirty="0" err="1" smtClean="0"/>
              <a:t>Ent</a:t>
            </a:r>
            <a:r>
              <a:rPr lang="en-US" dirty="0" smtClean="0"/>
              <a:t> Plus licenses with Production support via Merit</a:t>
            </a:r>
          </a:p>
          <a:p>
            <a:r>
              <a:rPr lang="en-US" dirty="0" smtClean="0"/>
              <a:t>Sized to hold all needed services from UM site (has 33% more memory, disks selected to provide IOPS and space)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Limitation:</a:t>
            </a:r>
            <a:r>
              <a:rPr lang="en-US" dirty="0" smtClean="0"/>
              <a:t> SAS-connected disks are not visible from UM site</a:t>
            </a:r>
          </a:p>
          <a:p>
            <a:r>
              <a:rPr lang="en-US" dirty="0" smtClean="0"/>
              <a:t>MSU VMware nodes can copy from UM.  </a:t>
            </a:r>
            <a:r>
              <a:rPr lang="en-US" dirty="0" smtClean="0">
                <a:solidFill>
                  <a:srgbClr val="00B050"/>
                </a:solidFill>
              </a:rPr>
              <a:t>Plan to setup replication process for needed VMs from UM to MSU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348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Considerations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5995E-F63D-4E05-90DE-7109B71C54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990600"/>
            <a:ext cx="8382000" cy="556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deploying any VM technology you should plan out the underlying hardware layer to ensure a robust basis for whatever gets installed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r>
              <a:rPr lang="en-US" sz="2400" kern="0" noProof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Multiple VM “servers” (to run VM images) are important </a:t>
            </a:r>
            <a:r>
              <a:rPr lang="en-US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for redundancy and load balancing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Multiple</a:t>
            </a:r>
            <a:r>
              <a:rPr lang="en-US" sz="2400" kern="0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shared back-end storage is important to provide VM storage options to support advanced features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0000"/>
              </a:buClr>
              <a:buFont typeface="Monotype Sorts" pitchFamily="2" charset="2"/>
              <a:buChar char="T"/>
              <a:defRPr/>
            </a:pPr>
            <a:r>
              <a:rPr kumimoji="0" lang="en-US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iSCSI</a:t>
            </a:r>
            <a:r>
              <a:rPr lang="en-US" sz="24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 clustered </a:t>
            </a:r>
            <a:r>
              <a:rPr lang="en-US" sz="2400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filesystems</a:t>
            </a:r>
            <a:r>
              <a:rPr lang="en-US" sz="24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recommended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0000"/>
              </a:buClr>
              <a:buFont typeface="Monotype Sorts" pitchFamily="2" charset="2"/>
              <a:buChar char="T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Scale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hardware to planned deployment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0000"/>
              </a:buClr>
              <a:buFont typeface="Monotype Sorts" pitchFamily="2" charset="2"/>
              <a:buChar char="T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Sufficient CPU/memory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to allow failover (N-1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svrs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0000"/>
              </a:buClr>
              <a:buFont typeface="Monotype Sorts" pitchFamily="2" charset="2"/>
              <a:buChar char="T"/>
              <a:defRPr/>
            </a:pPr>
            <a:r>
              <a:rPr lang="en-US" sz="2400" kern="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Sufficient</a:t>
            </a:r>
            <a:r>
              <a:rPr lang="en-US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storage for range of services (</a:t>
            </a:r>
            <a:r>
              <a:rPr lang="en-US" sz="2400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IOPS+space</a:t>
            </a:r>
            <a:r>
              <a:rPr lang="en-US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0000"/>
              </a:buClr>
              <a:buFont typeface="Monotype Sorts" pitchFamily="2" charset="2"/>
              <a:buChar char="T"/>
              <a:defRPr/>
            </a:pPr>
            <a:r>
              <a:rPr lang="en-US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Sufficient physical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network interfaces for # of VMs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0000"/>
              </a:buClr>
              <a:buFont typeface="Monotype Sorts" pitchFamily="2" charset="2"/>
              <a:buChar char="T"/>
              <a:defRPr/>
            </a:pPr>
            <a:r>
              <a:rPr lang="en-US" sz="2400" kern="0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Design for no-single</a:t>
            </a:r>
            <a:r>
              <a:rPr lang="en-US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point-of-failure to the extent possible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499350" cy="9144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Example: AGLT2_UM VMware Hardware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FC6E3-3E40-4D9D-B7FF-79EF0EBB84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52" y="1143000"/>
            <a:ext cx="7261696" cy="5181600"/>
          </a:xfrm>
        </p:spPr>
      </p:pic>
      <p:sp>
        <p:nvSpPr>
          <p:cNvPr id="12" name="TextBox 11"/>
          <p:cNvSpPr txBox="1"/>
          <p:nvPr/>
        </p:nvSpPr>
        <p:spPr>
          <a:xfrm>
            <a:off x="7162800" y="129539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Mgmt</a:t>
            </a:r>
            <a:endParaRPr lang="en-US" sz="1200" dirty="0" smtClean="0">
              <a:solidFill>
                <a:srgbClr val="00B05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10GE</a:t>
            </a:r>
          </a:p>
          <a:p>
            <a:r>
              <a:rPr lang="en-US" sz="1200" dirty="0" smtClean="0"/>
              <a:t>VL</a:t>
            </a:r>
            <a:r>
              <a:rPr lang="en-US" sz="1200" dirty="0" smtClean="0">
                <a:solidFill>
                  <a:schemeClr val="accent2"/>
                </a:solidFill>
              </a:rPr>
              <a:t>AN</a:t>
            </a:r>
            <a:r>
              <a:rPr lang="en-US" sz="1200" dirty="0" smtClean="0">
                <a:solidFill>
                  <a:srgbClr val="FFFF00"/>
                </a:solidFill>
              </a:rPr>
              <a:t>S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iSCSI</a:t>
            </a:r>
            <a:r>
              <a:rPr lang="en-US" dirty="0" smtClean="0"/>
              <a:t> for VM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006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0070C0"/>
                </a:solidFill>
              </a:rPr>
              <a:t>iSCSI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has been around for a while.  Lots of nice features</a:t>
            </a:r>
          </a:p>
          <a:p>
            <a:pPr lvl="1">
              <a:defRPr/>
            </a:pPr>
            <a:r>
              <a:rPr lang="en-US" dirty="0" smtClean="0"/>
              <a:t>Relative to fiber channel it can be </a:t>
            </a:r>
            <a:r>
              <a:rPr lang="en-US" dirty="0" smtClean="0">
                <a:solidFill>
                  <a:srgbClr val="00B050"/>
                </a:solidFill>
              </a:rPr>
              <a:t>inexpensive</a:t>
            </a:r>
          </a:p>
          <a:p>
            <a:pPr lvl="1">
              <a:defRPr/>
            </a:pPr>
            <a:r>
              <a:rPr lang="en-US" dirty="0" smtClean="0"/>
              <a:t>Allows </a:t>
            </a:r>
            <a:r>
              <a:rPr lang="en-US" b="1" dirty="0" smtClean="0">
                <a:solidFill>
                  <a:srgbClr val="FFC000"/>
                </a:solidFill>
              </a:rPr>
              <a:t>multi-host access </a:t>
            </a:r>
            <a:r>
              <a:rPr lang="en-US" dirty="0" smtClean="0"/>
              <a:t>to the same storage</a:t>
            </a:r>
          </a:p>
          <a:p>
            <a:pPr lvl="1">
              <a:defRPr/>
            </a:pPr>
            <a:r>
              <a:rPr lang="en-US" dirty="0" smtClean="0"/>
              <a:t>Typically supports features like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snap-shots</a:t>
            </a:r>
            <a:r>
              <a:rPr lang="en-US" dirty="0" smtClean="0"/>
              <a:t>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cloning</a:t>
            </a:r>
            <a:r>
              <a:rPr lang="en-US" dirty="0" smtClean="0"/>
              <a:t> for LUNs.  Easy to migrate via LAN/WAN</a:t>
            </a:r>
          </a:p>
          <a:p>
            <a:pPr lvl="1">
              <a:defRPr/>
            </a:pPr>
            <a:r>
              <a:rPr lang="en-US" dirty="0" smtClean="0"/>
              <a:t>With 10GE and hardware </a:t>
            </a:r>
            <a:r>
              <a:rPr lang="en-US" dirty="0" err="1" smtClean="0"/>
              <a:t>iSCSI</a:t>
            </a:r>
            <a:r>
              <a:rPr lang="en-US" dirty="0" smtClean="0"/>
              <a:t> offloading, performance can exceed fiber channel</a:t>
            </a:r>
          </a:p>
          <a:p>
            <a:pPr>
              <a:defRPr/>
            </a:pPr>
            <a:r>
              <a:rPr lang="en-US" dirty="0" smtClean="0"/>
              <a:t>Roll-your-own with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iSCSI</a:t>
            </a:r>
            <a:r>
              <a:rPr lang="en-US" dirty="0" smtClean="0"/>
              <a:t> or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Openfiler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Allows advanced features (like “Storage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vMotion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VMware)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89F51-1FC7-43BC-A523-4C279BD175A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iSCSI</a:t>
            </a:r>
            <a:r>
              <a:rPr lang="en-US" dirty="0" smtClean="0"/>
              <a:t> Hardware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" y="1066800"/>
            <a:ext cx="8642350" cy="5334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Can buy </a:t>
            </a:r>
            <a:r>
              <a:rPr lang="en-US" dirty="0" err="1" smtClean="0"/>
              <a:t>iSCSI</a:t>
            </a:r>
            <a:r>
              <a:rPr lang="en-US" dirty="0" smtClean="0"/>
              <a:t> appliances. ..lots of choices </a:t>
            </a:r>
          </a:p>
          <a:p>
            <a:pPr lvl="1">
              <a:defRPr/>
            </a:pPr>
            <a:r>
              <a:rPr lang="en-US" dirty="0" smtClean="0"/>
              <a:t>Dell offers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MD32xxi/ D36xxi</a:t>
            </a:r>
            <a:r>
              <a:rPr lang="en-US" dirty="0" smtClean="0"/>
              <a:t>.  Relatively inexpensive via LHC matrix. Can configure 12 disks up to 3TB each or 24 disks up to 1TB each.  Can add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MD12xx </a:t>
            </a:r>
            <a:r>
              <a:rPr lang="en-US" dirty="0" smtClean="0"/>
              <a:t>shelves (up to 4).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Oracle(Sun) 74xx  (Amber Road) </a:t>
            </a:r>
            <a:r>
              <a:rPr lang="en-US" dirty="0" smtClean="0"/>
              <a:t>systems provide higher-end capabilities and nice interface and multiple access options.</a:t>
            </a:r>
          </a:p>
          <a:p>
            <a:pPr lvl="1">
              <a:defRPr/>
            </a:pPr>
            <a:r>
              <a:rPr lang="en-US" dirty="0" smtClean="0">
                <a:solidFill>
                  <a:srgbClr val="00B050"/>
                </a:solidFill>
              </a:rPr>
              <a:t>Very nice systems with higher-end features from other vendors (</a:t>
            </a:r>
            <a:r>
              <a:rPr lang="en-US" b="1" dirty="0" smtClean="0">
                <a:solidFill>
                  <a:srgbClr val="00B050"/>
                </a:solidFill>
              </a:rPr>
              <a:t>$$$</a:t>
            </a:r>
            <a:r>
              <a:rPr lang="en-US" dirty="0" smtClean="0">
                <a:solidFill>
                  <a:srgbClr val="00B050"/>
                </a:solidFill>
              </a:rPr>
              <a:t>) (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Isilon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HP,  EMC VNX5300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>
              <a:defRPr/>
            </a:pPr>
            <a:r>
              <a:rPr lang="en-US" dirty="0" smtClean="0"/>
              <a:t>Can build your own direct attached storage and enable </a:t>
            </a:r>
            <a:r>
              <a:rPr lang="en-US" dirty="0" err="1" smtClean="0"/>
              <a:t>iSCSI</a:t>
            </a:r>
            <a:r>
              <a:rPr lang="en-US" dirty="0" smtClean="0"/>
              <a:t> (e.g., </a:t>
            </a:r>
            <a:r>
              <a:rPr lang="en-US" dirty="0" err="1" smtClean="0"/>
              <a:t>OpenFiler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Must balance features </a:t>
            </a:r>
            <a:r>
              <a:rPr lang="en-US" dirty="0" err="1" smtClean="0"/>
              <a:t>vs</a:t>
            </a:r>
            <a:r>
              <a:rPr lang="en-US" dirty="0" smtClean="0"/>
              <a:t> cost as usual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Shawn McKee/AGLT2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1D56D-347C-46E7-A3F6-F3D6D9342A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-template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atlas-template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lnDef>
  </a:objectDefaults>
  <a:extraClrSchemeLst>
    <a:extraClrScheme>
      <a:clrScheme name="atlas-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las-template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ATLAS_Computing_Tier2_3_JointTechs_Jul16</Template>
  <TotalTime>9015</TotalTime>
  <Words>2482</Words>
  <Application>Microsoft Office PowerPoint</Application>
  <PresentationFormat>On-screen Show (4:3)</PresentationFormat>
  <Paragraphs>273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atlas-template2</vt:lpstr>
      <vt:lpstr>VM Technologies (and others) for Site and Service Resiliency</vt:lpstr>
      <vt:lpstr>Service and Site Resiliency Motivations</vt:lpstr>
      <vt:lpstr>Virtualization of Service Nodes</vt:lpstr>
      <vt:lpstr>Virtualization Technology</vt:lpstr>
      <vt:lpstr>Virtualization Installation at MSU</vt:lpstr>
      <vt:lpstr>Virtualization Considerations </vt:lpstr>
      <vt:lpstr>Example: AGLT2_UM VMware Hardware</vt:lpstr>
      <vt:lpstr> iSCSI for VM Storage</vt:lpstr>
      <vt:lpstr>iSCSI Hardware Options</vt:lpstr>
      <vt:lpstr>iSCSI for “backend” Live Storage Migration</vt:lpstr>
      <vt:lpstr>Service  Multi-Site Resiliency Options</vt:lpstr>
      <vt:lpstr>Multi-Site Virtualization Challenges</vt:lpstr>
      <vt:lpstr>Grid Storage Considerations</vt:lpstr>
      <vt:lpstr>dCache Inter-site Caching</vt:lpstr>
      <vt:lpstr>A little more on Federated Xrootd Use</vt:lpstr>
      <vt:lpstr>Future Considerations</vt:lpstr>
      <vt:lpstr>Summary</vt:lpstr>
      <vt:lpstr>Questions / Discussion?</vt:lpstr>
      <vt:lpstr>Additional Resiliency Considerations</vt:lpstr>
      <vt:lpstr>Storage Connectivity  </vt:lpstr>
      <vt:lpstr>Redundant Cabling Using Dell MD1200s</vt:lpstr>
      <vt:lpstr>Storage Example: Inexpensive, Robust and Powerful</vt:lpstr>
      <vt:lpstr>Site Disk Choices</vt:lpstr>
      <vt:lpstr>SSDs for Targeted Apps </vt:lpstr>
      <vt:lpstr>Power Issues</vt:lpstr>
      <vt:lpstr>General Considerations (1/2) </vt:lpstr>
      <vt:lpstr>General Considerations (2/2)</vt:lpstr>
      <vt:lpstr>“Robustness” Summary</vt:lpstr>
      <vt:lpstr>Questions / Discussion?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Analysis: USATLAS</dc:title>
  <dc:creator>Shawn  McKee</dc:creator>
  <cp:lastModifiedBy>smckee</cp:lastModifiedBy>
  <cp:revision>170</cp:revision>
  <dcterms:created xsi:type="dcterms:W3CDTF">2008-05-12T16:24:34Z</dcterms:created>
  <dcterms:modified xsi:type="dcterms:W3CDTF">2012-03-19T18:56:21Z</dcterms:modified>
</cp:coreProperties>
</file>