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</p:sldMasterIdLst>
  <p:notesMasterIdLst>
    <p:notesMasterId r:id="rId13"/>
  </p:notesMasterIdLst>
  <p:sldIdLst>
    <p:sldId id="256" r:id="rId4"/>
    <p:sldId id="257" r:id="rId5"/>
    <p:sldId id="264" r:id="rId6"/>
    <p:sldId id="258" r:id="rId7"/>
    <p:sldId id="259" r:id="rId8"/>
    <p:sldId id="262" r:id="rId9"/>
    <p:sldId id="263" r:id="rId10"/>
    <p:sldId id="260" r:id="rId11"/>
    <p:sldId id="261" r:id="rId12"/>
  </p:sldIdLst>
  <p:sldSz cx="9144000" cy="6858000" type="screen4x3"/>
  <p:notesSz cx="6997700" cy="92694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DejaVu Sans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DejaVu Sans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DejaVu Sans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DejaVu Sans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DejaVu Sans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DejaVu Sans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DejaVu Sans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DejaVu Sans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DejaVu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712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997700" cy="92694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6997700" cy="92694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6997700" cy="92694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0"/>
            <a:ext cx="6997700" cy="92694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0" y="0"/>
            <a:ext cx="6997700" cy="92694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0" y="0"/>
            <a:ext cx="6997700" cy="92694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0" y="0"/>
            <a:ext cx="6997700" cy="92694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0" y="0"/>
            <a:ext cx="6997700" cy="92694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0" y="0"/>
            <a:ext cx="6997700" cy="92694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0" y="0"/>
            <a:ext cx="6997700" cy="92694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0" y="0"/>
            <a:ext cx="6997700" cy="92694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321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800" tIns="45720" rIns="91800" bIns="4572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7000"/>
              </a:lnSpc>
              <a:spcBef>
                <a:spcPts val="300"/>
              </a:spcBef>
              <a:buClr>
                <a:srgbClr val="600000"/>
              </a:buClr>
              <a:buFont typeface="Arial Narrow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Arial Narrow" charset="0"/>
              </a:defRPr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dt"/>
          </p:nvPr>
        </p:nvSpPr>
        <p:spPr bwMode="auto">
          <a:xfrm>
            <a:off x="3967163" y="0"/>
            <a:ext cx="30321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800" tIns="45720" rIns="91800" bIns="4572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7000"/>
              </a:lnSpc>
              <a:spcBef>
                <a:spcPts val="300"/>
              </a:spcBef>
              <a:buClr>
                <a:srgbClr val="600000"/>
              </a:buClr>
              <a:buFont typeface="Arial Narrow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Arial Narrow" charset="0"/>
              </a:defRPr>
            </a:lvl1pPr>
          </a:lstStyle>
          <a:p>
            <a:endParaRPr lang="en-US"/>
          </a:p>
        </p:txBody>
      </p:sp>
      <p:sp>
        <p:nvSpPr>
          <p:cNvPr id="4110" name="Rectangle 1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8238" y="684213"/>
            <a:ext cx="4648200" cy="348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11" name="Rectangle 15"/>
          <p:cNvSpPr>
            <a:spLocks noGrp="1" noChangeArrowheads="1"/>
          </p:cNvSpPr>
          <p:nvPr>
            <p:ph type="body"/>
          </p:nvPr>
        </p:nvSpPr>
        <p:spPr bwMode="auto">
          <a:xfrm>
            <a:off x="915988" y="4413250"/>
            <a:ext cx="5167312" cy="416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ftr"/>
          </p:nvPr>
        </p:nvSpPr>
        <p:spPr bwMode="auto">
          <a:xfrm>
            <a:off x="0" y="8826500"/>
            <a:ext cx="30321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800" tIns="45720" rIns="91800" bIns="4572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7000"/>
              </a:lnSpc>
              <a:spcBef>
                <a:spcPts val="300"/>
              </a:spcBef>
              <a:buClr>
                <a:srgbClr val="600000"/>
              </a:buClr>
              <a:buFont typeface="Arial Narrow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Arial Narrow" charset="0"/>
              </a:defRPr>
            </a:lvl1pPr>
          </a:lstStyle>
          <a:p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sldNum"/>
          </p:nvPr>
        </p:nvSpPr>
        <p:spPr bwMode="auto">
          <a:xfrm>
            <a:off x="3967163" y="8826500"/>
            <a:ext cx="30321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800" tIns="45720" rIns="91800" bIns="4572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7000"/>
              </a:lnSpc>
              <a:spcBef>
                <a:spcPts val="300"/>
              </a:spcBef>
              <a:buClr>
                <a:srgbClr val="600000"/>
              </a:buClr>
              <a:buFont typeface="Arial Narrow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Arial Narrow" charset="0"/>
              </a:defRPr>
            </a:lvl1pPr>
          </a:lstStyle>
          <a:p>
            <a:fld id="{4952D7E8-98DF-A045-BA32-2995C066B8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4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D74216-6756-FA44-95E3-E59766425D12}" type="slidenum">
              <a:rPr lang="en-US"/>
              <a:pPr/>
              <a:t>1</a:t>
            </a:fld>
            <a:endParaRPr lang="en-US"/>
          </a:p>
        </p:txBody>
      </p:sp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1138238" y="684213"/>
            <a:ext cx="4665662" cy="34988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5988" y="4413250"/>
            <a:ext cx="5170487" cy="41735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468125-F277-2A4D-B1FC-1B9DEF2EB3B8}" type="slidenum">
              <a:rPr lang="en-US"/>
              <a:pPr/>
              <a:t>2</a:t>
            </a:fld>
            <a:endParaRPr lang="en-US"/>
          </a:p>
        </p:txBody>
      </p:sp>
      <p:sp>
        <p:nvSpPr>
          <p:cNvPr id="1228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1413" y="684213"/>
            <a:ext cx="4643437" cy="3482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229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988" y="4413250"/>
            <a:ext cx="5168900" cy="41703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6679BB-49C0-9147-B90B-CE39E851383A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1413" y="684213"/>
            <a:ext cx="4643437" cy="3482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33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988" y="4413250"/>
            <a:ext cx="5168900" cy="41703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49A35A-30EC-2046-83CF-9A7712DC8FBB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1413" y="684213"/>
            <a:ext cx="4643437" cy="3482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433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988" y="4413250"/>
            <a:ext cx="5168900" cy="41703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49A35A-30EC-2046-83CF-9A7712DC8FBB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1413" y="684213"/>
            <a:ext cx="4643437" cy="3482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433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988" y="4413250"/>
            <a:ext cx="5168900" cy="41703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49A35A-30EC-2046-83CF-9A7712DC8FBB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1413" y="684213"/>
            <a:ext cx="4643437" cy="3482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433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988" y="4413250"/>
            <a:ext cx="5168900" cy="41703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6D9E1C-59E2-1341-8146-66528B08A985}" type="slidenum">
              <a:rPr lang="en-US"/>
              <a:pPr/>
              <a:t>9</a:t>
            </a:fld>
            <a:endParaRPr lang="en-US"/>
          </a:p>
        </p:txBody>
      </p:sp>
      <p:sp>
        <p:nvSpPr>
          <p:cNvPr id="163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1413" y="684213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63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988" y="4413250"/>
            <a:ext cx="5170487" cy="41735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0720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95868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0050" y="152400"/>
            <a:ext cx="2147888" cy="5438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92850" cy="5438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5002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907338" cy="82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660775" y="6397625"/>
            <a:ext cx="1593850" cy="4587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914400" y="6400800"/>
            <a:ext cx="2282825" cy="8239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87673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9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01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1459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29075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604963"/>
            <a:ext cx="403066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80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29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435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7873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05708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6694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57089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00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6700" y="1604963"/>
            <a:ext cx="2052638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07100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431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044954-9F2B-C445-B286-9A021E75B9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522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A447FC-3F69-434F-9F3A-1CCA41663E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925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657EFB-86EF-8641-B2AC-3AD40126CC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985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3838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4963"/>
            <a:ext cx="4035425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EFD094-FE0E-7C4C-B32A-6B7A5F0FE4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035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4E59A0-6E6A-BB4E-B041-A8A8C9EBCC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55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A4968F-8446-5A40-8F71-165FB9E54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2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201332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85AD21-7D8D-2E4F-A1C0-135B7BED4D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451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61D762-BBCE-C845-9D6D-C16BE8F8E3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769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25DAC2-3717-084E-9124-BE55C70BCB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466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AD7B67-4515-3445-9233-CEEC99B995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021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73050"/>
            <a:ext cx="2054225" cy="585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5038" cy="5856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E2495E-75A3-B343-9D99-406B6B3B05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8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219575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775" y="1066800"/>
            <a:ext cx="422116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11546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7860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9161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94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8718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35477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28600"/>
            <a:ext cx="411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05800" y="152400"/>
            <a:ext cx="609600" cy="838200"/>
          </a:xfrm>
          <a:prstGeom prst="rect">
            <a:avLst/>
          </a:prstGeom>
          <a:noFill/>
          <a:ln w="9360">
            <a:solidFill>
              <a:srgbClr val="600000"/>
            </a:solidFill>
            <a:miter lim="800000"/>
            <a:headEnd/>
            <a:tailEnd/>
          </a:ln>
          <a:effectLst/>
          <a:scene3d>
            <a:camera prst="legacyObliqueTopLeft"/>
            <a:lightRig rig="legacyFlat3" dir="b"/>
          </a:scene3d>
          <a:sp3d extrusionH="74597" prstMaterial="legacyMatte">
            <a:bevelT w="13500" h="13500" prst="angle"/>
            <a:bevelB w="13500" h="13500" prst="angle"/>
            <a:extrusionClr>
              <a:srgbClr val="F6E4D2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907338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0"/>
            <a:ext cx="8593138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660775" y="6397625"/>
            <a:ext cx="15938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914400" y="6400800"/>
            <a:ext cx="22828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                  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04800" y="6400800"/>
            <a:ext cx="8610600" cy="1588"/>
          </a:xfrm>
          <a:prstGeom prst="line">
            <a:avLst/>
          </a:prstGeom>
          <a:noFill/>
          <a:ln w="12600">
            <a:solidFill>
              <a:srgbClr val="6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440488"/>
            <a:ext cx="11430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1113"/>
            <a:ext cx="7429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858000" y="643255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64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9pPr>
          </a:lstStyle>
          <a:p>
            <a:pPr algn="r" eaLnBrk="1">
              <a:lnSpc>
                <a:spcPct val="86000"/>
              </a:lnSpc>
              <a:buClrTx/>
              <a:buFontTx/>
              <a:buNone/>
            </a:pPr>
            <a:fld id="{F6DD8C09-3EE5-744D-95CE-7E38A4637BD9}" type="slidenum">
              <a:rPr lang="en-US" sz="1400"/>
              <a:pPr algn="r" eaLnBrk="1">
                <a:lnSpc>
                  <a:spcPct val="86000"/>
                </a:lnSpc>
                <a:buClrTx/>
                <a:buFontTx/>
                <a:buNone/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4" r:id="rId12"/>
  </p:sldLayoutIdLst>
  <p:hf sldNum="0" hdr="0" dt="0"/>
  <p:txStyles>
    <p:titleStyle>
      <a:lvl1pPr algn="ctr" defTabSz="457200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3333CC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3333CC"/>
          </a:solidFill>
          <a:latin typeface="Arial" charset="0"/>
          <a:ea typeface="ＭＳ Ｐゴシック" charset="0"/>
          <a:cs typeface="DejaVu Sans" charset="0"/>
        </a:defRPr>
      </a:lvl2pPr>
      <a:lvl3pPr marL="1143000" indent="-228600" algn="ctr" defTabSz="457200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3333CC"/>
          </a:solidFill>
          <a:latin typeface="Arial" charset="0"/>
          <a:ea typeface="ＭＳ Ｐゴシック" charset="0"/>
          <a:cs typeface="DejaVu Sans" charset="0"/>
        </a:defRPr>
      </a:lvl3pPr>
      <a:lvl4pPr marL="1600200" indent="-228600" algn="ctr" defTabSz="457200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3333CC"/>
          </a:solidFill>
          <a:latin typeface="Arial" charset="0"/>
          <a:ea typeface="ＭＳ Ｐゴシック" charset="0"/>
          <a:cs typeface="DejaVu Sans" charset="0"/>
        </a:defRPr>
      </a:lvl4pPr>
      <a:lvl5pPr marL="2057400" indent="-228600" algn="ctr" defTabSz="457200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3333CC"/>
          </a:solidFill>
          <a:latin typeface="Arial" charset="0"/>
          <a:ea typeface="ＭＳ Ｐゴシック" charset="0"/>
          <a:cs typeface="DejaVu Sans" charset="0"/>
        </a:defRPr>
      </a:lvl5pPr>
      <a:lvl6pPr marL="2514600" indent="-228600" algn="ctr" defTabSz="457200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3333CC"/>
          </a:solidFill>
          <a:latin typeface="Arial" charset="0"/>
          <a:ea typeface="ＭＳ Ｐゴシック" charset="0"/>
          <a:cs typeface="DejaVu Sans" charset="0"/>
        </a:defRPr>
      </a:lvl6pPr>
      <a:lvl7pPr marL="2971800" indent="-228600" algn="ctr" defTabSz="457200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3333CC"/>
          </a:solidFill>
          <a:latin typeface="Arial" charset="0"/>
          <a:ea typeface="ＭＳ Ｐゴシック" charset="0"/>
          <a:cs typeface="DejaVu Sans" charset="0"/>
        </a:defRPr>
      </a:lvl7pPr>
      <a:lvl8pPr marL="3429000" indent="-228600" algn="ctr" defTabSz="457200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3333CC"/>
          </a:solidFill>
          <a:latin typeface="Arial" charset="0"/>
          <a:ea typeface="ＭＳ Ｐゴシック" charset="0"/>
          <a:cs typeface="DejaVu Sans" charset="0"/>
        </a:defRPr>
      </a:lvl8pPr>
      <a:lvl9pPr marL="3886200" indent="-228600" algn="ctr" defTabSz="457200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3333CC"/>
          </a:solidFill>
          <a:latin typeface="Arial" charset="0"/>
          <a:ea typeface="ＭＳ Ｐゴシック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112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8000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112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3333CC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9933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84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 b="1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75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 b="1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lnSpc>
          <a:spcPct val="75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 b="1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lnSpc>
          <a:spcPct val="75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 b="1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lnSpc>
          <a:spcPct val="75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 b="1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lnSpc>
          <a:spcPct val="75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 b="1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305800" y="152400"/>
            <a:ext cx="609600" cy="838200"/>
          </a:xfrm>
          <a:prstGeom prst="rect">
            <a:avLst/>
          </a:prstGeom>
          <a:noFill/>
          <a:ln w="9360">
            <a:solidFill>
              <a:srgbClr val="600000"/>
            </a:solidFill>
            <a:miter lim="800000"/>
            <a:headEnd/>
            <a:tailEnd/>
          </a:ln>
          <a:effectLst/>
          <a:scene3d>
            <a:camera prst="legacyObliqueTopLeft"/>
            <a:lightRig rig="legacyFlat3" dir="b"/>
          </a:scene3d>
          <a:sp3d extrusionH="74597" prstMaterial="legacyMatte">
            <a:bevelT w="13500" h="13500" prst="angle"/>
            <a:bevelB w="13500" h="13500" prst="angle"/>
            <a:extrusionClr>
              <a:srgbClr val="F6E4D2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0"/>
            <a:ext cx="7754938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28600"/>
            <a:ext cx="411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386513"/>
            <a:ext cx="12954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4425"/>
            <a:ext cx="990600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12138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3333CC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3333CC"/>
          </a:solidFill>
          <a:latin typeface="Arial" charset="0"/>
          <a:ea typeface="ＭＳ Ｐゴシック" charset="0"/>
          <a:cs typeface="DejaVu Sans" charset="0"/>
        </a:defRPr>
      </a:lvl2pPr>
      <a:lvl3pPr marL="1143000" indent="-228600" algn="ctr" defTabSz="457200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3333CC"/>
          </a:solidFill>
          <a:latin typeface="Arial" charset="0"/>
          <a:ea typeface="ＭＳ Ｐゴシック" charset="0"/>
          <a:cs typeface="DejaVu Sans" charset="0"/>
        </a:defRPr>
      </a:lvl3pPr>
      <a:lvl4pPr marL="1600200" indent="-228600" algn="ctr" defTabSz="457200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3333CC"/>
          </a:solidFill>
          <a:latin typeface="Arial" charset="0"/>
          <a:ea typeface="ＭＳ Ｐゴシック" charset="0"/>
          <a:cs typeface="DejaVu Sans" charset="0"/>
        </a:defRPr>
      </a:lvl4pPr>
      <a:lvl5pPr marL="2057400" indent="-228600" algn="ctr" defTabSz="457200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3333CC"/>
          </a:solidFill>
          <a:latin typeface="Arial" charset="0"/>
          <a:ea typeface="ＭＳ Ｐゴシック" charset="0"/>
          <a:cs typeface="DejaVu Sans" charset="0"/>
        </a:defRPr>
      </a:lvl5pPr>
      <a:lvl6pPr marL="2514600" indent="-228600" algn="ctr" defTabSz="457200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3333CC"/>
          </a:solidFill>
          <a:latin typeface="Arial" charset="0"/>
          <a:ea typeface="ＭＳ Ｐゴシック" charset="0"/>
          <a:cs typeface="DejaVu Sans" charset="0"/>
        </a:defRPr>
      </a:lvl6pPr>
      <a:lvl7pPr marL="2971800" indent="-228600" algn="ctr" defTabSz="457200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3333CC"/>
          </a:solidFill>
          <a:latin typeface="Arial" charset="0"/>
          <a:ea typeface="ＭＳ Ｐゴシック" charset="0"/>
          <a:cs typeface="DejaVu Sans" charset="0"/>
        </a:defRPr>
      </a:lvl7pPr>
      <a:lvl8pPr marL="3429000" indent="-228600" algn="ctr" defTabSz="457200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3333CC"/>
          </a:solidFill>
          <a:latin typeface="Arial" charset="0"/>
          <a:ea typeface="ＭＳ Ｐゴシック" charset="0"/>
          <a:cs typeface="DejaVu Sans" charset="0"/>
        </a:defRPr>
      </a:lvl8pPr>
      <a:lvl9pPr marL="3886200" indent="-228600" algn="ctr" defTabSz="457200" rtl="0" eaLnBrk="0" fontAlgn="base" hangingPunct="0">
        <a:lnSpc>
          <a:spcPct val="7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3333CC"/>
          </a:solidFill>
          <a:latin typeface="Arial" charset="0"/>
          <a:ea typeface="ＭＳ Ｐゴシック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112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8000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112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3333CC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9933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84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 b="1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75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 b="1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lnSpc>
          <a:spcPct val="75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 b="1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lnSpc>
          <a:spcPct val="75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 b="1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lnSpc>
          <a:spcPct val="75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 b="1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lnSpc>
          <a:spcPct val="75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 b="1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1663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166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806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6813"/>
            <a:ext cx="21224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86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246813"/>
            <a:ext cx="289083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86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246813"/>
            <a:ext cx="21224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86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51816447-20B5-9547-A47F-CD11740A92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宋体" charset="0"/>
          <a:cs typeface="宋体" charset="0"/>
        </a:defRPr>
      </a:lvl2pPr>
      <a:lvl3pPr marL="1143000" indent="-228600" algn="ctr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宋体" charset="0"/>
          <a:cs typeface="宋体" charset="0"/>
        </a:defRPr>
      </a:lvl3pPr>
      <a:lvl4pPr marL="1600200" indent="-228600" algn="ctr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宋体" charset="0"/>
          <a:cs typeface="宋体" charset="0"/>
        </a:defRPr>
      </a:lvl4pPr>
      <a:lvl5pPr marL="2057400" indent="-228600" algn="ctr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宋体" charset="0"/>
          <a:cs typeface="宋体" charset="0"/>
        </a:defRPr>
      </a:lvl5pPr>
      <a:lvl6pPr marL="2514600" indent="-228600" algn="ctr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宋体" charset="0"/>
          <a:cs typeface="宋体" charset="0"/>
        </a:defRPr>
      </a:lvl6pPr>
      <a:lvl7pPr marL="2971800" indent="-228600" algn="ctr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宋体" charset="0"/>
          <a:cs typeface="宋体" charset="0"/>
        </a:defRPr>
      </a:lvl7pPr>
      <a:lvl8pPr marL="3429000" indent="-228600" algn="ctr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宋体" charset="0"/>
          <a:cs typeface="宋体" charset="0"/>
        </a:defRPr>
      </a:lvl8pPr>
      <a:lvl9pPr marL="3886200" indent="-228600" algn="ctr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宋体" charset="0"/>
          <a:cs typeface="宋体" charset="0"/>
        </a:defRPr>
      </a:lvl9pPr>
    </p:titleStyle>
    <p:bodyStyle>
      <a:lvl1pPr marL="342900" indent="-342900" algn="l" defTabSz="457200" rtl="0" fontAlgn="base" hangingPunct="0">
        <a:lnSpc>
          <a:spcPct val="87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8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8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8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jhover@bnl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sg-docdb.opensciencegrid.org/cgi-bin/ShowDocument?docid=1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7910513" cy="823913"/>
          </a:xfrm>
          <a:gradFill rotWithShape="0">
            <a:gsLst>
              <a:gs pos="0">
                <a:srgbClr val="D2C3B3"/>
              </a:gs>
              <a:gs pos="100000">
                <a:srgbClr val="F6E4D2"/>
              </a:gs>
            </a:gsLst>
            <a:lin ang="5400000" scaled="1"/>
          </a:gradFill>
          <a:ln/>
        </p:spPr>
        <p:txBody>
          <a:bodyPr tIns="1476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Blueprint/Technology Panel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066800"/>
            <a:ext cx="8596313" cy="4619625"/>
          </a:xfrm>
          <a:ln/>
        </p:spPr>
        <p:txBody>
          <a:bodyPr lIns="0" tIns="17640" rIns="0" bIns="0" anchor="ctr"/>
          <a:lstStyle/>
          <a:p>
            <a:pPr indent="-341313" algn="ctr">
              <a:lnSpc>
                <a:spcPct val="93000"/>
              </a:lnSpc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i="1"/>
              <a:t>John Hover &lt;</a:t>
            </a:r>
            <a:r>
              <a:rPr lang="en-US" sz="2000" i="1">
                <a:hlinkClick r:id="rId3"/>
              </a:rPr>
              <a:t>jhover@bnl.gov</a:t>
            </a:r>
            <a:r>
              <a:rPr lang="en-US" sz="2000" i="1"/>
              <a:t>&gt;</a:t>
            </a:r>
          </a:p>
          <a:p>
            <a:pPr indent="-341313" algn="ctr">
              <a:lnSpc>
                <a:spcPct val="93000"/>
              </a:lnSpc>
              <a:buClrTx/>
              <a:buSz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i="1"/>
              <a:t>Brian Bockelman &lt;bbockelm@cse.unl.edu&gt;.</a:t>
            </a:r>
          </a:p>
          <a:p>
            <a:pPr indent="-341313" algn="ctr">
              <a:lnSpc>
                <a:spcPct val="93000"/>
              </a:lnSpc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000" i="1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7908925" cy="822325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Recap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066800"/>
            <a:ext cx="8594725" cy="5300663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As noted, Technology area:</a:t>
            </a:r>
          </a:p>
          <a:p>
            <a:pPr lvl="1" indent="-28416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Architecture: Thrice-yearly face-to-face to discuss “big-picture” technical questions:</a:t>
            </a:r>
          </a:p>
          <a:p>
            <a:pPr marL="2284413" lvl="2" indent="-454025">
              <a:buFont typeface="Times New Roman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Look out for disruptive, blue-sky technologies. </a:t>
            </a:r>
          </a:p>
          <a:p>
            <a:pPr marL="2284413" lvl="2" indent="-454025">
              <a:buFont typeface="Times New Roman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Compatibility/interoperability pitfalls. </a:t>
            </a:r>
          </a:p>
          <a:p>
            <a:pPr marL="2284413" lvl="2" indent="-454025">
              <a:buFont typeface="Times New Roman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Design tradeoffs.</a:t>
            </a:r>
          </a:p>
          <a:p>
            <a:pPr marL="2284413" lvl="2" indent="-454025">
              <a:buFont typeface="Times New Roman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Look for current practice that may be a roadblock to desired evolution.  </a:t>
            </a:r>
          </a:p>
          <a:p>
            <a:pPr lvl="1" indent="-28416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Investigations: (Brian)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We'll be at the Ask the Experts session Thursday:</a:t>
            </a:r>
          </a:p>
          <a:p>
            <a:pPr lvl="1" indent="-284163">
              <a:buFont typeface="Times New Roman" charset="0"/>
              <a:buChar char="–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Bring questions/ideas.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Email Brian or John to introduce ideas/issues/topics</a:t>
            </a:r>
          </a:p>
          <a:p>
            <a:pPr lvl="1" indent="-28416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No idea too big or small, too vague, or too disruptive.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Blueprint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http://osg-docdb.opensciencegrid.org/cgi-bin/ShowDocument?docid=</a:t>
            </a:r>
            <a:r>
              <a:rPr lang="en-US" dirty="0" smtClean="0">
                <a:hlinkClick r:id="rId2"/>
              </a:rPr>
              <a:t>18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Very </a:t>
            </a:r>
            <a:r>
              <a:rPr lang="en-US" smtClean="0"/>
              <a:t>worth reading!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               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73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7908925" cy="822325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Face-to-face meeting	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066800"/>
            <a:ext cx="8594725" cy="4525963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Last meeting at BNL in January</a:t>
            </a:r>
          </a:p>
          <a:p>
            <a:pPr marL="1484313" lvl="1" indent="-568325">
              <a:buFont typeface="Times New Roman" charset="0"/>
              <a:buChar char="–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Miron, Ruth, Brian, Lothar, Dan, Chander, Marco</a:t>
            </a:r>
          </a:p>
          <a:p>
            <a:pPr marL="1484313" lvl="1" indent="-568325">
              <a:buFont typeface="Times New Roman" charset="0"/>
              <a:buChar char="–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Major topics:</a:t>
            </a:r>
          </a:p>
          <a:p>
            <a:pPr marL="2284413" lvl="2" indent="-454025">
              <a:buFont typeface="Times New Roman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Data federation. Properties and principles. </a:t>
            </a:r>
          </a:p>
          <a:p>
            <a:pPr marL="2284413" lvl="2" indent="-454025">
              <a:buFont typeface="Times New Roman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BDII/Info systems difficulties. </a:t>
            </a:r>
          </a:p>
          <a:p>
            <a:pPr marL="2284413" lvl="2" indent="-454025">
              <a:buFont typeface="Times New Roman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Campus grids: typology/categorization</a:t>
            </a:r>
          </a:p>
          <a:p>
            <a:pPr marL="2284413" lvl="2" indent="-454025">
              <a:buFont typeface="Times New Roman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IRODS</a:t>
            </a:r>
          </a:p>
          <a:p>
            <a:pPr marL="2284413" lvl="2" indent="-454025">
              <a:buFont typeface="Times New Roman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User mapping principles/GUMS/VOMSadmin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Next meeting Chicago area April 18-29</a:t>
            </a:r>
          </a:p>
          <a:p>
            <a:pPr marL="1484313" lvl="1" indent="-568325">
              <a:buFont typeface="Times New Roman" charset="0"/>
              <a:buChar char="–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Major topics:</a:t>
            </a:r>
          </a:p>
          <a:p>
            <a:pPr marL="2284413" lvl="2" indent="-454025">
              <a:buFont typeface="Times New Roman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7908925" cy="822325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Question/Thought experiment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066800"/>
            <a:ext cx="8594725" cy="5300663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What would a fully IaaS-enabled OSG look like?</a:t>
            </a:r>
          </a:p>
          <a:p>
            <a:pPr lvl="1" indent="-28416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All grid sites provide IaaS interface? Alongside standard CEs?</a:t>
            </a:r>
          </a:p>
          <a:p>
            <a:pPr marL="2284413" lvl="2" indent="-454025">
              <a:buFont typeface="Times New Roman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What are the issues with hybrid site access?</a:t>
            </a:r>
          </a:p>
          <a:p>
            <a:pPr lvl="1" indent="-28416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OSG provides tools and workflows to generate, label, distribute, and register virtual machine images in multiple formats.</a:t>
            </a:r>
          </a:p>
          <a:p>
            <a:pPr marL="2284413" lvl="2" indent="-454025">
              <a:buFont typeface="Times New Roman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Do images get deployed to standard SEs? Or do they get uploaded via EC2/Openstack-style image registration process?</a:t>
            </a:r>
          </a:p>
          <a:p>
            <a:pPr lvl="1" indent="-28416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OSG provides several base images pre-configured for standard work, e.g. wn-client, OSG_APP in CVMFS, and standard contextualization mechanisms for locating site Squid, services, etc.</a:t>
            </a:r>
          </a:p>
          <a:p>
            <a:pPr marL="2284413" lvl="2" indent="-454025">
              <a:buFont typeface="Times New Roman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Usable on EC2, other public clouds out of the box? </a:t>
            </a:r>
          </a:p>
          <a:p>
            <a:pPr lvl="1" indent="-28416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/>
              <a:t>What changes about monitoring. Do sites need to be able to observe on-VM processes?  </a:t>
            </a:r>
          </a:p>
          <a:p>
            <a:pPr lvl="1" indent="-28416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7908925" cy="822325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Question/Thought </a:t>
            </a:r>
            <a:r>
              <a:rPr lang="en-US" dirty="0" smtClean="0"/>
              <a:t>experiment 2</a:t>
            </a:r>
            <a:endParaRPr lang="en-US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066800"/>
            <a:ext cx="8594725" cy="5300663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 smtClean="0"/>
              <a:t>What are the requirements for VO software areas?</a:t>
            </a:r>
            <a:endParaRPr lang="en-US" dirty="0"/>
          </a:p>
          <a:p>
            <a:pPr lvl="1" indent="-28416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 smtClean="0"/>
              <a:t>Almost all VOs, small or large, have complained about the $OSG_APP model.  Are these complaints “real and outstanding”?</a:t>
            </a:r>
          </a:p>
          <a:p>
            <a:pPr lvl="1" indent="-28416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 smtClean="0"/>
              <a:t>Not </a:t>
            </a:r>
            <a:r>
              <a:rPr lang="en-US" i="1" dirty="0" smtClean="0"/>
              <a:t>all</a:t>
            </a:r>
            <a:r>
              <a:rPr lang="en-US" dirty="0" smtClean="0"/>
              <a:t> sites have bought into CVMFS.</a:t>
            </a:r>
          </a:p>
          <a:p>
            <a:pPr lvl="1" indent="-28416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	</a:t>
            </a:r>
            <a:r>
              <a:rPr lang="en-US" dirty="0" smtClean="0"/>
              <a:t>What’s a better model?</a:t>
            </a:r>
          </a:p>
          <a:p>
            <a:pPr lvl="1" indent="-28416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	</a:t>
            </a:r>
            <a:r>
              <a:rPr lang="en-US" dirty="0" smtClean="0"/>
              <a:t>Did everyone see the Parrot poster?</a:t>
            </a:r>
          </a:p>
          <a:p>
            <a:pPr lvl="1" indent="-28416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 smtClean="0"/>
              <a:t>If OSG provides a service, would it be useful?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8703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7908925" cy="822325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Question/Thought </a:t>
            </a:r>
            <a:r>
              <a:rPr lang="en-US" dirty="0" smtClean="0"/>
              <a:t>experiment 3</a:t>
            </a:r>
            <a:endParaRPr lang="en-US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066800"/>
            <a:ext cx="8594725" cy="5300663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 smtClean="0"/>
              <a:t>How much BDII information is used?</a:t>
            </a:r>
            <a:endParaRPr lang="en-US" dirty="0"/>
          </a:p>
          <a:p>
            <a:pPr lvl="1" indent="-28416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 smtClean="0"/>
              <a:t>One of the most expensive services to operate.</a:t>
            </a:r>
          </a:p>
          <a:p>
            <a:pPr lvl="1" indent="-28416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 smtClean="0"/>
              <a:t>Can OSG eliminate the software advertisement (85% of our BDII data)?</a:t>
            </a:r>
          </a:p>
          <a:p>
            <a:pPr lvl="1" indent="-28416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 smtClean="0"/>
              <a:t>We are working to make the OSG info services separable from the WLCG BDII.</a:t>
            </a:r>
          </a:p>
          <a:p>
            <a:pPr lvl="1" indent="-28416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	</a:t>
            </a:r>
            <a:r>
              <a:rPr lang="en-US" dirty="0" smtClean="0"/>
              <a:t>	We will provide a LDAP interface </a:t>
            </a:r>
            <a:r>
              <a:rPr lang="en-US" smtClean="0"/>
              <a:t>to WLCG.</a:t>
            </a:r>
            <a:endParaRPr lang="en-US" dirty="0" smtClean="0"/>
          </a:p>
          <a:p>
            <a:pPr lvl="1" indent="-28416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 smtClean="0"/>
              <a:t>True or false?  The BDII model is inherently flawed, and will never work.</a:t>
            </a:r>
          </a:p>
        </p:txBody>
      </p:sp>
    </p:spTree>
    <p:extLst>
      <p:ext uri="{BB962C8B-B14F-4D97-AF65-F5344CB8AC3E}">
        <p14:creationId xmlns:p14="http://schemas.microsoft.com/office/powerpoint/2010/main" val="35785502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169541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7910513" cy="823913"/>
          </a:xfrm>
          <a:ln/>
        </p:spPr>
        <p:txBody>
          <a:bodyPr tIns="1476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Discuss...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DejaVu Sans"/>
      </a:majorFont>
      <a:minorFont>
        <a:latin typeface="Arial"/>
        <a:ea typeface="ＭＳ Ｐゴシック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DejaVu Sans"/>
      </a:majorFont>
      <a:minorFont>
        <a:latin typeface="Arial"/>
        <a:ea typeface="ＭＳ Ｐゴシック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宋体"/>
        <a:cs typeface="宋体"/>
      </a:majorFont>
      <a:minorFont>
        <a:latin typeface="Arial"/>
        <a:ea typeface="宋体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6821</TotalTime>
  <Words>466</Words>
  <Application>Microsoft Macintosh PowerPoint</Application>
  <PresentationFormat>On-screen Show (4:3)</PresentationFormat>
  <Paragraphs>63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Office Theme</vt:lpstr>
      <vt:lpstr>Office Theme</vt:lpstr>
      <vt:lpstr>Blueprint/Technology Panel</vt:lpstr>
      <vt:lpstr>Recap</vt:lpstr>
      <vt:lpstr>Blueprint Document</vt:lpstr>
      <vt:lpstr>Face-to-face meeting </vt:lpstr>
      <vt:lpstr>Question/Thought experiment</vt:lpstr>
      <vt:lpstr>Question/Thought experiment 2</vt:lpstr>
      <vt:lpstr>Question/Thought experiment 3</vt:lpstr>
      <vt:lpstr>PowerPoint Presentation</vt:lpstr>
      <vt:lpstr>Discuss...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BNL-ATLAS</dc:title>
  <dc:creator>John Hover</dc:creator>
  <cp:lastModifiedBy>Brian Bockelman</cp:lastModifiedBy>
  <cp:revision>131</cp:revision>
  <cp:lastPrinted>1601-01-01T00:00:00Z</cp:lastPrinted>
  <dcterms:created xsi:type="dcterms:W3CDTF">2010-04-01T16:25:39Z</dcterms:created>
  <dcterms:modified xsi:type="dcterms:W3CDTF">2012-03-21T19:50:09Z</dcterms:modified>
</cp:coreProperties>
</file>