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58" r:id="rId2"/>
    <p:sldId id="261" r:id="rId3"/>
    <p:sldId id="277" r:id="rId4"/>
    <p:sldId id="267" r:id="rId5"/>
    <p:sldId id="269" r:id="rId6"/>
    <p:sldId id="270" r:id="rId7"/>
    <p:sldId id="272" r:id="rId8"/>
    <p:sldId id="273" r:id="rId9"/>
    <p:sldId id="282" r:id="rId10"/>
    <p:sldId id="278" r:id="rId11"/>
    <p:sldId id="279" r:id="rId12"/>
    <p:sldId id="280" r:id="rId13"/>
    <p:sldId id="281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7E7C"/>
    <a:srgbClr val="3F6075"/>
    <a:srgbClr val="B6BCD4"/>
    <a:srgbClr val="800040"/>
    <a:srgbClr val="E87511"/>
    <a:srgbClr val="B5CE8E"/>
    <a:srgbClr val="8E2344"/>
    <a:srgbClr val="8CAFAD"/>
    <a:srgbClr val="A4C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24" autoAdjust="0"/>
  </p:normalViewPr>
  <p:slideViewPr>
    <p:cSldViewPr>
      <p:cViewPr>
        <p:scale>
          <a:sx n="100" d="100"/>
          <a:sy n="100" d="100"/>
        </p:scale>
        <p:origin x="-39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notesViewPr>
    <p:cSldViewPr>
      <p:cViewPr varScale="1">
        <p:scale>
          <a:sx n="78" d="100"/>
          <a:sy n="78" d="100"/>
        </p:scale>
        <p:origin x="-2070" y="-10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65AA2DFC-B7E7-5D4C-9C58-6DEBCE600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6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859" tIns="45930" rIns="91859" bIns="45930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EE368166-F986-0B4E-9F49-12919147CE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05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EC6483-8199-4C43-A282-66DEDE700166}" type="slidenum">
              <a:rPr lang="en-US"/>
              <a:pPr/>
              <a:t>1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EC6483-8199-4C43-A282-66DEDE700166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33DF2B-9AE4-5D44-B352-CC65CAD93C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8990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2A068B-83A8-8142-BCBF-249230039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46704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BC3511-08F8-2340-ABF4-6846DC0D90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12001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4D6CD7-A55F-6B49-87D1-637F4BBB33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0984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74F01B-4FFF-9A4F-AB7E-D918662785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5557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24025"/>
            <a:ext cx="38100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4025"/>
            <a:ext cx="38100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BDF70B-8140-3A42-96DB-A7E5DF71C3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5171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A74E8-B148-6740-A91F-A8CC823632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1860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EE53F2-6F7C-B240-ABEE-1776906D3A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20956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135DDB-65E9-3E4B-8DDE-76C90094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26583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92FA2D-AC93-514E-85E8-F7D70AE2D6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07091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F8B723-0254-EB44-941A-96B051150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53650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24025"/>
            <a:ext cx="77724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E3B9DD-E855-0E44-A5A2-A43C8D8C24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2362200" y="152400"/>
            <a:ext cx="0" cy="533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>
            <a:off x="2362200" y="152400"/>
            <a:ext cx="25146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0603" name="Picture 11" descr="vt_shield_tag_onwhite23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6700"/>
            <a:ext cx="21907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09" name="Line 17"/>
          <p:cNvSpPr>
            <a:spLocks noChangeShapeType="1"/>
          </p:cNvSpPr>
          <p:nvPr/>
        </p:nvSpPr>
        <p:spPr bwMode="auto">
          <a:xfrm>
            <a:off x="228600" y="685800"/>
            <a:ext cx="0" cy="5867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>
            <a:off x="228600" y="6553200"/>
            <a:ext cx="2971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6172200" y="6172200"/>
            <a:ext cx="2286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/>
              <a:t>Advanced Computing and Decision Informatics Laboratories</a:t>
            </a:r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895600" y="304800"/>
            <a:ext cx="198378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xmlns:p14="http://schemas.microsoft.com/office/powerpoint/2010/main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DDDDDD"/>
            </a:outerShdw>
          </a:effectLst>
          <a:latin typeface="Franklin Gothic Dem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800">
          <a:solidFill>
            <a:srgbClr val="E8751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400">
          <a:solidFill>
            <a:srgbClr val="8CAFAD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charset="0"/>
        <a:buChar char="Ø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16764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>
                <a:solidFill>
                  <a:srgbClr val="8E234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Emerging Campus Infrastructure at Virginia Tech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81000" y="5483225"/>
            <a:ext cx="2971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 dirty="0" smtClean="0">
                <a:latin typeface="Franklin Gothic Medium Cond" charset="0"/>
              </a:rPr>
              <a:t>OSG All Hands Meeting 2012</a:t>
            </a:r>
          </a:p>
          <a:p>
            <a:r>
              <a:rPr lang="en-US" sz="1600" b="1" dirty="0" smtClean="0">
                <a:latin typeface="Franklin Gothic Medium Cond" charset="0"/>
              </a:rPr>
              <a:t>Bill Marmagas</a:t>
            </a:r>
          </a:p>
          <a:p>
            <a:r>
              <a:rPr lang="en-US" sz="1600" b="1" dirty="0" err="1" smtClean="0">
                <a:latin typeface="Franklin Gothic Medium Cond" charset="0"/>
              </a:rPr>
              <a:t>zorba@vbi.vt.edu</a:t>
            </a:r>
            <a:endParaRPr lang="en-US" sz="1600" b="1" dirty="0">
              <a:latin typeface="Franklin Gothic Medium Cond" charset="0"/>
            </a:endParaRP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295400" y="2514600"/>
            <a:ext cx="6858000" cy="0"/>
          </a:xfrm>
          <a:prstGeom prst="line">
            <a:avLst/>
          </a:prstGeom>
          <a:noFill/>
          <a:ln w="9525">
            <a:solidFill>
              <a:srgbClr val="B5CE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295400" y="4495800"/>
            <a:ext cx="6858000" cy="0"/>
          </a:xfrm>
          <a:prstGeom prst="line">
            <a:avLst/>
          </a:prstGeom>
          <a:noFill/>
          <a:ln w="9525">
            <a:solidFill>
              <a:srgbClr val="B5CE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14133" y="56218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Future 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Infrastructure</a:t>
            </a:r>
          </a:p>
          <a:p>
            <a:pPr lvl="1"/>
            <a:r>
              <a:rPr lang="en-US" sz="2400" dirty="0" smtClean="0"/>
              <a:t>Add Second Campus Factory Cluster</a:t>
            </a:r>
          </a:p>
          <a:p>
            <a:pPr lvl="1"/>
            <a:r>
              <a:rPr lang="en-US" sz="2400" dirty="0" smtClean="0"/>
              <a:t>Integrate </a:t>
            </a:r>
            <a:r>
              <a:rPr lang="en-US" sz="2400" dirty="0"/>
              <a:t>Campus </a:t>
            </a:r>
            <a:r>
              <a:rPr lang="en-US" sz="2400" dirty="0" smtClean="0"/>
              <a:t>Factories Into Submit Host</a:t>
            </a:r>
            <a:endParaRPr lang="en-US" sz="2000" dirty="0"/>
          </a:p>
          <a:p>
            <a:pPr lvl="1"/>
            <a:endParaRPr lang="en-US" sz="2400" dirty="0" smtClean="0"/>
          </a:p>
          <a:p>
            <a:r>
              <a:rPr lang="en-US" sz="2800" dirty="0" smtClean="0"/>
              <a:t>Web Interface Plug-In to Submit Host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More Applications</a:t>
            </a:r>
          </a:p>
          <a:p>
            <a:pPr lvl="1"/>
            <a:r>
              <a:rPr lang="en-US" sz="2400" dirty="0" smtClean="0"/>
              <a:t>Computational Social Science Example</a:t>
            </a:r>
          </a:p>
          <a:p>
            <a:pPr lvl="1"/>
            <a:r>
              <a:rPr lang="en-US" sz="2400" dirty="0" smtClean="0"/>
              <a:t>Biochemical Network Simulation Example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804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>
                <a:latin typeface="Helvetica" charset="0"/>
              </a:rPr>
              <a:t>Discrete Dynamical </a:t>
            </a:r>
            <a:r>
              <a:rPr lang="en-US" sz="4000" dirty="0" smtClean="0">
                <a:latin typeface="Helvetica" charset="0"/>
              </a:rPr>
              <a:t>Systems</a:t>
            </a:r>
            <a:endParaRPr lang="en-US" sz="4000" dirty="0">
              <a:latin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Helvetica" charset="0"/>
              </a:rPr>
              <a:t>Application:  Model group dynamics </a:t>
            </a:r>
            <a:r>
              <a:rPr lang="en-US" sz="2400" dirty="0">
                <a:latin typeface="Helvetica" charset="0"/>
              </a:rPr>
              <a:t>and how a population </a:t>
            </a:r>
            <a:r>
              <a:rPr lang="en-US" sz="2400" dirty="0" smtClean="0">
                <a:latin typeface="Helvetica" charset="0"/>
              </a:rPr>
              <a:t>may or may </a:t>
            </a:r>
            <a:r>
              <a:rPr lang="en-US" sz="2400" dirty="0">
                <a:latin typeface="Helvetica" charset="0"/>
              </a:rPr>
              <a:t>not reach a majority </a:t>
            </a:r>
            <a:r>
              <a:rPr lang="en-US" sz="2400" dirty="0" smtClean="0">
                <a:latin typeface="Helvetica" charset="0"/>
              </a:rPr>
              <a:t>view.</a:t>
            </a:r>
          </a:p>
          <a:p>
            <a:endParaRPr lang="en-US" sz="2800" dirty="0" smtClean="0">
              <a:latin typeface="Helvetica" charset="0"/>
            </a:endParaRPr>
          </a:p>
          <a:p>
            <a:endParaRPr lang="en-US" sz="2800" dirty="0" smtClean="0">
              <a:latin typeface="Helvetica" charset="0"/>
            </a:endParaRPr>
          </a:p>
          <a:p>
            <a:endParaRPr lang="en-US" sz="2800" dirty="0">
              <a:latin typeface="Helvetica" charset="0"/>
            </a:endParaRPr>
          </a:p>
          <a:p>
            <a:endParaRPr lang="en-US" sz="2400" dirty="0" smtClean="0">
              <a:latin typeface="Helvetica" charset="0"/>
            </a:endParaRPr>
          </a:p>
          <a:p>
            <a:r>
              <a:rPr lang="en-US" sz="2400" dirty="0" smtClean="0">
                <a:latin typeface="Helvetica" charset="0"/>
              </a:rPr>
              <a:t>75879-node </a:t>
            </a:r>
            <a:r>
              <a:rPr lang="en-US" sz="2400" dirty="0" err="1" smtClean="0">
                <a:latin typeface="Helvetica" charset="0"/>
              </a:rPr>
              <a:t>Epinions</a:t>
            </a:r>
            <a:r>
              <a:rPr lang="en-US" sz="2400" dirty="0" smtClean="0">
                <a:latin typeface="Helvetica" charset="0"/>
              </a:rPr>
              <a:t> Network </a:t>
            </a:r>
            <a:r>
              <a:rPr lang="en-US" sz="2400" dirty="0">
                <a:latin typeface="Helvetica" charset="0"/>
              </a:rPr>
              <a:t>= </a:t>
            </a:r>
            <a:r>
              <a:rPr lang="en-US" sz="2400" dirty="0" smtClean="0">
                <a:latin typeface="Helvetica" charset="0"/>
              </a:rPr>
              <a:t>10</a:t>
            </a:r>
            <a:r>
              <a:rPr lang="en-US" sz="2400" baseline="30000" dirty="0" smtClean="0">
                <a:latin typeface="Helvetica" charset="0"/>
              </a:rPr>
              <a:t>75879</a:t>
            </a:r>
            <a:r>
              <a:rPr lang="en-US" sz="2400" dirty="0" smtClean="0">
                <a:latin typeface="Helvetica" charset="0"/>
              </a:rPr>
              <a:t> </a:t>
            </a:r>
            <a:r>
              <a:rPr lang="en-US" sz="2400" dirty="0" err="1" smtClean="0">
                <a:latin typeface="Helvetica" charset="0"/>
              </a:rPr>
              <a:t>Config’s</a:t>
            </a:r>
            <a:endParaRPr lang="en-US" sz="2400" dirty="0" smtClean="0">
              <a:latin typeface="Helvetica" charset="0"/>
            </a:endParaRPr>
          </a:p>
          <a:p>
            <a:pPr lvl="1"/>
            <a:r>
              <a:rPr lang="en-US" sz="2000" dirty="0" smtClean="0">
                <a:latin typeface="Helvetica" charset="0"/>
              </a:rPr>
              <a:t>We can look at a smaller, statistically significant set</a:t>
            </a:r>
          </a:p>
          <a:p>
            <a:pPr lvl="1"/>
            <a:r>
              <a:rPr lang="en-US" sz="2000" dirty="0" smtClean="0">
                <a:latin typeface="Helvetica" charset="0"/>
              </a:rPr>
              <a:t>Perhaps: 100 </a:t>
            </a:r>
            <a:r>
              <a:rPr lang="en-US" sz="2000" dirty="0" err="1" smtClean="0">
                <a:latin typeface="Helvetica" charset="0"/>
              </a:rPr>
              <a:t>Config’s</a:t>
            </a:r>
            <a:r>
              <a:rPr lang="en-US" sz="2000" dirty="0" smtClean="0">
                <a:latin typeface="Helvetica" charset="0"/>
              </a:rPr>
              <a:t> X 50 Simulation Time Steps</a:t>
            </a:r>
          </a:p>
          <a:p>
            <a:r>
              <a:rPr lang="en-US" sz="2400" dirty="0" smtClean="0">
                <a:latin typeface="Helvetica" charset="0"/>
              </a:rPr>
              <a:t>Clusters of </a:t>
            </a:r>
            <a:r>
              <a:rPr lang="en-US" sz="2400" dirty="0" err="1" smtClean="0">
                <a:latin typeface="Helvetica" charset="0"/>
              </a:rPr>
              <a:t>Muticore</a:t>
            </a:r>
            <a:r>
              <a:rPr lang="en-US" sz="2400" dirty="0" smtClean="0">
                <a:latin typeface="Helvetica" charset="0"/>
              </a:rPr>
              <a:t> (Worker and Slave) Jobs</a:t>
            </a:r>
          </a:p>
          <a:p>
            <a:pPr marL="457200" lvl="1" indent="0">
              <a:buNone/>
            </a:pPr>
            <a:endParaRPr lang="en-US" sz="2400" dirty="0" smtClean="0">
              <a:latin typeface="Helvetica" charset="0"/>
            </a:endParaRPr>
          </a:p>
          <a:p>
            <a:pPr marL="457200" lvl="1" indent="0">
              <a:buNone/>
            </a:pPr>
            <a:endParaRPr lang="en-US" sz="2400" dirty="0">
              <a:latin typeface="Helvetica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Helvetica" charset="0"/>
            </a:endParaRPr>
          </a:p>
          <a:p>
            <a:pPr marL="457200" lvl="1" indent="0">
              <a:buNone/>
            </a:pPr>
            <a:endParaRPr lang="en-US" sz="2400" dirty="0">
              <a:latin typeface="Helvetica" charset="0"/>
            </a:endParaRPr>
          </a:p>
        </p:txBody>
      </p:sp>
      <p:sp>
        <p:nvSpPr>
          <p:cNvPr id="556" name="Oval 555"/>
          <p:cNvSpPr>
            <a:spLocks noChangeArrowheads="1"/>
          </p:cNvSpPr>
          <p:nvPr/>
        </p:nvSpPr>
        <p:spPr bwMode="auto">
          <a:xfrm>
            <a:off x="2995612" y="2982913"/>
            <a:ext cx="255588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0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57" name="Oval 556"/>
          <p:cNvSpPr>
            <a:spLocks noChangeArrowheads="1"/>
          </p:cNvSpPr>
          <p:nvPr/>
        </p:nvSpPr>
        <p:spPr bwMode="auto">
          <a:xfrm>
            <a:off x="3616325" y="2982913"/>
            <a:ext cx="255587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1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58" name="Oval 557"/>
          <p:cNvSpPr>
            <a:spLocks noChangeArrowheads="1"/>
          </p:cNvSpPr>
          <p:nvPr/>
        </p:nvSpPr>
        <p:spPr bwMode="auto">
          <a:xfrm>
            <a:off x="4237037" y="2982913"/>
            <a:ext cx="255588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2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59" name="Oval 558"/>
          <p:cNvSpPr>
            <a:spLocks noChangeArrowheads="1"/>
          </p:cNvSpPr>
          <p:nvPr/>
        </p:nvSpPr>
        <p:spPr bwMode="auto">
          <a:xfrm>
            <a:off x="4857750" y="2982913"/>
            <a:ext cx="255587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3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60" name="Oval 559"/>
          <p:cNvSpPr>
            <a:spLocks noChangeArrowheads="1"/>
          </p:cNvSpPr>
          <p:nvPr/>
        </p:nvSpPr>
        <p:spPr bwMode="auto">
          <a:xfrm>
            <a:off x="5478462" y="2982913"/>
            <a:ext cx="255588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4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61" name="Oval 560"/>
          <p:cNvSpPr>
            <a:spLocks noChangeArrowheads="1"/>
          </p:cNvSpPr>
          <p:nvPr/>
        </p:nvSpPr>
        <p:spPr bwMode="auto">
          <a:xfrm>
            <a:off x="2995612" y="3530600"/>
            <a:ext cx="255588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5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62" name="Oval 561"/>
          <p:cNvSpPr>
            <a:spLocks noChangeArrowheads="1"/>
          </p:cNvSpPr>
          <p:nvPr/>
        </p:nvSpPr>
        <p:spPr bwMode="auto">
          <a:xfrm>
            <a:off x="3616325" y="3530600"/>
            <a:ext cx="255587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6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63" name="Oval 562"/>
          <p:cNvSpPr>
            <a:spLocks noChangeArrowheads="1"/>
          </p:cNvSpPr>
          <p:nvPr/>
        </p:nvSpPr>
        <p:spPr bwMode="auto">
          <a:xfrm>
            <a:off x="4237037" y="3530600"/>
            <a:ext cx="255588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7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64" name="Oval 563"/>
          <p:cNvSpPr>
            <a:spLocks noChangeArrowheads="1"/>
          </p:cNvSpPr>
          <p:nvPr/>
        </p:nvSpPr>
        <p:spPr bwMode="auto">
          <a:xfrm>
            <a:off x="4857750" y="3530600"/>
            <a:ext cx="255587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8</a:t>
            </a:r>
            <a:endParaRPr lang="en-US" sz="1400" b="1" kern="1200" baseline="-25000">
              <a:latin typeface="Perpetua" charset="0"/>
            </a:endParaRPr>
          </a:p>
        </p:txBody>
      </p:sp>
      <p:sp>
        <p:nvSpPr>
          <p:cNvPr id="565" name="Oval 564"/>
          <p:cNvSpPr>
            <a:spLocks noChangeArrowheads="1"/>
          </p:cNvSpPr>
          <p:nvPr/>
        </p:nvSpPr>
        <p:spPr bwMode="auto">
          <a:xfrm>
            <a:off x="5478462" y="3530600"/>
            <a:ext cx="255588" cy="254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457200"/>
            <a:r>
              <a:rPr lang="en-US" sz="1400" b="1" kern="1200">
                <a:latin typeface="Perpetua" charset="0"/>
              </a:rPr>
              <a:t>9</a:t>
            </a:r>
            <a:endParaRPr lang="en-US" sz="1400" b="1" kern="1200" baseline="-25000">
              <a:latin typeface="Perpetua" charset="0"/>
            </a:endParaRPr>
          </a:p>
        </p:txBody>
      </p:sp>
      <p:cxnSp>
        <p:nvCxnSpPr>
          <p:cNvPr id="566" name="AutoShape 13"/>
          <p:cNvCxnSpPr>
            <a:cxnSpLocks noChangeAspect="1" noChangeShapeType="1"/>
          </p:cNvCxnSpPr>
          <p:nvPr/>
        </p:nvCxnSpPr>
        <p:spPr bwMode="auto">
          <a:xfrm>
            <a:off x="3871912" y="3109913"/>
            <a:ext cx="365125" cy="0"/>
          </a:xfrm>
          <a:prstGeom prst="straightConnector1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7" name="AutoShape 14"/>
          <p:cNvCxnSpPr>
            <a:cxnSpLocks noChangeAspect="1" noChangeShapeType="1"/>
          </p:cNvCxnSpPr>
          <p:nvPr/>
        </p:nvCxnSpPr>
        <p:spPr bwMode="auto">
          <a:xfrm flipH="1" flipV="1">
            <a:off x="3124200" y="3236913"/>
            <a:ext cx="1150937" cy="330200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8" name="AutoShape 15"/>
          <p:cNvCxnSpPr>
            <a:cxnSpLocks noChangeAspect="1" noChangeShapeType="1"/>
          </p:cNvCxnSpPr>
          <p:nvPr/>
        </p:nvCxnSpPr>
        <p:spPr bwMode="auto">
          <a:xfrm flipV="1">
            <a:off x="3124200" y="3200400"/>
            <a:ext cx="2390775" cy="3302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9" name="AutoShape 16"/>
          <p:cNvCxnSpPr>
            <a:cxnSpLocks noChangeAspect="1" noChangeShapeType="1"/>
          </p:cNvCxnSpPr>
          <p:nvPr/>
        </p:nvCxnSpPr>
        <p:spPr bwMode="auto">
          <a:xfrm>
            <a:off x="3251200" y="3109913"/>
            <a:ext cx="365125" cy="0"/>
          </a:xfrm>
          <a:prstGeom prst="straightConnector1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0" name="AutoShape 17"/>
          <p:cNvCxnSpPr>
            <a:cxnSpLocks noChangeAspect="1" noChangeShapeType="1"/>
          </p:cNvCxnSpPr>
          <p:nvPr/>
        </p:nvCxnSpPr>
        <p:spPr bwMode="auto">
          <a:xfrm>
            <a:off x="4492625" y="3109913"/>
            <a:ext cx="365125" cy="0"/>
          </a:xfrm>
          <a:prstGeom prst="straightConnector1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1" name="AutoShape 18"/>
          <p:cNvCxnSpPr>
            <a:cxnSpLocks noChangeAspect="1" noChangeShapeType="1"/>
          </p:cNvCxnSpPr>
          <p:nvPr/>
        </p:nvCxnSpPr>
        <p:spPr bwMode="auto">
          <a:xfrm>
            <a:off x="5113337" y="3109913"/>
            <a:ext cx="365125" cy="0"/>
          </a:xfrm>
          <a:prstGeom prst="straightConnector1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2" name="AutoShape 19"/>
          <p:cNvCxnSpPr>
            <a:cxnSpLocks noChangeAspect="1" noChangeShapeType="1"/>
          </p:cNvCxnSpPr>
          <p:nvPr/>
        </p:nvCxnSpPr>
        <p:spPr bwMode="auto">
          <a:xfrm>
            <a:off x="5113337" y="3657600"/>
            <a:ext cx="365125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" name="AutoShape 20"/>
          <p:cNvCxnSpPr>
            <a:cxnSpLocks noChangeAspect="1" noChangeShapeType="1"/>
          </p:cNvCxnSpPr>
          <p:nvPr/>
        </p:nvCxnSpPr>
        <p:spPr bwMode="auto">
          <a:xfrm flipH="1" flipV="1">
            <a:off x="3124200" y="3236913"/>
            <a:ext cx="2390775" cy="330200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4" name="AutoShape 21"/>
          <p:cNvCxnSpPr>
            <a:cxnSpLocks noChangeAspect="1" noChangeShapeType="1"/>
          </p:cNvCxnSpPr>
          <p:nvPr/>
        </p:nvCxnSpPr>
        <p:spPr bwMode="auto">
          <a:xfrm flipV="1">
            <a:off x="3124200" y="3200400"/>
            <a:ext cx="530225" cy="3302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5" name="AutoShape 22"/>
          <p:cNvCxnSpPr>
            <a:cxnSpLocks noChangeAspect="1" noChangeShapeType="1"/>
          </p:cNvCxnSpPr>
          <p:nvPr/>
        </p:nvCxnSpPr>
        <p:spPr bwMode="auto">
          <a:xfrm flipV="1">
            <a:off x="3124200" y="3200400"/>
            <a:ext cx="1150937" cy="3302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6" name="AutoShape 23"/>
          <p:cNvCxnSpPr>
            <a:cxnSpLocks noChangeAspect="1" noChangeShapeType="1"/>
          </p:cNvCxnSpPr>
          <p:nvPr/>
        </p:nvCxnSpPr>
        <p:spPr bwMode="auto">
          <a:xfrm flipH="1" flipV="1">
            <a:off x="3124200" y="3236913"/>
            <a:ext cx="1770062" cy="330200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7" name="AutoShape 24"/>
          <p:cNvCxnSpPr>
            <a:cxnSpLocks noChangeAspect="1" noChangeShapeType="1"/>
          </p:cNvCxnSpPr>
          <p:nvPr/>
        </p:nvCxnSpPr>
        <p:spPr bwMode="auto">
          <a:xfrm flipH="1" flipV="1">
            <a:off x="3124200" y="3236913"/>
            <a:ext cx="530225" cy="330200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8" name="AutoShape 25"/>
          <p:cNvCxnSpPr>
            <a:cxnSpLocks noChangeAspect="1" noChangeShapeType="1"/>
          </p:cNvCxnSpPr>
          <p:nvPr/>
        </p:nvCxnSpPr>
        <p:spPr bwMode="auto">
          <a:xfrm flipV="1">
            <a:off x="3124200" y="3200400"/>
            <a:ext cx="1770062" cy="3302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9" name="Line 26"/>
          <p:cNvSpPr>
            <a:spLocks noChangeShapeType="1"/>
          </p:cNvSpPr>
          <p:nvPr/>
        </p:nvSpPr>
        <p:spPr bwMode="auto">
          <a:xfrm rot="16200000" flipV="1">
            <a:off x="4037012" y="1711325"/>
            <a:ext cx="0" cy="18986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 defTabSz="457200">
              <a:defRPr/>
            </a:pPr>
            <a:endParaRPr lang="en-US" kern="1200">
              <a:latin typeface="+mn-lt"/>
              <a:ea typeface="+mn-ea"/>
              <a:cs typeface="+mn-cs"/>
            </a:endParaRPr>
          </a:p>
        </p:txBody>
      </p:sp>
      <p:sp>
        <p:nvSpPr>
          <p:cNvPr id="580" name="Line 29"/>
          <p:cNvSpPr>
            <a:spLocks noChangeShapeType="1"/>
          </p:cNvSpPr>
          <p:nvPr/>
        </p:nvSpPr>
        <p:spPr bwMode="auto">
          <a:xfrm rot="16200000" flipV="1">
            <a:off x="4037012" y="3159125"/>
            <a:ext cx="0" cy="18986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 defTabSz="457200">
              <a:defRPr/>
            </a:pPr>
            <a:endParaRPr lang="en-US" kern="1200">
              <a:latin typeface="+mn-lt"/>
              <a:ea typeface="+mn-ea"/>
              <a:cs typeface="+mn-cs"/>
            </a:endParaRPr>
          </a:p>
        </p:txBody>
      </p:sp>
      <p:sp>
        <p:nvSpPr>
          <p:cNvPr id="581" name="Text Box 30"/>
          <p:cNvSpPr txBox="1">
            <a:spLocks noChangeArrowheads="1"/>
          </p:cNvSpPr>
          <p:nvPr/>
        </p:nvSpPr>
        <p:spPr bwMode="auto">
          <a:xfrm>
            <a:off x="3025775" y="4108450"/>
            <a:ext cx="2481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 kern="1200">
                <a:latin typeface="Perpetua" charset="0"/>
              </a:rPr>
              <a:t>increasing levels of conviction</a:t>
            </a:r>
          </a:p>
        </p:txBody>
      </p:sp>
      <p:cxnSp>
        <p:nvCxnSpPr>
          <p:cNvPr id="582" name="AutoShape 31"/>
          <p:cNvCxnSpPr>
            <a:cxnSpLocks noChangeAspect="1" noChangeShapeType="1"/>
          </p:cNvCxnSpPr>
          <p:nvPr/>
        </p:nvCxnSpPr>
        <p:spPr bwMode="auto">
          <a:xfrm>
            <a:off x="3871912" y="3657600"/>
            <a:ext cx="365125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" name="AutoShape 32"/>
          <p:cNvCxnSpPr>
            <a:cxnSpLocks noChangeAspect="1" noChangeShapeType="1"/>
          </p:cNvCxnSpPr>
          <p:nvPr/>
        </p:nvCxnSpPr>
        <p:spPr bwMode="auto">
          <a:xfrm>
            <a:off x="4492625" y="3657600"/>
            <a:ext cx="365125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4" name="AutoShape 33"/>
          <p:cNvCxnSpPr>
            <a:cxnSpLocks noChangeAspect="1" noChangeShapeType="1"/>
          </p:cNvCxnSpPr>
          <p:nvPr/>
        </p:nvCxnSpPr>
        <p:spPr bwMode="auto">
          <a:xfrm>
            <a:off x="3251200" y="3657600"/>
            <a:ext cx="365125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5" name="AutoShape 35"/>
          <p:cNvCxnSpPr>
            <a:cxnSpLocks noChangeAspect="1" noChangeShapeType="1"/>
          </p:cNvCxnSpPr>
          <p:nvPr/>
        </p:nvCxnSpPr>
        <p:spPr bwMode="auto">
          <a:xfrm rot="10800000" flipH="1">
            <a:off x="2995612" y="3109913"/>
            <a:ext cx="1588" cy="547687"/>
          </a:xfrm>
          <a:prstGeom prst="curvedConnector3">
            <a:avLst>
              <a:gd name="adj1" fmla="val -38100014"/>
            </a:avLst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6" name="AutoShape 36"/>
          <p:cNvCxnSpPr>
            <a:cxnSpLocks noChangeAspect="1" noChangeShapeType="1"/>
          </p:cNvCxnSpPr>
          <p:nvPr/>
        </p:nvCxnSpPr>
        <p:spPr bwMode="auto">
          <a:xfrm rot="10800000" flipH="1" flipV="1">
            <a:off x="2995612" y="3109913"/>
            <a:ext cx="1588" cy="547687"/>
          </a:xfrm>
          <a:prstGeom prst="curvedConnector3">
            <a:avLst>
              <a:gd name="adj1" fmla="val -14400005"/>
            </a:avLst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7" name="AutoShape 40"/>
          <p:cNvCxnSpPr>
            <a:cxnSpLocks noChangeShapeType="1"/>
          </p:cNvCxnSpPr>
          <p:nvPr/>
        </p:nvCxnSpPr>
        <p:spPr bwMode="auto">
          <a:xfrm rot="16200000" flipH="1" flipV="1">
            <a:off x="3432969" y="2799556"/>
            <a:ext cx="1588" cy="441325"/>
          </a:xfrm>
          <a:prstGeom prst="curvedConnector3">
            <a:avLst>
              <a:gd name="adj1" fmla="val -16700000"/>
            </a:avLst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8" name="AutoShape 41"/>
          <p:cNvCxnSpPr>
            <a:cxnSpLocks noChangeShapeType="1"/>
          </p:cNvCxnSpPr>
          <p:nvPr/>
        </p:nvCxnSpPr>
        <p:spPr bwMode="auto">
          <a:xfrm rot="16200000" flipH="1" flipV="1">
            <a:off x="4053681" y="2799556"/>
            <a:ext cx="1588" cy="441325"/>
          </a:xfrm>
          <a:prstGeom prst="curvedConnector3">
            <a:avLst>
              <a:gd name="adj1" fmla="val -16700000"/>
            </a:avLst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AutoShape 42"/>
          <p:cNvCxnSpPr>
            <a:cxnSpLocks noChangeShapeType="1"/>
          </p:cNvCxnSpPr>
          <p:nvPr/>
        </p:nvCxnSpPr>
        <p:spPr bwMode="auto">
          <a:xfrm rot="16200000" flipH="1" flipV="1">
            <a:off x="4674394" y="2799556"/>
            <a:ext cx="1588" cy="441325"/>
          </a:xfrm>
          <a:prstGeom prst="curvedConnector3">
            <a:avLst>
              <a:gd name="adj1" fmla="val -16700000"/>
            </a:avLst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0" name="AutoShape 43"/>
          <p:cNvCxnSpPr>
            <a:cxnSpLocks noChangeShapeType="1"/>
          </p:cNvCxnSpPr>
          <p:nvPr/>
        </p:nvCxnSpPr>
        <p:spPr bwMode="auto">
          <a:xfrm rot="16200000" flipH="1" flipV="1">
            <a:off x="5295106" y="2799556"/>
            <a:ext cx="1588" cy="441325"/>
          </a:xfrm>
          <a:prstGeom prst="curvedConnector3">
            <a:avLst>
              <a:gd name="adj1" fmla="val -16700000"/>
            </a:avLst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1" name="AutoShape 44"/>
          <p:cNvCxnSpPr>
            <a:cxnSpLocks noChangeShapeType="1"/>
          </p:cNvCxnSpPr>
          <p:nvPr/>
        </p:nvCxnSpPr>
        <p:spPr bwMode="auto">
          <a:xfrm rot="5400000">
            <a:off x="5295106" y="3528219"/>
            <a:ext cx="1587" cy="441325"/>
          </a:xfrm>
          <a:prstGeom prst="curvedConnector3">
            <a:avLst>
              <a:gd name="adj1" fmla="val 16700000"/>
            </a:avLst>
          </a:prstGeom>
          <a:noFill/>
          <a:ln w="38100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AutoShape 45"/>
          <p:cNvCxnSpPr>
            <a:cxnSpLocks noChangeShapeType="1"/>
          </p:cNvCxnSpPr>
          <p:nvPr/>
        </p:nvCxnSpPr>
        <p:spPr bwMode="auto">
          <a:xfrm rot="5400000">
            <a:off x="3432969" y="3528219"/>
            <a:ext cx="1587" cy="441325"/>
          </a:xfrm>
          <a:prstGeom prst="curvedConnector3">
            <a:avLst>
              <a:gd name="adj1" fmla="val 16700000"/>
            </a:avLst>
          </a:prstGeom>
          <a:noFill/>
          <a:ln w="38100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AutoShape 46"/>
          <p:cNvCxnSpPr>
            <a:cxnSpLocks noChangeShapeType="1"/>
          </p:cNvCxnSpPr>
          <p:nvPr/>
        </p:nvCxnSpPr>
        <p:spPr bwMode="auto">
          <a:xfrm rot="5400000">
            <a:off x="4053681" y="3528219"/>
            <a:ext cx="1587" cy="441325"/>
          </a:xfrm>
          <a:prstGeom prst="curvedConnector3">
            <a:avLst>
              <a:gd name="adj1" fmla="val 16700000"/>
            </a:avLst>
          </a:prstGeom>
          <a:noFill/>
          <a:ln w="38100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4" name="AutoShape 47"/>
          <p:cNvCxnSpPr>
            <a:cxnSpLocks noChangeShapeType="1"/>
          </p:cNvCxnSpPr>
          <p:nvPr/>
        </p:nvCxnSpPr>
        <p:spPr bwMode="auto">
          <a:xfrm rot="5400000">
            <a:off x="4674394" y="3528219"/>
            <a:ext cx="1587" cy="441325"/>
          </a:xfrm>
          <a:prstGeom prst="curvedConnector3">
            <a:avLst>
              <a:gd name="adj1" fmla="val 16700000"/>
            </a:avLst>
          </a:prstGeom>
          <a:noFill/>
          <a:ln w="38100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95" name="AutoShape 48"/>
          <p:cNvSpPr>
            <a:spLocks/>
          </p:cNvSpPr>
          <p:nvPr/>
        </p:nvSpPr>
        <p:spPr bwMode="auto">
          <a:xfrm>
            <a:off x="5830887" y="2813050"/>
            <a:ext cx="152400" cy="5334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1200"/>
          </a:p>
        </p:txBody>
      </p:sp>
      <p:sp>
        <p:nvSpPr>
          <p:cNvPr id="596" name="AutoShape 49"/>
          <p:cNvSpPr>
            <a:spLocks/>
          </p:cNvSpPr>
          <p:nvPr/>
        </p:nvSpPr>
        <p:spPr bwMode="auto">
          <a:xfrm>
            <a:off x="5830887" y="3422650"/>
            <a:ext cx="152400" cy="5334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1200"/>
          </a:p>
        </p:txBody>
      </p:sp>
      <p:sp>
        <p:nvSpPr>
          <p:cNvPr id="597" name="Text Box 50"/>
          <p:cNvSpPr txBox="1">
            <a:spLocks noChangeArrowheads="1"/>
          </p:cNvSpPr>
          <p:nvPr/>
        </p:nvSpPr>
        <p:spPr bwMode="auto">
          <a:xfrm>
            <a:off x="5983287" y="2947988"/>
            <a:ext cx="16751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kern="1200" dirty="0">
                <a:latin typeface="Perpetua" charset="0"/>
              </a:rPr>
              <a:t>view </a:t>
            </a:r>
            <a:r>
              <a:rPr lang="en-US" sz="1400" b="1" kern="1200" dirty="0" smtClean="0">
                <a:latin typeface="Perpetua" charset="0"/>
              </a:rPr>
              <a:t>1 or </a:t>
            </a:r>
            <a:r>
              <a:rPr lang="en-US" sz="1400" b="1" kern="1200" dirty="0">
                <a:latin typeface="Perpetua" charset="0"/>
              </a:rPr>
              <a:t>opinion 1</a:t>
            </a:r>
          </a:p>
        </p:txBody>
      </p:sp>
      <p:sp>
        <p:nvSpPr>
          <p:cNvPr id="598" name="Text Box 51"/>
          <p:cNvSpPr txBox="1">
            <a:spLocks noChangeArrowheads="1"/>
          </p:cNvSpPr>
          <p:nvPr/>
        </p:nvSpPr>
        <p:spPr bwMode="auto">
          <a:xfrm>
            <a:off x="5983287" y="3557588"/>
            <a:ext cx="16751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kern="1200" dirty="0">
                <a:latin typeface="Perpetua" charset="0"/>
              </a:rPr>
              <a:t>view </a:t>
            </a:r>
            <a:r>
              <a:rPr lang="en-US" sz="1400" b="1" kern="1200" dirty="0" smtClean="0">
                <a:latin typeface="Perpetua" charset="0"/>
              </a:rPr>
              <a:t>2 or </a:t>
            </a:r>
            <a:r>
              <a:rPr lang="en-US" sz="1400" b="1" kern="1200" dirty="0">
                <a:latin typeface="Perpetua" charset="0"/>
              </a:rPr>
              <a:t>opinion 2</a:t>
            </a:r>
          </a:p>
        </p:txBody>
      </p:sp>
      <p:sp>
        <p:nvSpPr>
          <p:cNvPr id="599" name="Text Box 52"/>
          <p:cNvSpPr txBox="1">
            <a:spLocks noChangeArrowheads="1"/>
          </p:cNvSpPr>
          <p:nvPr/>
        </p:nvSpPr>
        <p:spPr bwMode="auto">
          <a:xfrm>
            <a:off x="1608137" y="269716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kern="1200" dirty="0">
                <a:solidFill>
                  <a:srgbClr val="993300"/>
                </a:solidFill>
              </a:rPr>
              <a:t>Ideology</a:t>
            </a:r>
          </a:p>
        </p:txBody>
      </p:sp>
    </p:spTree>
    <p:extLst>
      <p:ext uri="{BB962C8B-B14F-4D97-AF65-F5344CB8AC3E}">
        <p14:creationId xmlns:p14="http://schemas.microsoft.com/office/powerpoint/2010/main" val="24500857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/>
              <a:t>COPASI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/>
              <a:t>software application for simulation and analysis of biochemical networks and their </a:t>
            </a:r>
            <a:r>
              <a:rPr lang="en-US" sz="2800" dirty="0" smtClean="0"/>
              <a:t>dynamics.</a:t>
            </a:r>
          </a:p>
          <a:p>
            <a:pPr lvl="1"/>
            <a:r>
              <a:rPr lang="en-US" sz="2400" dirty="0" smtClean="0"/>
              <a:t>A collaboration between VBI, the University of Heidelberg, and the University of Manchester</a:t>
            </a:r>
          </a:p>
          <a:p>
            <a:pPr lvl="1"/>
            <a:endParaRPr lang="en-US" sz="2400" dirty="0" smtClean="0"/>
          </a:p>
          <a:p>
            <a:r>
              <a:rPr lang="en-US" sz="2800" dirty="0"/>
              <a:t>Condor-COPASI is a web-based interface for </a:t>
            </a:r>
            <a:r>
              <a:rPr lang="en-US" sz="2800" dirty="0" smtClean="0"/>
              <a:t>integrating COPASI with Condor</a:t>
            </a:r>
          </a:p>
          <a:p>
            <a:pPr lvl="1"/>
            <a:r>
              <a:rPr lang="en-US" sz="2400" dirty="0" smtClean="0"/>
              <a:t>Potential good fit to flock to a dedicated Campus Factory to submit to their cluster queue</a:t>
            </a:r>
          </a:p>
        </p:txBody>
      </p:sp>
    </p:spTree>
    <p:extLst>
      <p:ext uri="{BB962C8B-B14F-4D97-AF65-F5344CB8AC3E}">
        <p14:creationId xmlns:p14="http://schemas.microsoft.com/office/powerpoint/2010/main" val="39464148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1676400"/>
          </a:xfrm>
        </p:spPr>
        <p:txBody>
          <a:bodyPr/>
          <a:lstStyle/>
          <a:p>
            <a:pPr algn="ctr">
              <a:buFont typeface="Wingdings" charset="0"/>
              <a:buNone/>
            </a:pPr>
            <a:r>
              <a:rPr lang="en-US" sz="4000" dirty="0" smtClean="0">
                <a:solidFill>
                  <a:srgbClr val="8E234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References</a:t>
            </a:r>
          </a:p>
          <a:p>
            <a:pPr algn="ctr">
              <a:buNone/>
            </a:pPr>
            <a:r>
              <a:rPr lang="it-IT" sz="2800" u="sng" dirty="0" err="1"/>
              <a:t>TWiki</a:t>
            </a:r>
            <a:r>
              <a:rPr lang="it-IT" sz="2800" dirty="0"/>
              <a:t>: </a:t>
            </a:r>
            <a:r>
              <a:rPr lang="it-IT" sz="2800" dirty="0" err="1"/>
              <a:t>CampusGrids</a:t>
            </a:r>
            <a:r>
              <a:rPr lang="it-IT" sz="2800" dirty="0"/>
              <a:t>/</a:t>
            </a:r>
            <a:r>
              <a:rPr lang="it-IT" sz="2800" dirty="0" err="1" smtClean="0"/>
              <a:t>InstallCondorFlockSubmit</a:t>
            </a:r>
            <a:endParaRPr lang="it-IT" sz="2800" dirty="0" smtClean="0"/>
          </a:p>
          <a:p>
            <a:pPr algn="ctr">
              <a:buNone/>
            </a:pPr>
            <a:r>
              <a:rPr lang="it-IT" sz="2800" u="sng" dirty="0" err="1"/>
              <a:t>TWiki</a:t>
            </a:r>
            <a:r>
              <a:rPr lang="it-IT" sz="2800" dirty="0"/>
              <a:t>: </a:t>
            </a:r>
            <a:r>
              <a:rPr lang="it-IT" sz="2800" dirty="0" err="1" smtClean="0"/>
              <a:t>Documentation</a:t>
            </a:r>
            <a:r>
              <a:rPr lang="it-IT" sz="2800" dirty="0" smtClean="0"/>
              <a:t>/</a:t>
            </a:r>
            <a:r>
              <a:rPr lang="it-IT" sz="2800" dirty="0" err="1"/>
              <a:t>CampusFactoryInstall</a:t>
            </a:r>
            <a:endParaRPr lang="it-IT" sz="2800" dirty="0"/>
          </a:p>
          <a:p>
            <a:pPr algn="ctr">
              <a:buNone/>
            </a:pPr>
            <a:endParaRPr lang="it-IT" sz="2800" dirty="0"/>
          </a:p>
          <a:p>
            <a:pPr algn="ctr">
              <a:buFont typeface="Wingdings" charset="0"/>
              <a:buNone/>
            </a:pPr>
            <a:endParaRPr lang="en-US" sz="4000" dirty="0" smtClean="0">
              <a:solidFill>
                <a:srgbClr val="8E2344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81000" y="4876800"/>
            <a:ext cx="6019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Franklin Gothic Medium Cond" charset="0"/>
              </a:rPr>
              <a:t>Bill Marmagas</a:t>
            </a:r>
          </a:p>
          <a:p>
            <a:r>
              <a:rPr lang="en-US" sz="1600" b="1" dirty="0" smtClean="0">
                <a:latin typeface="Franklin Gothic Medium Cond" charset="0"/>
              </a:rPr>
              <a:t>Senior Systems Engineer</a:t>
            </a:r>
          </a:p>
          <a:p>
            <a:r>
              <a:rPr lang="en-US" sz="1600" b="1" dirty="0" smtClean="0">
                <a:latin typeface="Franklin Gothic Medium Cond" charset="0"/>
              </a:rPr>
              <a:t>Network Dynamics and Simulation Science Laboratory</a:t>
            </a:r>
          </a:p>
          <a:p>
            <a:r>
              <a:rPr lang="en-US" sz="1600" b="1" dirty="0" smtClean="0">
                <a:latin typeface="Franklin Gothic Medium Cond" charset="0"/>
              </a:rPr>
              <a:t>Virginia Bioinformatics Institute</a:t>
            </a:r>
          </a:p>
          <a:p>
            <a:r>
              <a:rPr lang="en-US" sz="1600" b="1" dirty="0" err="1" smtClean="0">
                <a:latin typeface="Franklin Gothic Medium Cond" charset="0"/>
              </a:rPr>
              <a:t>zorba@vbi.vt.edu</a:t>
            </a:r>
            <a:endParaRPr lang="en-US" sz="1600" b="1" dirty="0">
              <a:latin typeface="Franklin Gothic Medium Cond" charset="0"/>
            </a:endParaRP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295400" y="2514600"/>
            <a:ext cx="6858000" cy="0"/>
          </a:xfrm>
          <a:prstGeom prst="line">
            <a:avLst/>
          </a:prstGeom>
          <a:noFill/>
          <a:ln w="9525">
            <a:solidFill>
              <a:srgbClr val="B5CE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295400" y="4495800"/>
            <a:ext cx="6858000" cy="0"/>
          </a:xfrm>
          <a:prstGeom prst="line">
            <a:avLst/>
          </a:prstGeom>
          <a:noFill/>
          <a:ln w="9525">
            <a:solidFill>
              <a:srgbClr val="B5CE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14133" y="56218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391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Virginia Bioinformatics Institute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ACDIL Division</a:t>
            </a:r>
          </a:p>
          <a:p>
            <a:pPr lvl="1"/>
            <a:r>
              <a:rPr lang="en-US" sz="2400" dirty="0" smtClean="0"/>
              <a:t>Modeling and simulation </a:t>
            </a:r>
            <a:r>
              <a:rPr lang="en-US" sz="2400" dirty="0"/>
              <a:t>of </a:t>
            </a:r>
            <a:r>
              <a:rPr lang="en-US" sz="2400" i="1" dirty="0"/>
              <a:t>interaction-based</a:t>
            </a:r>
            <a:r>
              <a:rPr lang="en-US" sz="2400" dirty="0"/>
              <a:t>, </a:t>
            </a:r>
            <a:r>
              <a:rPr lang="en-US" sz="2400" i="1" dirty="0"/>
              <a:t>co-evolving</a:t>
            </a:r>
            <a:r>
              <a:rPr lang="en-US" sz="2400" dirty="0"/>
              <a:t> technical, biological, and social networks in support of national policy</a:t>
            </a:r>
          </a:p>
          <a:p>
            <a:pPr lvl="2"/>
            <a:r>
              <a:rPr lang="en-US" sz="2000" dirty="0" smtClean="0">
                <a:solidFill>
                  <a:srgbClr val="657E7C"/>
                </a:solidFill>
              </a:rPr>
              <a:t>Infrastructure</a:t>
            </a:r>
            <a:r>
              <a:rPr lang="en-US" sz="2000" dirty="0">
                <a:solidFill>
                  <a:srgbClr val="657E7C"/>
                </a:solidFill>
              </a:rPr>
              <a:t>, immunology and disease, public health epidemiology, and national security</a:t>
            </a:r>
          </a:p>
          <a:p>
            <a:pPr lvl="1"/>
            <a:r>
              <a:rPr lang="en-US" sz="2400" dirty="0" smtClean="0"/>
              <a:t>Research Niches</a:t>
            </a:r>
            <a:endParaRPr lang="en-US" sz="2400" dirty="0"/>
          </a:p>
          <a:p>
            <a:pPr lvl="2"/>
            <a:r>
              <a:rPr lang="en-US" sz="2000" dirty="0" smtClean="0">
                <a:solidFill>
                  <a:srgbClr val="657E7C"/>
                </a:solidFill>
              </a:rPr>
              <a:t>Advancing </a:t>
            </a:r>
            <a:r>
              <a:rPr lang="en-US" sz="2000" dirty="0">
                <a:solidFill>
                  <a:srgbClr val="657E7C"/>
                </a:solidFill>
              </a:rPr>
              <a:t>the </a:t>
            </a:r>
            <a:r>
              <a:rPr lang="en-US" sz="2000" b="1" dirty="0">
                <a:solidFill>
                  <a:srgbClr val="657E7C"/>
                </a:solidFill>
              </a:rPr>
              <a:t>math</a:t>
            </a:r>
            <a:r>
              <a:rPr lang="en-US" sz="2000" dirty="0">
                <a:solidFill>
                  <a:srgbClr val="657E7C"/>
                </a:solidFill>
              </a:rPr>
              <a:t> &amp; science of these simulations</a:t>
            </a:r>
          </a:p>
          <a:p>
            <a:pPr lvl="2"/>
            <a:r>
              <a:rPr lang="en-US" sz="2000" dirty="0" smtClean="0">
                <a:solidFill>
                  <a:srgbClr val="657E7C"/>
                </a:solidFill>
              </a:rPr>
              <a:t>Integrating </a:t>
            </a:r>
            <a:r>
              <a:rPr lang="en-US" sz="2000" b="1" dirty="0">
                <a:solidFill>
                  <a:srgbClr val="657E7C"/>
                </a:solidFill>
              </a:rPr>
              <a:t>social and behavioral </a:t>
            </a:r>
            <a:r>
              <a:rPr lang="en-US" sz="2000" dirty="0" smtClean="0">
                <a:solidFill>
                  <a:srgbClr val="657E7C"/>
                </a:solidFill>
              </a:rPr>
              <a:t>modeling</a:t>
            </a:r>
            <a:endParaRPr lang="en-US" sz="2000" dirty="0">
              <a:solidFill>
                <a:srgbClr val="657E7C"/>
              </a:solidFill>
            </a:endParaRPr>
          </a:p>
          <a:p>
            <a:pPr lvl="2"/>
            <a:r>
              <a:rPr lang="en-US" sz="2000" dirty="0" smtClean="0">
                <a:solidFill>
                  <a:srgbClr val="657E7C"/>
                </a:solidFill>
              </a:rPr>
              <a:t>Developing </a:t>
            </a:r>
            <a:r>
              <a:rPr lang="en-US" sz="2000" dirty="0">
                <a:solidFill>
                  <a:srgbClr val="657E7C"/>
                </a:solidFill>
              </a:rPr>
              <a:t>computational tools that leverage </a:t>
            </a:r>
            <a:r>
              <a:rPr lang="en-US" sz="2000" b="1" dirty="0">
                <a:solidFill>
                  <a:srgbClr val="657E7C"/>
                </a:solidFill>
              </a:rPr>
              <a:t>HPC 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735802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Example: DIDACTIC / </a:t>
            </a:r>
            <a:r>
              <a:rPr lang="en-US" sz="4000" dirty="0" err="1" smtClean="0"/>
              <a:t>EpiFast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Web-based epidemic </a:t>
            </a:r>
            <a:r>
              <a:rPr lang="en-US" sz="2800" dirty="0"/>
              <a:t>modeling </a:t>
            </a:r>
            <a:r>
              <a:rPr lang="en-US" sz="2800" dirty="0" smtClean="0"/>
              <a:t>using HPC 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286000"/>
            <a:ext cx="6248400" cy="392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1274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Major Funders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28800"/>
            <a:ext cx="274320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828800"/>
            <a:ext cx="2042704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752600"/>
            <a:ext cx="2043865" cy="2057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4038600"/>
            <a:ext cx="2707105" cy="2057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5400" y="4038600"/>
            <a:ext cx="2196413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012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Campus </a:t>
            </a:r>
            <a:r>
              <a:rPr lang="en-US" sz="4000" dirty="0"/>
              <a:t>Infrastructure Pieces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OSG </a:t>
            </a:r>
            <a:r>
              <a:rPr lang="en-US" sz="2800" dirty="0"/>
              <a:t>Submit </a:t>
            </a:r>
            <a:r>
              <a:rPr lang="en-US" sz="2800" dirty="0" smtClean="0"/>
              <a:t>Host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Campus Factory</a:t>
            </a:r>
          </a:p>
        </p:txBody>
      </p:sp>
    </p:spTree>
    <p:extLst>
      <p:ext uri="{BB962C8B-B14F-4D97-AF65-F5344CB8AC3E}">
        <p14:creationId xmlns:p14="http://schemas.microsoft.com/office/powerpoint/2010/main" val="40278081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/>
              <a:t>OSG Submit Host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Flocks </a:t>
            </a:r>
            <a:r>
              <a:rPr lang="en-US" sz="2800" dirty="0"/>
              <a:t>HTPC Jobs to OSG Via Engage</a:t>
            </a:r>
          </a:p>
          <a:p>
            <a:pPr lvl="1"/>
            <a:r>
              <a:rPr lang="en-US" sz="2400" dirty="0"/>
              <a:t>RENCI Configured Host DN on engage-submit3</a:t>
            </a:r>
          </a:p>
          <a:p>
            <a:pPr lvl="1"/>
            <a:r>
              <a:rPr lang="en-US" sz="2400" dirty="0"/>
              <a:t>OSG Factory </a:t>
            </a:r>
            <a:r>
              <a:rPr lang="en-US" sz="2400" dirty="0" smtClean="0"/>
              <a:t>Also Configured </a:t>
            </a:r>
            <a:r>
              <a:rPr lang="en-US" sz="2400" dirty="0"/>
              <a:t>to Allow </a:t>
            </a:r>
            <a:r>
              <a:rPr lang="en-US" sz="2400" dirty="0" smtClean="0"/>
              <a:t>Access</a:t>
            </a:r>
            <a:endParaRPr lang="en-US" sz="2400" dirty="0"/>
          </a:p>
          <a:p>
            <a:pPr lvl="1"/>
            <a:endParaRPr lang="it-IT" sz="2400" dirty="0"/>
          </a:p>
          <a:p>
            <a:r>
              <a:rPr lang="en-US" sz="2800" u="sng" dirty="0" smtClean="0"/>
              <a:t>Host </a:t>
            </a:r>
            <a:r>
              <a:rPr lang="en-US" sz="2800" dirty="0" smtClean="0"/>
              <a:t>Certificate</a:t>
            </a:r>
          </a:p>
          <a:p>
            <a:pPr lvl="1"/>
            <a:r>
              <a:rPr lang="en-US" sz="2400" dirty="0" smtClean="0"/>
              <a:t>This Host Can Be A Shared, Multi-User Resource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Submit </a:t>
            </a:r>
            <a:r>
              <a:rPr lang="en-US" sz="2800" dirty="0"/>
              <a:t>Host Firewall: Condor </a:t>
            </a:r>
            <a:r>
              <a:rPr lang="en-US" sz="2800" dirty="0" err="1"/>
              <a:t>Config</a:t>
            </a:r>
            <a:r>
              <a:rPr lang="en-US" sz="2800" dirty="0"/>
              <a:t>.</a:t>
            </a:r>
          </a:p>
          <a:p>
            <a:pPr marL="457200" lvl="1" indent="0">
              <a:buNone/>
            </a:pPr>
            <a:r>
              <a:rPr lang="en-US" sz="2400" dirty="0"/>
              <a:t>HIGHPORT = 65535</a:t>
            </a:r>
          </a:p>
          <a:p>
            <a:pPr marL="457200" lvl="1" indent="0">
              <a:buNone/>
            </a:pPr>
            <a:r>
              <a:rPr lang="en-US" sz="2400" dirty="0"/>
              <a:t>LOWPORT = </a:t>
            </a:r>
            <a:r>
              <a:rPr lang="en-US" sz="2400" dirty="0" smtClean="0"/>
              <a:t>44536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49406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Submit File Example: </a:t>
            </a:r>
            <a:r>
              <a:rPr lang="en-US" sz="4000" dirty="0" err="1" smtClean="0"/>
              <a:t>EpiFast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000" b="0" dirty="0"/>
              <a:t>universe = vanilla</a:t>
            </a:r>
          </a:p>
          <a:p>
            <a:pPr marL="0" indent="0">
              <a:buNone/>
            </a:pPr>
            <a:r>
              <a:rPr lang="en-US" sz="1600" dirty="0"/>
              <a:t>executable = </a:t>
            </a:r>
            <a:r>
              <a:rPr lang="en-US" sz="1600" dirty="0" err="1" smtClean="0"/>
              <a:t>runepifast.sh</a:t>
            </a:r>
            <a:endParaRPr lang="en-US" sz="1600" dirty="0" smtClean="0"/>
          </a:p>
          <a:p>
            <a:pPr marL="0" indent="0">
              <a:buNone/>
            </a:pPr>
            <a:endParaRPr lang="en-US" sz="1200" b="0" dirty="0"/>
          </a:p>
          <a:p>
            <a:pPr marL="0" indent="0">
              <a:buNone/>
            </a:pPr>
            <a:r>
              <a:rPr lang="en-US" sz="1600" dirty="0" smtClean="0"/>
              <a:t>Requirements </a:t>
            </a:r>
            <a:r>
              <a:rPr lang="en-US" sz="1600" dirty="0"/>
              <a:t>= (CAN_RUN_WHOLE_MACHINE =?= TRUE)</a:t>
            </a:r>
          </a:p>
          <a:p>
            <a:pPr marL="0" indent="0">
              <a:buNone/>
            </a:pPr>
            <a:r>
              <a:rPr lang="en-US" sz="1600" dirty="0"/>
              <a:t>+</a:t>
            </a:r>
            <a:r>
              <a:rPr lang="en-US" sz="1600" dirty="0" err="1"/>
              <a:t>RequiresWholeMachine</a:t>
            </a:r>
            <a:r>
              <a:rPr lang="en-US" sz="1600" dirty="0"/>
              <a:t> = </a:t>
            </a:r>
            <a:r>
              <a:rPr lang="en-US" sz="1600" dirty="0" smtClean="0"/>
              <a:t>True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000" b="0" dirty="0" smtClean="0"/>
              <a:t># Put a </a:t>
            </a:r>
            <a:r>
              <a:rPr lang="en-US" sz="1000" b="0" dirty="0"/>
              <a:t>process run on Hold if it has been running for four </a:t>
            </a:r>
            <a:r>
              <a:rPr lang="en-US" sz="1000" b="0" dirty="0" smtClean="0"/>
              <a:t>hours:</a:t>
            </a:r>
          </a:p>
          <a:p>
            <a:pPr marL="0" indent="0">
              <a:buNone/>
            </a:pPr>
            <a:r>
              <a:rPr lang="en-US" sz="1000" b="0" dirty="0" err="1"/>
              <a:t>periodic_hold</a:t>
            </a:r>
            <a:r>
              <a:rPr lang="en-US" sz="1000" b="0" dirty="0"/>
              <a:t> =  </a:t>
            </a:r>
            <a:r>
              <a:rPr lang="en-US" sz="1000" b="0" dirty="0" err="1"/>
              <a:t>JobStatus</a:t>
            </a:r>
            <a:r>
              <a:rPr lang="en-US" sz="1000" b="0" dirty="0"/>
              <a:t> == 2 &amp;&amp; (</a:t>
            </a:r>
            <a:r>
              <a:rPr lang="en-US" sz="1000" b="0" dirty="0" err="1"/>
              <a:t>CurrentTime</a:t>
            </a:r>
            <a:r>
              <a:rPr lang="en-US" sz="1000" b="0" dirty="0"/>
              <a:t> - </a:t>
            </a:r>
            <a:r>
              <a:rPr lang="en-US" sz="1000" b="0" dirty="0" err="1"/>
              <a:t>EnteredCurrentStatus</a:t>
            </a:r>
            <a:r>
              <a:rPr lang="en-US" sz="1000" b="0" dirty="0"/>
              <a:t> &gt; 14400)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1000" b="0" dirty="0" err="1"/>
              <a:t>ShouldTransferFiles</a:t>
            </a:r>
            <a:r>
              <a:rPr lang="en-US" sz="1000" b="0" dirty="0"/>
              <a:t> = YES</a:t>
            </a:r>
          </a:p>
          <a:p>
            <a:pPr marL="0" indent="0">
              <a:buNone/>
            </a:pPr>
            <a:r>
              <a:rPr lang="en-US" sz="1000" b="0" dirty="0" err="1"/>
              <a:t>when_to_transfer_output</a:t>
            </a:r>
            <a:r>
              <a:rPr lang="en-US" sz="1000" b="0" dirty="0"/>
              <a:t> = ON_EXIT</a:t>
            </a:r>
          </a:p>
          <a:p>
            <a:pPr marL="0" indent="0">
              <a:buNone/>
            </a:pPr>
            <a:r>
              <a:rPr lang="en-US" sz="1000" b="0" dirty="0" smtClean="0"/>
              <a:t>output </a:t>
            </a:r>
            <a:r>
              <a:rPr lang="en-US" sz="1000" b="0" dirty="0"/>
              <a:t>= submit.htpc.Vac-0.05_Alloc.out.$(Cluster).$(Process)</a:t>
            </a:r>
          </a:p>
          <a:p>
            <a:pPr marL="0" indent="0">
              <a:buNone/>
            </a:pPr>
            <a:r>
              <a:rPr lang="en-US" sz="1000" b="0" dirty="0"/>
              <a:t>error = submit.htpc.Vac-0.05_Alloc.err.$(Cluster).$(Process)</a:t>
            </a:r>
          </a:p>
          <a:p>
            <a:pPr marL="0" indent="0">
              <a:buNone/>
            </a:pPr>
            <a:r>
              <a:rPr lang="en-US" sz="1000" b="0" dirty="0"/>
              <a:t>log = submit.htpc.Vac-0.05_Alloc.log.$(Cluster).$(Process)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600" dirty="0"/>
              <a:t>#Process Run: 0</a:t>
            </a:r>
          </a:p>
          <a:p>
            <a:pPr marL="0" indent="0">
              <a:buNone/>
            </a:pPr>
            <a:r>
              <a:rPr lang="en-US" sz="1600" dirty="0" err="1"/>
              <a:t>transfer_input_files</a:t>
            </a:r>
            <a:r>
              <a:rPr lang="en-US" sz="1600" dirty="0"/>
              <a:t> = ../../../bin/</a:t>
            </a:r>
            <a:r>
              <a:rPr lang="en-US" sz="1600" dirty="0" err="1"/>
              <a:t>EpiFast</a:t>
            </a:r>
            <a:r>
              <a:rPr lang="en-US" sz="1600" dirty="0"/>
              <a:t>, ../../../bin/</a:t>
            </a:r>
            <a:r>
              <a:rPr lang="en-US" sz="1600" dirty="0" err="1"/>
              <a:t>mpiexec</a:t>
            </a:r>
            <a:r>
              <a:rPr lang="en-US" sz="1600" dirty="0"/>
              <a:t>, ../../../areas/</a:t>
            </a:r>
            <a:r>
              <a:rPr lang="en-US" sz="1600" dirty="0" err="1"/>
              <a:t>SeattleData.tgz</a:t>
            </a:r>
            <a:r>
              <a:rPr lang="en-US" sz="1600" dirty="0"/>
              <a:t>, ../Vac-0.05_Alloc-0.0-0.0-0.0-0.0-1.0.tgz</a:t>
            </a:r>
          </a:p>
          <a:p>
            <a:pPr marL="0" indent="0">
              <a:buNone/>
            </a:pPr>
            <a:r>
              <a:rPr lang="en-US" sz="1600" dirty="0"/>
              <a:t>arguments = 8 Vac-0.05_Alloc-0.0-0.0-0.0-0.0-1.0</a:t>
            </a:r>
          </a:p>
          <a:p>
            <a:pPr marL="0" indent="0">
              <a:buNone/>
            </a:pPr>
            <a:r>
              <a:rPr lang="en-US" sz="1600" dirty="0"/>
              <a:t>queue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56653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Campus Factory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Enables Flocking to </a:t>
            </a:r>
            <a:r>
              <a:rPr lang="en-US" sz="2800" dirty="0"/>
              <a:t>Local HPC </a:t>
            </a:r>
            <a:r>
              <a:rPr lang="en-US" sz="2800" dirty="0" smtClean="0"/>
              <a:t>Clusters</a:t>
            </a:r>
          </a:p>
          <a:p>
            <a:pPr lvl="1"/>
            <a:r>
              <a:rPr lang="en-US" sz="2400" dirty="0" smtClean="0"/>
              <a:t>Jobs Glide In To Compute Nodes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Can Also Be An HTPC Resource</a:t>
            </a:r>
          </a:p>
          <a:p>
            <a:pPr lvl="1"/>
            <a:r>
              <a:rPr lang="en-US" sz="2400" dirty="0" smtClean="0"/>
              <a:t>echo "#PBS -</a:t>
            </a:r>
            <a:r>
              <a:rPr lang="en-US" sz="2400" dirty="0" err="1" smtClean="0"/>
              <a:t>l</a:t>
            </a:r>
            <a:r>
              <a:rPr lang="en-US" sz="2400" b="1" dirty="0" err="1" smtClean="0"/>
              <a:t>nodes</a:t>
            </a:r>
            <a:r>
              <a:rPr lang="en-US" sz="2400" b="1" dirty="0" smtClean="0"/>
              <a:t>=1:ppn=8</a:t>
            </a:r>
            <a:r>
              <a:rPr lang="en-US" sz="2400" dirty="0" smtClean="0"/>
              <a:t>”</a:t>
            </a:r>
          </a:p>
          <a:p>
            <a:pPr marL="457200" lvl="1" indent="0">
              <a:buNone/>
            </a:pPr>
            <a:r>
              <a:rPr lang="en-US" sz="2000" dirty="0" smtClean="0"/>
              <a:t>(/</a:t>
            </a:r>
            <a:r>
              <a:rPr lang="en-US" sz="2000" dirty="0" err="1"/>
              <a:t>usr</a:t>
            </a:r>
            <a:r>
              <a:rPr lang="en-US" sz="2000" dirty="0"/>
              <a:t>/</a:t>
            </a:r>
            <a:r>
              <a:rPr lang="en-US" sz="2000" dirty="0" err="1"/>
              <a:t>libexec</a:t>
            </a:r>
            <a:r>
              <a:rPr lang="en-US" sz="2000" dirty="0"/>
              <a:t>/condor/</a:t>
            </a:r>
            <a:r>
              <a:rPr lang="en-US" sz="2000" dirty="0" err="1"/>
              <a:t>glite</a:t>
            </a:r>
            <a:r>
              <a:rPr lang="en-US" sz="2000" dirty="0"/>
              <a:t>/bin/</a:t>
            </a:r>
            <a:r>
              <a:rPr lang="en-US" sz="2000" b="1" dirty="0" err="1" smtClean="0"/>
              <a:t>pbs_local_submit_attributes.sh</a:t>
            </a:r>
            <a:r>
              <a:rPr lang="en-US" sz="2000" dirty="0" smtClean="0"/>
              <a:t>)</a:t>
            </a:r>
            <a:endParaRPr lang="en-US" sz="2000" dirty="0"/>
          </a:p>
          <a:p>
            <a:pPr lvl="2"/>
            <a:endParaRPr lang="en-US" sz="2000" dirty="0" smtClean="0"/>
          </a:p>
          <a:p>
            <a:pPr lvl="1"/>
            <a:r>
              <a:rPr lang="en-US" sz="2000" dirty="0" smtClean="0"/>
              <a:t>Moab </a:t>
            </a:r>
            <a:r>
              <a:rPr lang="en-US" sz="2000" dirty="0"/>
              <a:t>NODEACCESSPOLICY=SINGLEJOB </a:t>
            </a:r>
            <a:r>
              <a:rPr lang="en-US" sz="2000" dirty="0" smtClean="0"/>
              <a:t>does same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Same </a:t>
            </a:r>
            <a:r>
              <a:rPr lang="en-US" sz="2800" dirty="0" err="1" smtClean="0"/>
              <a:t>EpiFast</a:t>
            </a:r>
            <a:r>
              <a:rPr lang="en-US" sz="2800" dirty="0" smtClean="0"/>
              <a:t> Jobs Run Here</a:t>
            </a:r>
          </a:p>
        </p:txBody>
      </p:sp>
    </p:spTree>
    <p:extLst>
      <p:ext uri="{BB962C8B-B14F-4D97-AF65-F5344CB8AC3E}">
        <p14:creationId xmlns:p14="http://schemas.microsoft.com/office/powerpoint/2010/main" val="37323472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sz="4000" dirty="0" smtClean="0"/>
              <a:t>Latest Campus Factory 0.4.3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Prevents “</a:t>
            </a:r>
            <a:r>
              <a:rPr lang="en-US" sz="2800" dirty="0" err="1" smtClean="0"/>
              <a:t>Walltime</a:t>
            </a:r>
            <a:r>
              <a:rPr lang="en-US" sz="2800" dirty="0" smtClean="0"/>
              <a:t> Rogues”</a:t>
            </a:r>
          </a:p>
          <a:p>
            <a:pPr marL="457200" lvl="1" indent="0">
              <a:buNone/>
            </a:pPr>
            <a:r>
              <a:rPr lang="en-US" sz="2400" dirty="0" smtClean="0"/>
              <a:t>SHUTDOWN_GRACEFUL_TIMEOUT </a:t>
            </a:r>
            <a:r>
              <a:rPr lang="en-US" sz="2400" dirty="0"/>
              <a:t>= 72000</a:t>
            </a:r>
          </a:p>
          <a:p>
            <a:pPr marL="457200" lvl="1" indent="0">
              <a:buNone/>
            </a:pPr>
            <a:r>
              <a:rPr lang="en-US" sz="2400" dirty="0"/>
              <a:t>MAXJOBRETIREMENTTIME = </a:t>
            </a:r>
            <a:r>
              <a:rPr lang="en-US" sz="2400" dirty="0" smtClean="0"/>
              <a:t>34800</a:t>
            </a:r>
          </a:p>
          <a:p>
            <a:pPr lvl="2"/>
            <a:r>
              <a:rPr lang="en-US" sz="2000" dirty="0">
                <a:solidFill>
                  <a:srgbClr val="657E7C"/>
                </a:solidFill>
              </a:rPr>
              <a:t>72000 </a:t>
            </a:r>
            <a:r>
              <a:rPr lang="en-US" sz="2000" dirty="0" smtClean="0">
                <a:solidFill>
                  <a:srgbClr val="657E7C"/>
                </a:solidFill>
              </a:rPr>
              <a:t>sec. + </a:t>
            </a:r>
            <a:r>
              <a:rPr lang="en-US" sz="2000" dirty="0">
                <a:solidFill>
                  <a:srgbClr val="657E7C"/>
                </a:solidFill>
              </a:rPr>
              <a:t>34800 </a:t>
            </a:r>
            <a:r>
              <a:rPr lang="en-US" sz="2000" dirty="0" smtClean="0">
                <a:solidFill>
                  <a:srgbClr val="657E7C"/>
                </a:solidFill>
              </a:rPr>
              <a:t>sec. = 29 hours 40 minutes</a:t>
            </a:r>
          </a:p>
          <a:p>
            <a:pPr marL="457200" lvl="1" indent="0">
              <a:buNone/>
            </a:pPr>
            <a:r>
              <a:rPr lang="en-US" sz="2400" dirty="0"/>
              <a:t>./</a:t>
            </a:r>
            <a:r>
              <a:rPr lang="en-US" sz="2400" dirty="0" err="1"/>
              <a:t>glideinExec</a:t>
            </a:r>
            <a:r>
              <a:rPr lang="en-US" sz="2400" dirty="0"/>
              <a:t>/</a:t>
            </a:r>
            <a:r>
              <a:rPr lang="en-US" sz="2400" dirty="0" err="1"/>
              <a:t>glidein_startup</a:t>
            </a:r>
            <a:r>
              <a:rPr lang="en-US" sz="2400" dirty="0"/>
              <a:t> -</a:t>
            </a:r>
            <a:r>
              <a:rPr lang="en-US" sz="2400" dirty="0" err="1"/>
              <a:t>dyn</a:t>
            </a:r>
            <a:r>
              <a:rPr lang="en-US" sz="2400" dirty="0"/>
              <a:t> -f -r </a:t>
            </a:r>
            <a:r>
              <a:rPr lang="en-US" sz="2400" dirty="0" smtClean="0"/>
              <a:t>1200</a:t>
            </a:r>
          </a:p>
          <a:p>
            <a:pPr lvl="2"/>
            <a:r>
              <a:rPr lang="en-US" sz="2000" dirty="0" smtClean="0">
                <a:solidFill>
                  <a:srgbClr val="657E7C"/>
                </a:solidFill>
              </a:rPr>
              <a:t>1200 min. = 20 hours run time for </a:t>
            </a:r>
            <a:r>
              <a:rPr lang="en-US" sz="2000" dirty="0" err="1" smtClean="0">
                <a:solidFill>
                  <a:srgbClr val="657E7C"/>
                </a:solidFill>
              </a:rPr>
              <a:t>condor_master</a:t>
            </a:r>
            <a:endParaRPr lang="en-US" sz="2000" dirty="0" smtClean="0">
              <a:solidFill>
                <a:srgbClr val="657E7C"/>
              </a:solidFill>
            </a:endParaRPr>
          </a:p>
          <a:p>
            <a:pPr lvl="2"/>
            <a:endParaRPr lang="en-US" sz="2000" dirty="0"/>
          </a:p>
          <a:p>
            <a:pPr marL="457200" lvl="1" indent="0">
              <a:buNone/>
            </a:pPr>
            <a:r>
              <a:rPr lang="es-ES_tradnl" sz="2400" dirty="0" smtClean="0"/>
              <a:t>echo </a:t>
            </a:r>
            <a:r>
              <a:rPr lang="es-ES_tradnl" sz="2400" dirty="0"/>
              <a:t>"#PBS -</a:t>
            </a:r>
            <a:r>
              <a:rPr lang="es-ES_tradnl" sz="2400" dirty="0" err="1"/>
              <a:t>l</a:t>
            </a:r>
            <a:r>
              <a:rPr lang="es-ES_tradnl" sz="2400" b="1" dirty="0" err="1"/>
              <a:t>walltime</a:t>
            </a:r>
            <a:r>
              <a:rPr lang="es-ES_tradnl" sz="2400" b="1" dirty="0"/>
              <a:t>=30:00:00</a:t>
            </a:r>
            <a:r>
              <a:rPr lang="es-ES_tradnl" sz="2400" dirty="0"/>
              <a:t>”</a:t>
            </a:r>
          </a:p>
          <a:p>
            <a:pPr lvl="2"/>
            <a:r>
              <a:rPr lang="en-US" sz="2000" dirty="0">
                <a:solidFill>
                  <a:srgbClr val="657E7C"/>
                </a:solidFill>
              </a:rPr>
              <a:t>30 Hour </a:t>
            </a:r>
            <a:r>
              <a:rPr lang="en-US" sz="2000" dirty="0" err="1">
                <a:solidFill>
                  <a:srgbClr val="657E7C"/>
                </a:solidFill>
              </a:rPr>
              <a:t>Walltime</a:t>
            </a:r>
            <a:r>
              <a:rPr lang="en-US" sz="2000" dirty="0">
                <a:solidFill>
                  <a:srgbClr val="657E7C"/>
                </a:solidFill>
              </a:rPr>
              <a:t> is a bit more than SHUTDOWN_GRACEFUL_TIMEOUT + MAXJOBRETIREMENTTIME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342598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vt_vbi_acdil_pp_template">
  <a:themeElements>
    <a:clrScheme name="Virginia Tech-Branding Update0222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irginia Tech-Branding Update022206">
      <a:majorFont>
        <a:latin typeface="Franklin Gothic Demi"/>
        <a:ea typeface="ＭＳ Ｐゴシック"/>
        <a:cs typeface=""/>
      </a:majorFont>
      <a:minorFont>
        <a:latin typeface="Franklin Gothic Medium C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Virginia Tech-Branding Update0222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vt_vbi_acdil_pp_template.potx</Template>
  <TotalTime>5743</TotalTime>
  <Words>673</Words>
  <Application>Microsoft Macintosh PowerPoint</Application>
  <PresentationFormat>On-screen Show (4:3)</PresentationFormat>
  <Paragraphs>124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vt_vbi_acdil_pp_template</vt:lpstr>
      <vt:lpstr>PowerPoint Presentation</vt:lpstr>
      <vt:lpstr>Virginia Bioinformatics Institute</vt:lpstr>
      <vt:lpstr>Example: DIDACTIC / EpiFast</vt:lpstr>
      <vt:lpstr>Major Funders</vt:lpstr>
      <vt:lpstr>Campus Infrastructure Pieces</vt:lpstr>
      <vt:lpstr>OSG Submit Host </vt:lpstr>
      <vt:lpstr>Submit File Example: EpiFast</vt:lpstr>
      <vt:lpstr>Campus Factory</vt:lpstr>
      <vt:lpstr>Latest Campus Factory 0.4.3</vt:lpstr>
      <vt:lpstr>Future Work</vt:lpstr>
      <vt:lpstr>Discrete Dynamical Systems</vt:lpstr>
      <vt:lpstr>COPASI</vt:lpstr>
      <vt:lpstr>PowerPoint Presentation</vt:lpstr>
    </vt:vector>
  </TitlesOfParts>
  <Manager/>
  <Company>Virginia Tech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 PowerPoint Template5</dc:title>
  <dc:subject/>
  <dc:creator>giffin</dc:creator>
  <cp:keywords/>
  <dc:description/>
  <cp:lastModifiedBy>Bill Marmagas</cp:lastModifiedBy>
  <cp:revision>225</cp:revision>
  <dcterms:created xsi:type="dcterms:W3CDTF">2005-10-14T12:27:33Z</dcterms:created>
  <dcterms:modified xsi:type="dcterms:W3CDTF">2012-03-20T02:26:27Z</dcterms:modified>
  <cp:category/>
</cp:coreProperties>
</file>