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300" r:id="rId2"/>
    <p:sldId id="347" r:id="rId3"/>
    <p:sldId id="320" r:id="rId4"/>
    <p:sldId id="321" r:id="rId5"/>
    <p:sldId id="345" r:id="rId6"/>
    <p:sldId id="322" r:id="rId7"/>
    <p:sldId id="323" r:id="rId8"/>
    <p:sldId id="324" r:id="rId9"/>
    <p:sldId id="325" r:id="rId10"/>
    <p:sldId id="326" r:id="rId11"/>
    <p:sldId id="329" r:id="rId12"/>
    <p:sldId id="330" r:id="rId13"/>
    <p:sldId id="339" r:id="rId14"/>
    <p:sldId id="331" r:id="rId15"/>
    <p:sldId id="332" r:id="rId16"/>
    <p:sldId id="310" r:id="rId17"/>
    <p:sldId id="327" r:id="rId18"/>
    <p:sldId id="338" r:id="rId19"/>
    <p:sldId id="333" r:id="rId20"/>
    <p:sldId id="346" r:id="rId21"/>
    <p:sldId id="334" r:id="rId22"/>
    <p:sldId id="335" r:id="rId23"/>
    <p:sldId id="342" r:id="rId24"/>
    <p:sldId id="343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29" autoAdjust="0"/>
    <p:restoredTop sz="91353" autoAdjust="0"/>
  </p:normalViewPr>
  <p:slideViewPr>
    <p:cSldViewPr snapToGrid="0" snapToObjects="1" showGuides="1">
      <p:cViewPr>
        <p:scale>
          <a:sx n="100" d="100"/>
          <a:sy n="100" d="100"/>
        </p:scale>
        <p:origin x="-498" y="9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5788A0-5FC9-8F46-8018-8A993A0FB28F}" type="datetimeFigureOut">
              <a:rPr lang="en-US" smtClean="0"/>
              <a:pPr/>
              <a:t>3/20/2012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BAA957-1169-5345-AEAA-6E6F66662D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97695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D708D4-5F77-5040-A9EF-E5FE49EB8B4B}" type="datetimeFigureOut">
              <a:rPr lang="en-US" smtClean="0"/>
              <a:pPr/>
              <a:t>3/20/2012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E0122E-4DCA-E241-AA6A-2047D3C6A6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09563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20-Mar-2012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FermiCloud http://www-fermicloud.fnal.gov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BCAFB-4223-CA42-976A-0955C8BE69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20-Mar-2012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FermiCloud http://www-fermicloud.fnal.gov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BCAFB-4223-CA42-976A-0955C8BE69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20-Mar-2012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FermiCloud http://www-fermicloud.fnal.gov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BCAFB-4223-CA42-976A-0955C8BE69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20-Mar-2012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FermiCloud http://www-fermicloud.fnal.gov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BCAFB-4223-CA42-976A-0955C8BE69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20-Mar-2012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FermiCloud http://www-fermicloud.fnal.gov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BCAFB-4223-CA42-976A-0955C8BE69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20-Mar-2012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FermiCloud http://www-fermicloud.fnal.gov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BCAFB-4223-CA42-976A-0955C8BE69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20-Mar-2012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FermiCloud http://www-fermicloud.fnal.gov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BCAFB-4223-CA42-976A-0955C8BE69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20-Mar-2012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FermiCloud http://www-fermicloud.fnal.gov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BCAFB-4223-CA42-976A-0955C8BE69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20-Mar-2012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FermiCloud http://www-fermicloud.fnal.gov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BCAFB-4223-CA42-976A-0955C8BE69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20-Mar-2012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FermiCloud http://www-fermicloud.fnal.gov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BCAFB-4223-CA42-976A-0955C8BE69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20-Mar-2012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FermiCloud http://www-fermicloud.fnal.gov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BCAFB-4223-CA42-976A-0955C8BE69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4" descr="Fermi_Blue_subpage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12673" y="6356350"/>
            <a:ext cx="10903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  <a:latin typeface="Chalkboard"/>
                <a:cs typeface="Chalkboard"/>
              </a:defRPr>
            </a:lvl1pPr>
          </a:lstStyle>
          <a:p>
            <a:r>
              <a:rPr lang="en-US" smtClean="0"/>
              <a:t>20-Mar-2012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47569" y="6356350"/>
            <a:ext cx="48561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  <a:latin typeface="Chalkboard"/>
                <a:cs typeface="Chalkboard"/>
              </a:defRPr>
            </a:lvl1pPr>
          </a:lstStyle>
          <a:p>
            <a:r>
              <a:rPr lang="en-US" smtClean="0"/>
              <a:t>FermiCloud http://www-fermicloud.fnal.gov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5567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  <a:latin typeface="Chalkboard"/>
                <a:cs typeface="Chalkboard"/>
              </a:defRPr>
            </a:lvl1pPr>
          </a:lstStyle>
          <a:p>
            <a:fld id="{3B0BCAFB-4223-CA42-976A-0955C8BE69C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Chalkboard"/>
          <a:ea typeface="+mj-ea"/>
          <a:cs typeface="Chalkboard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FFFFFF"/>
          </a:solidFill>
          <a:latin typeface="Chalkboard"/>
          <a:ea typeface="+mn-ea"/>
          <a:cs typeface="Chalkboard"/>
        </a:defRPr>
      </a:lvl1pPr>
      <a:lvl2pPr marL="742950" indent="-285750" algn="l" defTabSz="457200" rtl="0" eaLnBrk="1" latinLnBrk="0" hangingPunct="1">
        <a:spcBef>
          <a:spcPts val="300"/>
        </a:spcBef>
        <a:buFont typeface="Arial"/>
        <a:buChar char="–"/>
        <a:defRPr sz="2800" kern="1200">
          <a:solidFill>
            <a:srgbClr val="FFFFFF"/>
          </a:solidFill>
          <a:latin typeface="Chalkboard"/>
          <a:ea typeface="+mn-ea"/>
          <a:cs typeface="Chalkboard"/>
        </a:defRPr>
      </a:lvl2pPr>
      <a:lvl3pPr marL="1143000" indent="-228600" algn="l" defTabSz="457200" rtl="0" eaLnBrk="1" latinLnBrk="0" hangingPunct="1">
        <a:spcBef>
          <a:spcPts val="5"/>
        </a:spcBef>
        <a:buFont typeface="Arial"/>
        <a:buChar char="•"/>
        <a:defRPr sz="2400" kern="1200">
          <a:solidFill>
            <a:srgbClr val="FFFFFF"/>
          </a:solidFill>
          <a:latin typeface="Chalkboard"/>
          <a:ea typeface="+mn-ea"/>
          <a:cs typeface="Chalkboard"/>
        </a:defRPr>
      </a:lvl3pPr>
      <a:lvl4pPr marL="1600200" indent="-228600" algn="l" defTabSz="457200" rtl="0" eaLnBrk="1" latinLnBrk="0" hangingPunct="1">
        <a:spcBef>
          <a:spcPts val="100"/>
        </a:spcBef>
        <a:buFont typeface="Arial"/>
        <a:buChar char="–"/>
        <a:defRPr sz="2000" kern="1200">
          <a:solidFill>
            <a:srgbClr val="FFFFFF"/>
          </a:solidFill>
          <a:latin typeface="Chalkboard"/>
          <a:ea typeface="+mn-ea"/>
          <a:cs typeface="Chalkboard"/>
        </a:defRPr>
      </a:lvl4pPr>
      <a:lvl5pPr marL="2057400" indent="-228600" algn="l" defTabSz="457200" rtl="0" eaLnBrk="1" latinLnBrk="0" hangingPunct="1">
        <a:spcBef>
          <a:spcPts val="100"/>
        </a:spcBef>
        <a:buFont typeface="Arial"/>
        <a:buChar char="»"/>
        <a:defRPr sz="2000" kern="1200">
          <a:solidFill>
            <a:srgbClr val="FFFFFF"/>
          </a:solidFill>
          <a:latin typeface="Chalkboard"/>
          <a:ea typeface="+mn-ea"/>
          <a:cs typeface="Chalkboar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timm@fnal.gov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fcl301k1.fnal.gov/ganglia/" TargetMode="External"/><Relationship Id="rId2" Type="http://schemas.openxmlformats.org/officeDocument/2006/relationships/hyperlink" Target="http://www-fermicloud.fnal.gov/fermicloud-usage-data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fermicloudrsv.fnal.gov/rsv" TargetMode="External"/><Relationship Id="rId4" Type="http://schemas.openxmlformats.org/officeDocument/2006/relationships/hyperlink" Target="http://fcl002k1.fnal.gov/ganglia/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79501"/>
            <a:ext cx="7772400" cy="2520950"/>
          </a:xfrm>
        </p:spPr>
        <p:txBody>
          <a:bodyPr>
            <a:normAutofit/>
          </a:bodyPr>
          <a:lstStyle/>
          <a:p>
            <a:r>
              <a:rPr lang="en-US" dirty="0"/>
              <a:t>FermiCloud</a:t>
            </a:r>
            <a:br>
              <a:rPr lang="en-US" dirty="0"/>
            </a:br>
            <a:r>
              <a:rPr lang="en-US" dirty="0"/>
              <a:t> </a:t>
            </a:r>
            <a:r>
              <a:rPr lang="en-US" sz="2200" dirty="0" smtClean="0"/>
              <a:t>Infrastructure </a:t>
            </a:r>
            <a:r>
              <a:rPr lang="en-US" sz="2200" dirty="0"/>
              <a:t>as a Service (</a:t>
            </a:r>
            <a:r>
              <a:rPr lang="en-US" sz="2200" dirty="0" err="1"/>
              <a:t>IaaS</a:t>
            </a:r>
            <a:r>
              <a:rPr lang="en-US" sz="2200" dirty="0"/>
              <a:t>) Cloud Computing </a:t>
            </a:r>
            <a:r>
              <a:rPr lang="en-US" sz="2200" dirty="0"/>
              <a:t>I</a:t>
            </a:r>
            <a:r>
              <a:rPr lang="en-US" sz="2200" dirty="0" smtClean="0"/>
              <a:t>n Support </a:t>
            </a:r>
            <a:r>
              <a:rPr lang="en-US" sz="2200" dirty="0"/>
              <a:t>of the Fermilab Scientific </a:t>
            </a:r>
            <a:r>
              <a:rPr lang="en-US" sz="2200" dirty="0" smtClean="0"/>
              <a:t>Program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800" dirty="0" smtClean="0"/>
              <a:t>OSG All Hands Meeting 2012</a:t>
            </a: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772400" cy="1752600"/>
          </a:xfrm>
          <a:solidFill>
            <a:schemeClr val="bg1"/>
          </a:solidFill>
        </p:spPr>
        <p:txBody>
          <a:bodyPr anchor="ctr">
            <a:normAutofit/>
          </a:bodyPr>
          <a:lstStyle/>
          <a:p>
            <a:r>
              <a:rPr lang="en-US" sz="2000" dirty="0" smtClean="0">
                <a:solidFill>
                  <a:schemeClr val="tx1"/>
                </a:solidFill>
              </a:rPr>
              <a:t>Steven Timm </a:t>
            </a:r>
            <a:r>
              <a:rPr lang="en-US" sz="2000" dirty="0" smtClean="0">
                <a:solidFill>
                  <a:schemeClr val="tx1"/>
                </a:solidFill>
                <a:hlinkClick r:id="rId2"/>
              </a:rPr>
              <a:t>timm@fnal.gov</a:t>
            </a:r>
            <a:endParaRPr lang="en-US" sz="2000" dirty="0" smtClean="0">
              <a:solidFill>
                <a:schemeClr val="tx1"/>
              </a:solidFill>
            </a:endParaRPr>
          </a:p>
          <a:p>
            <a:r>
              <a:rPr lang="en-US" sz="2000" dirty="0" smtClean="0">
                <a:solidFill>
                  <a:schemeClr val="tx1"/>
                </a:solidFill>
              </a:rPr>
              <a:t>Fermilab Grid &amp; Cloud Computing Dept.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For FermiCloud team:  K. Chadwick, D. Yocum, F. Lowe, 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G. Garzoglio, T. Levshina, P. Mhashilkar, H. Kim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0" y="5902910"/>
            <a:ext cx="9144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Chalkboard"/>
                <a:ea typeface="Chalkboard" charset="0"/>
                <a:cs typeface="Chalkboard"/>
              </a:rPr>
              <a:t>Work supported by the U.S. Department of Energy under contract No. DE-AC02-</a:t>
            </a:r>
            <a:r>
              <a:rPr lang="en-US" sz="1600" dirty="0" smtClean="0">
                <a:solidFill>
                  <a:schemeClr val="bg1"/>
                </a:solidFill>
                <a:latin typeface="Chalkboard"/>
                <a:ea typeface="Chalkboard" charset="0"/>
                <a:cs typeface="Chalkboard"/>
              </a:rPr>
              <a:t>07CH11359</a:t>
            </a:r>
            <a:endParaRPr lang="en-US" sz="1600" dirty="0">
              <a:solidFill>
                <a:schemeClr val="bg1"/>
              </a:solidFill>
              <a:latin typeface="Chalkboard"/>
              <a:ea typeface="Chalkboard" charset="0"/>
              <a:cs typeface="Chalkboar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FermiCloud – Monitoring Requirements &amp; Goals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228600" indent="-228600"/>
            <a:r>
              <a:rPr lang="en-US" dirty="0" smtClean="0"/>
              <a:t>Need to monitor to assure that:</a:t>
            </a:r>
          </a:p>
          <a:p>
            <a:pPr marL="457200" lvl="1" indent="-228600"/>
            <a:r>
              <a:rPr lang="en-US" dirty="0" smtClean="0"/>
              <a:t>All hardware is available (both in FCC3 and GCC-B),</a:t>
            </a:r>
          </a:p>
          <a:p>
            <a:pPr marL="457200" lvl="1" indent="-228600"/>
            <a:r>
              <a:rPr lang="en-US" dirty="0" smtClean="0"/>
              <a:t>All necessary and required OpenNebula services are running</a:t>
            </a:r>
            <a:r>
              <a:rPr lang="en-US" dirty="0" smtClean="0"/>
              <a:t>,</a:t>
            </a:r>
          </a:p>
          <a:p>
            <a:pPr marL="457200" lvl="1" indent="-228600"/>
            <a:r>
              <a:rPr lang="en-US" dirty="0" smtClean="0"/>
              <a:t>All Virtual Machine hosts are healthy</a:t>
            </a:r>
            <a:endParaRPr lang="en-US" dirty="0" smtClean="0"/>
          </a:p>
          <a:p>
            <a:pPr marL="457200" lvl="1" indent="-228600"/>
            <a:r>
              <a:rPr lang="en-US" dirty="0" smtClean="0"/>
              <a:t>All “24x7” &amp; “9x5” virtual machines (VMs) are running,</a:t>
            </a:r>
          </a:p>
          <a:p>
            <a:pPr marL="457200" lvl="1" indent="-228600"/>
            <a:r>
              <a:rPr lang="en-US" dirty="0" smtClean="0"/>
              <a:t>If a building is “lost”, then automatically relaunch “24x7” VMs on surviving infrastructure, then relaunch “9x5” VMs if there is sufficient remaining capacity,</a:t>
            </a:r>
          </a:p>
          <a:p>
            <a:pPr marL="457200" lvl="1" indent="-228600"/>
            <a:r>
              <a:rPr lang="en-US" dirty="0" smtClean="0"/>
              <a:t>Perform notification (via Service-Now) when exceptions are detected</a:t>
            </a:r>
            <a:r>
              <a:rPr lang="en-US" dirty="0" smtClean="0"/>
              <a:t>.</a:t>
            </a:r>
            <a:endParaRPr lang="en-US" dirty="0" smtClean="0"/>
          </a:p>
          <a:p>
            <a:pPr marL="228600" indent="-228600"/>
            <a:r>
              <a:rPr lang="en-US" dirty="0" smtClean="0"/>
              <a:t>We plan to replace the temporary monitoring with an infrastructure based on either Nagios or Zabbix during CY2012.</a:t>
            </a:r>
          </a:p>
          <a:p>
            <a:pPr marL="457200" lvl="1" indent="-228600"/>
            <a:r>
              <a:rPr lang="en-US" dirty="0" smtClean="0"/>
              <a:t>Possibly utilizing the OSG Resource Service Validation (RSV) scripts.</a:t>
            </a:r>
          </a:p>
          <a:p>
            <a:pPr marL="457200" lvl="1" indent="-228600"/>
            <a:r>
              <a:rPr lang="en-US" dirty="0" smtClean="0"/>
              <a:t>This work will likely be performed in collaboration with KISTI</a:t>
            </a:r>
            <a:r>
              <a:rPr lang="en-US" dirty="0" smtClean="0"/>
              <a:t>.</a:t>
            </a:r>
            <a:endParaRPr lang="en-US" dirty="0" smtClean="0"/>
          </a:p>
          <a:p>
            <a:pPr marL="228600" indent="-228600"/>
            <a:r>
              <a:rPr lang="en-US" dirty="0" smtClean="0"/>
              <a:t>Goal  is to identify really </a:t>
            </a:r>
            <a:r>
              <a:rPr lang="en-US" dirty="0" smtClean="0"/>
              <a:t>idle virtual </a:t>
            </a:r>
            <a:r>
              <a:rPr lang="en-US" dirty="0" smtClean="0"/>
              <a:t>machines</a:t>
            </a:r>
            <a:r>
              <a:rPr lang="en-US" dirty="0"/>
              <a:t> </a:t>
            </a:r>
            <a:r>
              <a:rPr lang="en-US" dirty="0" smtClean="0"/>
              <a:t>and suspend if necessary.</a:t>
            </a:r>
            <a:endParaRPr lang="en-US" dirty="0" smtClean="0"/>
          </a:p>
          <a:p>
            <a:pPr marL="457200" lvl="1" indent="-228600"/>
            <a:r>
              <a:rPr lang="en-US" dirty="0" smtClean="0"/>
              <a:t>Can’t trust hypervisor VM state output on this—Need rule-based definition</a:t>
            </a:r>
            <a:endParaRPr lang="en-US" dirty="0" smtClean="0"/>
          </a:p>
          <a:p>
            <a:pPr marL="457200" lvl="1" indent="-228600"/>
            <a:r>
              <a:rPr lang="en-US" dirty="0" smtClean="0"/>
              <a:t>In times of resource need, we want the ability to suspend or “shelve” the really idle VMs in order to free up resources for higher priority usage.</a:t>
            </a:r>
          </a:p>
          <a:p>
            <a:pPr marL="457200" lvl="1" indent="-228600"/>
            <a:r>
              <a:rPr lang="en-US" dirty="0" smtClean="0"/>
              <a:t>Shelving of “9x5” and “opportunistic” VMs will allow us to use FermiCloud resources for Grid worker node VMs during nights and weekends (this is part of the draft economic model</a:t>
            </a:r>
            <a:r>
              <a:rPr lang="en-US" dirty="0" smtClean="0"/>
              <a:t>).</a:t>
            </a:r>
          </a:p>
          <a:p>
            <a:pPr marL="457200" lvl="1" indent="-228600"/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20-Mar-2012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BCAFB-4223-CA42-976A-0955C8BE69C9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FermiCloud http://www-fermicloud.fnal.gov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228600" indent="-228600"/>
            <a:r>
              <a:rPr lang="en-US" dirty="0" smtClean="0"/>
              <a:t>Currently have two “probes” based on the Gratia accounting framework used by Fermilab and the Open Science </a:t>
            </a:r>
            <a:r>
              <a:rPr lang="en-US" dirty="0" smtClean="0"/>
              <a:t>Grid</a:t>
            </a:r>
          </a:p>
          <a:p>
            <a:pPr marL="0" indent="0">
              <a:buNone/>
            </a:pPr>
            <a:endParaRPr lang="en-US" dirty="0" smtClean="0"/>
          </a:p>
          <a:p>
            <a:pPr marL="228600" indent="-228600"/>
            <a:r>
              <a:rPr lang="en-US" dirty="0" smtClean="0"/>
              <a:t>Standard Process Accounting (“psacct”) </a:t>
            </a:r>
            <a:r>
              <a:rPr lang="en-US" dirty="0" smtClean="0"/>
              <a:t>Probe</a:t>
            </a:r>
            <a:r>
              <a:rPr lang="en-US" dirty="0" smtClean="0"/>
              <a:t>:</a:t>
            </a:r>
          </a:p>
          <a:p>
            <a:pPr marL="457200" lvl="1" indent="-228600"/>
            <a:r>
              <a:rPr lang="en-US" dirty="0" smtClean="0"/>
              <a:t>Installed and runs within the virtual machine image,</a:t>
            </a:r>
          </a:p>
          <a:p>
            <a:pPr marL="457200" lvl="1" indent="-228600"/>
            <a:r>
              <a:rPr lang="en-US" dirty="0" smtClean="0"/>
              <a:t>Reports to standard gratia-</a:t>
            </a:r>
            <a:r>
              <a:rPr lang="en-US" dirty="0" err="1" smtClean="0"/>
              <a:t>fermi-psacct.fnal.gov</a:t>
            </a:r>
            <a:r>
              <a:rPr lang="en-US" dirty="0" smtClean="0"/>
              <a:t>.</a:t>
            </a:r>
          </a:p>
          <a:p>
            <a:pPr marL="457200" lvl="1" indent="-228600"/>
            <a:endParaRPr lang="en-US" dirty="0" smtClean="0"/>
          </a:p>
          <a:p>
            <a:pPr marL="228600" indent="-228600"/>
            <a:r>
              <a:rPr lang="en-US" dirty="0" smtClean="0"/>
              <a:t>Open Nebula Gratia Accounting Probe:</a:t>
            </a:r>
          </a:p>
          <a:p>
            <a:pPr marL="457200" lvl="1" indent="-228600"/>
            <a:r>
              <a:rPr lang="en-US" dirty="0" smtClean="0"/>
              <a:t>Runs on the OpenNebula management node and collects data from ONE logs, emits standard Gratia usage records,</a:t>
            </a:r>
          </a:p>
          <a:p>
            <a:pPr marL="457200" lvl="1" indent="-228600"/>
            <a:r>
              <a:rPr lang="en-US" dirty="0" smtClean="0"/>
              <a:t>Reports to the “virtualization” Gratia collector,</a:t>
            </a:r>
          </a:p>
          <a:p>
            <a:pPr marL="457200" lvl="1" indent="-228600"/>
            <a:r>
              <a:rPr lang="en-US" dirty="0" smtClean="0"/>
              <a:t>The “virtualization” Gratia collector runs existing standard Gratia collector software (no development was required),</a:t>
            </a:r>
          </a:p>
          <a:p>
            <a:pPr marL="457200" lvl="1" indent="-228600"/>
            <a:r>
              <a:rPr lang="en-US" dirty="0" smtClean="0"/>
              <a:t>The development of the Open Nebula Gratia accounting probe was performed by Tanya Levshina and Parag </a:t>
            </a:r>
            <a:r>
              <a:rPr lang="en-US" dirty="0" err="1" smtClean="0"/>
              <a:t>Mhashilkar</a:t>
            </a:r>
            <a:r>
              <a:rPr lang="en-US" dirty="0" smtClean="0"/>
              <a:t>.</a:t>
            </a:r>
          </a:p>
          <a:p>
            <a:pPr marL="457200" lvl="1" indent="-228600"/>
            <a:endParaRPr lang="en-US" dirty="0" smtClean="0"/>
          </a:p>
          <a:p>
            <a:pPr marL="228600" indent="-228600"/>
            <a:r>
              <a:rPr lang="en-US" dirty="0" smtClean="0"/>
              <a:t>Additional Gratia accounting probes could be developed:</a:t>
            </a:r>
          </a:p>
          <a:p>
            <a:pPr marL="457200" lvl="1" indent="-228600"/>
            <a:r>
              <a:rPr lang="en-US" dirty="0" smtClean="0"/>
              <a:t>Commercial – OracleVM, VMware, ---</a:t>
            </a:r>
          </a:p>
          <a:p>
            <a:pPr marL="457200" lvl="1" indent="-228600"/>
            <a:r>
              <a:rPr lang="en-US" dirty="0" smtClean="0"/>
              <a:t>Open Source – Nimbus, Eucalyptus, OpenStack, …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FermiCloud - Accounting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20-Mar-2012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BCAFB-4223-CA42-976A-0955C8BE69C9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FermiCloud http://www-fermicloud.fnal.gov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Open Nebula Gratia Accounting Probe</a:t>
            </a:r>
            <a:endParaRPr lang="en-US" sz="3600" dirty="0"/>
          </a:p>
        </p:txBody>
      </p:sp>
      <p:sp>
        <p:nvSpPr>
          <p:cNvPr id="4" name="Rectangle 3"/>
          <p:cNvSpPr/>
          <p:nvPr/>
        </p:nvSpPr>
        <p:spPr>
          <a:xfrm>
            <a:off x="4572000" y="1417638"/>
            <a:ext cx="4114800" cy="4386262"/>
          </a:xfrm>
          <a:prstGeom prst="rect">
            <a:avLst/>
          </a:prstGeom>
          <a:noFill/>
          <a:ln w="25400" cap="flat" cmpd="sng" algn="ctr">
            <a:solidFill>
              <a:schemeClr val="bg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b="1" dirty="0" smtClean="0">
                <a:solidFill>
                  <a:srgbClr val="FFFFFF"/>
                </a:solidFill>
              </a:rPr>
              <a:t>Fermilab Gratia Collector/Reporter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5" name="Can 4"/>
          <p:cNvSpPr/>
          <p:nvPr/>
        </p:nvSpPr>
        <p:spPr>
          <a:xfrm>
            <a:off x="4717290" y="4000526"/>
            <a:ext cx="1674981" cy="1535768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MySQL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0000"/>
                </a:solidFill>
              </a:rPr>
              <a:t>Database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244759" y="2036804"/>
            <a:ext cx="1288547" cy="98068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" dirty="0" smtClean="0"/>
              <a:t>Collector</a:t>
            </a:r>
          </a:p>
        </p:txBody>
      </p:sp>
      <p:sp>
        <p:nvSpPr>
          <p:cNvPr id="7" name="Rectangle 6"/>
          <p:cNvSpPr/>
          <p:nvPr/>
        </p:nvSpPr>
        <p:spPr>
          <a:xfrm>
            <a:off x="5103724" y="2219410"/>
            <a:ext cx="1288547" cy="98068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" dirty="0" smtClean="0"/>
              <a:t>Collector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103724" y="2219410"/>
            <a:ext cx="830397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 smtClean="0"/>
              <a:t>gratia-</a:t>
            </a:r>
            <a:r>
              <a:rPr lang="en-US" sz="600" dirty="0" err="1" smtClean="0"/>
              <a:t>fermi</a:t>
            </a:r>
            <a:r>
              <a:rPr lang="en-US" sz="600" dirty="0" smtClean="0"/>
              <a:t>-transfer</a:t>
            </a:r>
            <a:endParaRPr lang="en-US" sz="600" dirty="0"/>
          </a:p>
        </p:txBody>
      </p:sp>
      <p:sp>
        <p:nvSpPr>
          <p:cNvPr id="9" name="TextBox 8"/>
          <p:cNvSpPr txBox="1"/>
          <p:nvPr/>
        </p:nvSpPr>
        <p:spPr>
          <a:xfrm>
            <a:off x="5934122" y="2219410"/>
            <a:ext cx="45815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600" dirty="0" smtClean="0"/>
              <a:t>gr10x3</a:t>
            </a:r>
            <a:endParaRPr lang="en-US" sz="600" dirty="0"/>
          </a:p>
        </p:txBody>
      </p:sp>
      <p:sp>
        <p:nvSpPr>
          <p:cNvPr id="10" name="TextBox 9"/>
          <p:cNvSpPr txBox="1"/>
          <p:nvPr/>
        </p:nvSpPr>
        <p:spPr>
          <a:xfrm>
            <a:off x="5241510" y="2036935"/>
            <a:ext cx="647329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 smtClean="0"/>
              <a:t>gratia-</a:t>
            </a:r>
            <a:r>
              <a:rPr lang="en-US" sz="600" dirty="0" err="1" smtClean="0"/>
              <a:t>fermi</a:t>
            </a:r>
            <a:r>
              <a:rPr lang="en-US" sz="600" dirty="0" smtClean="0"/>
              <a:t>-itb</a:t>
            </a:r>
            <a:endParaRPr lang="en-US" sz="600" dirty="0"/>
          </a:p>
        </p:txBody>
      </p:sp>
      <p:sp>
        <p:nvSpPr>
          <p:cNvPr id="11" name="TextBox 10"/>
          <p:cNvSpPr txBox="1"/>
          <p:nvPr/>
        </p:nvSpPr>
        <p:spPr>
          <a:xfrm>
            <a:off x="6019801" y="2036935"/>
            <a:ext cx="51025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600" dirty="0" smtClean="0"/>
              <a:t>gr10x4</a:t>
            </a:r>
            <a:endParaRPr lang="en-US" sz="600" dirty="0"/>
          </a:p>
        </p:txBody>
      </p:sp>
      <p:sp>
        <p:nvSpPr>
          <p:cNvPr id="12" name="Rectangle 11"/>
          <p:cNvSpPr/>
          <p:nvPr/>
        </p:nvSpPr>
        <p:spPr>
          <a:xfrm>
            <a:off x="4979921" y="2401139"/>
            <a:ext cx="1288547" cy="98068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" dirty="0" smtClean="0"/>
              <a:t>Collector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754757" y="2401139"/>
            <a:ext cx="51371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600" dirty="0" smtClean="0"/>
              <a:t>gr10x2</a:t>
            </a:r>
            <a:endParaRPr lang="en-US" sz="600" dirty="0"/>
          </a:p>
        </p:txBody>
      </p:sp>
      <p:sp>
        <p:nvSpPr>
          <p:cNvPr id="14" name="TextBox 13"/>
          <p:cNvSpPr txBox="1"/>
          <p:nvPr/>
        </p:nvSpPr>
        <p:spPr>
          <a:xfrm>
            <a:off x="4979921" y="2401139"/>
            <a:ext cx="680653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 smtClean="0"/>
              <a:t>gratia-</a:t>
            </a:r>
            <a:r>
              <a:rPr lang="en-US" sz="600" dirty="0" err="1" smtClean="0"/>
              <a:t>fermi-qcd</a:t>
            </a:r>
            <a:endParaRPr lang="en-US" sz="600" dirty="0"/>
          </a:p>
        </p:txBody>
      </p:sp>
      <p:sp>
        <p:nvSpPr>
          <p:cNvPr id="15" name="Rectangle 14"/>
          <p:cNvSpPr/>
          <p:nvPr/>
        </p:nvSpPr>
        <p:spPr>
          <a:xfrm>
            <a:off x="4846792" y="2575496"/>
            <a:ext cx="1288547" cy="98068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" dirty="0" smtClean="0"/>
              <a:t>Collector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846792" y="2575496"/>
            <a:ext cx="779138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 smtClean="0"/>
              <a:t>gratia-</a:t>
            </a:r>
            <a:r>
              <a:rPr lang="en-US" sz="600" dirty="0" err="1" smtClean="0"/>
              <a:t>fermi</a:t>
            </a:r>
            <a:r>
              <a:rPr lang="en-US" sz="600" dirty="0" smtClean="0"/>
              <a:t>-psacct</a:t>
            </a:r>
            <a:endParaRPr lang="en-US" sz="600" dirty="0"/>
          </a:p>
        </p:txBody>
      </p:sp>
      <p:sp>
        <p:nvSpPr>
          <p:cNvPr id="17" name="TextBox 12"/>
          <p:cNvSpPr txBox="1"/>
          <p:nvPr/>
        </p:nvSpPr>
        <p:spPr>
          <a:xfrm>
            <a:off x="5713692" y="2575496"/>
            <a:ext cx="421648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600" dirty="0" smtClean="0"/>
              <a:t>gr10x1</a:t>
            </a:r>
            <a:endParaRPr lang="en-US" sz="600" dirty="0"/>
          </a:p>
        </p:txBody>
      </p:sp>
      <p:sp>
        <p:nvSpPr>
          <p:cNvPr id="18" name="Rectangle 3"/>
          <p:cNvSpPr/>
          <p:nvPr/>
        </p:nvSpPr>
        <p:spPr>
          <a:xfrm>
            <a:off x="4717290" y="2748676"/>
            <a:ext cx="1288547" cy="98068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Collector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531100" y="2748676"/>
            <a:ext cx="474738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600" dirty="0" smtClean="0"/>
              <a:t>gr10x0</a:t>
            </a:r>
            <a:endParaRPr lang="en-US" sz="600" dirty="0"/>
          </a:p>
        </p:txBody>
      </p:sp>
      <p:sp>
        <p:nvSpPr>
          <p:cNvPr id="20" name="TextBox 8"/>
          <p:cNvSpPr txBox="1"/>
          <p:nvPr/>
        </p:nvSpPr>
        <p:spPr>
          <a:xfrm>
            <a:off x="4717290" y="2748676"/>
            <a:ext cx="673229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 smtClean="0"/>
              <a:t>gratia-</a:t>
            </a:r>
            <a:r>
              <a:rPr lang="en-US" sz="600" dirty="0" err="1" smtClean="0"/>
              <a:t>fermi</a:t>
            </a:r>
            <a:r>
              <a:rPr lang="en-US" sz="600" dirty="0" smtClean="0"/>
              <a:t>-osg</a:t>
            </a:r>
            <a:endParaRPr lang="en-US" sz="600" dirty="0"/>
          </a:p>
        </p:txBody>
      </p:sp>
      <p:sp>
        <p:nvSpPr>
          <p:cNvPr id="21" name="Can 20"/>
          <p:cNvSpPr/>
          <p:nvPr/>
        </p:nvSpPr>
        <p:spPr>
          <a:xfrm>
            <a:off x="6781957" y="4000526"/>
            <a:ext cx="1674981" cy="1535768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MySQL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0000"/>
                </a:solidFill>
              </a:rPr>
              <a:t>Database</a:t>
            </a:r>
            <a:endParaRPr lang="en-US" dirty="0">
              <a:solidFill>
                <a:srgbClr val="000000"/>
              </a:solidFill>
            </a:endParaRPr>
          </a:p>
        </p:txBody>
      </p:sp>
      <p:grpSp>
        <p:nvGrpSpPr>
          <p:cNvPr id="22" name="Group 64"/>
          <p:cNvGrpSpPr/>
          <p:nvPr/>
        </p:nvGrpSpPr>
        <p:grpSpPr>
          <a:xfrm>
            <a:off x="5206979" y="3729360"/>
            <a:ext cx="689305" cy="271167"/>
            <a:chOff x="2225574" y="3429000"/>
            <a:chExt cx="1207156" cy="377455"/>
          </a:xfrm>
          <a:solidFill>
            <a:schemeClr val="bg1"/>
          </a:solidFill>
        </p:grpSpPr>
        <p:sp>
          <p:nvSpPr>
            <p:cNvPr id="23" name="Down Arrow 22"/>
            <p:cNvSpPr/>
            <p:nvPr/>
          </p:nvSpPr>
          <p:spPr>
            <a:xfrm>
              <a:off x="2225574" y="3429000"/>
              <a:ext cx="247851" cy="377455"/>
            </a:xfrm>
            <a:prstGeom prst="downArrow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Down Arrow 23"/>
            <p:cNvSpPr/>
            <p:nvPr/>
          </p:nvSpPr>
          <p:spPr>
            <a:xfrm>
              <a:off x="2545342" y="3429000"/>
              <a:ext cx="247851" cy="377455"/>
            </a:xfrm>
            <a:prstGeom prst="downArrow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Down Arrow 24"/>
            <p:cNvSpPr/>
            <p:nvPr/>
          </p:nvSpPr>
          <p:spPr>
            <a:xfrm>
              <a:off x="2865110" y="3429000"/>
              <a:ext cx="247851" cy="377455"/>
            </a:xfrm>
            <a:prstGeom prst="downArrow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Down Arrow 25"/>
            <p:cNvSpPr/>
            <p:nvPr/>
          </p:nvSpPr>
          <p:spPr>
            <a:xfrm>
              <a:off x="3184879" y="3429000"/>
              <a:ext cx="247851" cy="377455"/>
            </a:xfrm>
            <a:prstGeom prst="downArrow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" name="Group 65"/>
          <p:cNvGrpSpPr/>
          <p:nvPr/>
        </p:nvGrpSpPr>
        <p:grpSpPr>
          <a:xfrm flipV="1">
            <a:off x="7272587" y="3729360"/>
            <a:ext cx="689305" cy="271167"/>
            <a:chOff x="2225574" y="3429000"/>
            <a:chExt cx="1207156" cy="377455"/>
          </a:xfrm>
          <a:solidFill>
            <a:srgbClr val="FFFFFF"/>
          </a:solidFill>
        </p:grpSpPr>
        <p:sp>
          <p:nvSpPr>
            <p:cNvPr id="28" name="Down Arrow 27"/>
            <p:cNvSpPr/>
            <p:nvPr/>
          </p:nvSpPr>
          <p:spPr>
            <a:xfrm>
              <a:off x="2225574" y="3429000"/>
              <a:ext cx="247851" cy="377455"/>
            </a:xfrm>
            <a:prstGeom prst="downArrow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Down Arrow 28"/>
            <p:cNvSpPr/>
            <p:nvPr/>
          </p:nvSpPr>
          <p:spPr>
            <a:xfrm>
              <a:off x="2545342" y="3429000"/>
              <a:ext cx="247851" cy="377455"/>
            </a:xfrm>
            <a:prstGeom prst="downArrow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Down Arrow 29"/>
            <p:cNvSpPr/>
            <p:nvPr/>
          </p:nvSpPr>
          <p:spPr>
            <a:xfrm>
              <a:off x="2865110" y="3429000"/>
              <a:ext cx="247851" cy="377455"/>
            </a:xfrm>
            <a:prstGeom prst="downArrow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Down Arrow 30"/>
            <p:cNvSpPr/>
            <p:nvPr/>
          </p:nvSpPr>
          <p:spPr>
            <a:xfrm>
              <a:off x="3184879" y="3429000"/>
              <a:ext cx="247851" cy="377455"/>
            </a:xfrm>
            <a:prstGeom prst="downArrow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2" name="Right Arrow 31"/>
          <p:cNvSpPr/>
          <p:nvPr/>
        </p:nvSpPr>
        <p:spPr>
          <a:xfrm>
            <a:off x="6392271" y="4691919"/>
            <a:ext cx="389686" cy="348164"/>
          </a:xfrm>
          <a:prstGeom prst="rightArrow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7308629" y="2030200"/>
            <a:ext cx="1288547" cy="98068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" dirty="0" smtClean="0"/>
              <a:t>Collector</a:t>
            </a:r>
          </a:p>
        </p:txBody>
      </p:sp>
      <p:sp>
        <p:nvSpPr>
          <p:cNvPr id="34" name="Rectangle 33"/>
          <p:cNvSpPr/>
          <p:nvPr/>
        </p:nvSpPr>
        <p:spPr>
          <a:xfrm>
            <a:off x="7167594" y="2212806"/>
            <a:ext cx="1288547" cy="98068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" dirty="0" smtClean="0"/>
              <a:t>Collector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167594" y="2212806"/>
            <a:ext cx="830397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 smtClean="0"/>
              <a:t>gratia-</a:t>
            </a:r>
            <a:r>
              <a:rPr lang="en-US" sz="600" dirty="0" err="1" smtClean="0"/>
              <a:t>fermi</a:t>
            </a:r>
            <a:r>
              <a:rPr lang="en-US" sz="600" dirty="0" smtClean="0"/>
              <a:t>-transfer</a:t>
            </a:r>
            <a:endParaRPr lang="en-US" sz="600" dirty="0"/>
          </a:p>
        </p:txBody>
      </p:sp>
      <p:sp>
        <p:nvSpPr>
          <p:cNvPr id="36" name="TextBox 35"/>
          <p:cNvSpPr txBox="1"/>
          <p:nvPr/>
        </p:nvSpPr>
        <p:spPr>
          <a:xfrm>
            <a:off x="7997992" y="2212806"/>
            <a:ext cx="45815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600" dirty="0" smtClean="0"/>
              <a:t>gr11x3</a:t>
            </a:r>
            <a:endParaRPr lang="en-US" sz="600" dirty="0"/>
          </a:p>
        </p:txBody>
      </p:sp>
      <p:sp>
        <p:nvSpPr>
          <p:cNvPr id="37" name="TextBox 36"/>
          <p:cNvSpPr txBox="1"/>
          <p:nvPr/>
        </p:nvSpPr>
        <p:spPr>
          <a:xfrm>
            <a:off x="7305380" y="2030331"/>
            <a:ext cx="647329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 smtClean="0"/>
              <a:t>gratia-</a:t>
            </a:r>
            <a:r>
              <a:rPr lang="en-US" sz="600" dirty="0" err="1" smtClean="0"/>
              <a:t>fermi</a:t>
            </a:r>
            <a:r>
              <a:rPr lang="en-US" sz="600" dirty="0" smtClean="0"/>
              <a:t>-itb</a:t>
            </a:r>
            <a:endParaRPr lang="en-US" sz="600" dirty="0"/>
          </a:p>
        </p:txBody>
      </p:sp>
      <p:sp>
        <p:nvSpPr>
          <p:cNvPr id="38" name="TextBox 37"/>
          <p:cNvSpPr txBox="1"/>
          <p:nvPr/>
        </p:nvSpPr>
        <p:spPr>
          <a:xfrm>
            <a:off x="8069709" y="2030331"/>
            <a:ext cx="524218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600" dirty="0" smtClean="0"/>
              <a:t>gr11x4</a:t>
            </a:r>
            <a:endParaRPr lang="en-US" sz="600" dirty="0"/>
          </a:p>
        </p:txBody>
      </p:sp>
      <p:sp>
        <p:nvSpPr>
          <p:cNvPr id="39" name="Rectangle 38"/>
          <p:cNvSpPr/>
          <p:nvPr/>
        </p:nvSpPr>
        <p:spPr>
          <a:xfrm>
            <a:off x="7043791" y="2394534"/>
            <a:ext cx="1288547" cy="98068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Collector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7820365" y="2394534"/>
            <a:ext cx="511973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600" dirty="0" smtClean="0"/>
              <a:t>gr11x2</a:t>
            </a:r>
            <a:endParaRPr lang="en-US" sz="600" dirty="0"/>
          </a:p>
        </p:txBody>
      </p:sp>
      <p:sp>
        <p:nvSpPr>
          <p:cNvPr id="41" name="TextBox 40"/>
          <p:cNvSpPr txBox="1"/>
          <p:nvPr/>
        </p:nvSpPr>
        <p:spPr>
          <a:xfrm>
            <a:off x="7043791" y="2394534"/>
            <a:ext cx="680653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 smtClean="0"/>
              <a:t>gratia-</a:t>
            </a:r>
            <a:r>
              <a:rPr lang="en-US" sz="600" dirty="0" err="1" smtClean="0"/>
              <a:t>fermi-qcd</a:t>
            </a:r>
            <a:endParaRPr lang="en-US" sz="600" dirty="0"/>
          </a:p>
        </p:txBody>
      </p:sp>
      <p:sp>
        <p:nvSpPr>
          <p:cNvPr id="42" name="Rectangle 41"/>
          <p:cNvSpPr/>
          <p:nvPr/>
        </p:nvSpPr>
        <p:spPr>
          <a:xfrm>
            <a:off x="6910662" y="2568892"/>
            <a:ext cx="1288547" cy="98068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Collector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6910662" y="2568892"/>
            <a:ext cx="779138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 smtClean="0"/>
              <a:t>gratia-</a:t>
            </a:r>
            <a:r>
              <a:rPr lang="en-US" sz="600" dirty="0" err="1" smtClean="0"/>
              <a:t>fermi</a:t>
            </a:r>
            <a:r>
              <a:rPr lang="en-US" sz="600" dirty="0" smtClean="0"/>
              <a:t>-psacct</a:t>
            </a:r>
            <a:endParaRPr lang="en-US" sz="600" dirty="0"/>
          </a:p>
        </p:txBody>
      </p:sp>
      <p:sp>
        <p:nvSpPr>
          <p:cNvPr id="44" name="TextBox 43"/>
          <p:cNvSpPr txBox="1"/>
          <p:nvPr/>
        </p:nvSpPr>
        <p:spPr>
          <a:xfrm>
            <a:off x="7724444" y="2568892"/>
            <a:ext cx="474765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600" dirty="0" smtClean="0"/>
              <a:t>gr11x1</a:t>
            </a:r>
            <a:endParaRPr lang="en-US" sz="600" dirty="0"/>
          </a:p>
        </p:txBody>
      </p:sp>
      <p:sp>
        <p:nvSpPr>
          <p:cNvPr id="45" name="Rectangle 44"/>
          <p:cNvSpPr/>
          <p:nvPr/>
        </p:nvSpPr>
        <p:spPr>
          <a:xfrm>
            <a:off x="6781160" y="2742072"/>
            <a:ext cx="1288547" cy="98068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Reporter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7596708" y="2742072"/>
            <a:ext cx="473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600" dirty="0" smtClean="0"/>
              <a:t>gr11x0</a:t>
            </a:r>
            <a:endParaRPr lang="en-US" sz="600" dirty="0"/>
          </a:p>
        </p:txBody>
      </p:sp>
      <p:sp>
        <p:nvSpPr>
          <p:cNvPr id="47" name="TextBox 46"/>
          <p:cNvSpPr txBox="1"/>
          <p:nvPr/>
        </p:nvSpPr>
        <p:spPr>
          <a:xfrm>
            <a:off x="6781160" y="2742072"/>
            <a:ext cx="673229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 smtClean="0"/>
              <a:t>gratia-</a:t>
            </a:r>
            <a:r>
              <a:rPr lang="en-US" sz="600" dirty="0" err="1" smtClean="0"/>
              <a:t>fermi</a:t>
            </a:r>
            <a:r>
              <a:rPr lang="en-US" sz="600" dirty="0" smtClean="0"/>
              <a:t>-osg</a:t>
            </a:r>
            <a:endParaRPr lang="en-US" sz="600" dirty="0"/>
          </a:p>
        </p:txBody>
      </p:sp>
      <p:sp>
        <p:nvSpPr>
          <p:cNvPr id="48" name="Magnetic Disk 47"/>
          <p:cNvSpPr/>
          <p:nvPr/>
        </p:nvSpPr>
        <p:spPr>
          <a:xfrm>
            <a:off x="3213100" y="1626616"/>
            <a:ext cx="1003300" cy="965284"/>
          </a:xfrm>
          <a:prstGeom prst="flowChartMagneticDisk">
            <a:avLst/>
          </a:prstGeom>
          <a:solidFill>
            <a:srgbClr val="008000"/>
          </a:solidFill>
          <a:ln>
            <a:solidFill>
              <a:srgbClr val="0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ONE DB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49" name="Group 48"/>
          <p:cNvGrpSpPr/>
          <p:nvPr/>
        </p:nvGrpSpPr>
        <p:grpSpPr>
          <a:xfrm>
            <a:off x="457200" y="1613916"/>
            <a:ext cx="2425700" cy="980684"/>
            <a:chOff x="698500" y="2212806"/>
            <a:chExt cx="2425700" cy="980684"/>
          </a:xfrm>
          <a:solidFill>
            <a:srgbClr val="008000"/>
          </a:solidFill>
        </p:grpSpPr>
        <p:sp>
          <p:nvSpPr>
            <p:cNvPr id="50" name="Alternate Process 49"/>
            <p:cNvSpPr/>
            <p:nvPr/>
          </p:nvSpPr>
          <p:spPr>
            <a:xfrm>
              <a:off x="698500" y="2212806"/>
              <a:ext cx="1739900" cy="980684"/>
            </a:xfrm>
            <a:prstGeom prst="flowChartAlternateProcess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>
                  <a:solidFill>
                    <a:schemeClr val="tx1"/>
                  </a:solidFill>
                </a:rPr>
                <a:t>onevm_query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51" name="Alternate Process 50"/>
            <p:cNvSpPr/>
            <p:nvPr/>
          </p:nvSpPr>
          <p:spPr>
            <a:xfrm>
              <a:off x="2438400" y="2212806"/>
              <a:ext cx="685800" cy="980684"/>
            </a:xfrm>
            <a:prstGeom prst="flowChartAlternateProcess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ONE</a:t>
              </a:r>
            </a:p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API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469900" y="4353285"/>
            <a:ext cx="2425700" cy="980684"/>
            <a:chOff x="698500" y="4201577"/>
            <a:chExt cx="2425700" cy="980684"/>
          </a:xfrm>
        </p:grpSpPr>
        <p:sp>
          <p:nvSpPr>
            <p:cNvPr id="53" name="Alternate Process 52"/>
            <p:cNvSpPr/>
            <p:nvPr/>
          </p:nvSpPr>
          <p:spPr>
            <a:xfrm>
              <a:off x="698500" y="4201577"/>
              <a:ext cx="1739900" cy="980684"/>
            </a:xfrm>
            <a:prstGeom prst="flowChartAlternateProcess">
              <a:avLst/>
            </a:prstGeom>
            <a:solidFill>
              <a:srgbClr val="FF0000"/>
            </a:solidFill>
            <a:ln>
              <a:solidFill>
                <a:srgbClr val="000000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>
                  <a:solidFill>
                    <a:schemeClr val="tx1"/>
                  </a:solidFill>
                </a:rPr>
                <a:t>gratia_onevm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54" name="Alternate Process 53"/>
            <p:cNvSpPr/>
            <p:nvPr/>
          </p:nvSpPr>
          <p:spPr>
            <a:xfrm>
              <a:off x="2438400" y="4201577"/>
              <a:ext cx="685800" cy="980684"/>
            </a:xfrm>
            <a:prstGeom prst="flowChartAlternateProcess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Gratia</a:t>
              </a:r>
              <a:endParaRPr lang="en-US" sz="1200" dirty="0" smtClean="0">
                <a:solidFill>
                  <a:schemeClr val="tx1"/>
                </a:solidFill>
              </a:endParaRPr>
            </a:p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API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55" name="Document 54"/>
          <p:cNvSpPr/>
          <p:nvPr/>
        </p:nvSpPr>
        <p:spPr>
          <a:xfrm>
            <a:off x="825500" y="2986870"/>
            <a:ext cx="1003300" cy="963771"/>
          </a:xfrm>
          <a:prstGeom prst="flowChartDocument">
            <a:avLst/>
          </a:prstGeom>
          <a:solidFill>
            <a:srgbClr val="008000"/>
          </a:solidFill>
          <a:ln>
            <a:solidFill>
              <a:srgbClr val="0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onevm</a:t>
            </a:r>
            <a:endParaRPr lang="en-US" dirty="0" smtClean="0">
              <a:solidFill>
                <a:schemeClr val="tx1"/>
              </a:solidFill>
            </a:endParaRP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data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6" name="Document 55"/>
          <p:cNvSpPr/>
          <p:nvPr/>
        </p:nvSpPr>
        <p:spPr>
          <a:xfrm>
            <a:off x="2051048" y="2986870"/>
            <a:ext cx="1003300" cy="963771"/>
          </a:xfrm>
          <a:prstGeom prst="flowChartDocument">
            <a:avLst/>
          </a:prstGeom>
          <a:solidFill>
            <a:srgbClr val="FF6600"/>
          </a:solidFill>
          <a:ln>
            <a:solidFill>
              <a:srgbClr val="000000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Probe</a:t>
            </a:r>
          </a:p>
          <a:p>
            <a:pPr algn="ctr"/>
            <a:r>
              <a:rPr lang="en-US" dirty="0" err="1">
                <a:solidFill>
                  <a:schemeClr val="tx1"/>
                </a:solidFill>
              </a:rPr>
              <a:t>C</a:t>
            </a:r>
            <a:r>
              <a:rPr lang="en-US" dirty="0" err="1" smtClean="0">
                <a:solidFill>
                  <a:schemeClr val="tx1"/>
                </a:solidFill>
              </a:rPr>
              <a:t>onfig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7" name="Document 56"/>
          <p:cNvSpPr/>
          <p:nvPr/>
        </p:nvSpPr>
        <p:spPr>
          <a:xfrm>
            <a:off x="2051048" y="5757704"/>
            <a:ext cx="1003300" cy="963771"/>
          </a:xfrm>
          <a:prstGeom prst="flowChartDocument">
            <a:avLst/>
          </a:prstGeom>
          <a:solidFill>
            <a:srgbClr val="FF6600"/>
          </a:solidFill>
          <a:ln>
            <a:solidFill>
              <a:srgbClr val="000000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osg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user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map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58" name="Straight Arrow Connector 57"/>
          <p:cNvCxnSpPr>
            <a:stCxn id="50" idx="2"/>
            <a:endCxn id="55" idx="0"/>
          </p:cNvCxnSpPr>
          <p:nvPr/>
        </p:nvCxnSpPr>
        <p:spPr>
          <a:xfrm rot="5400000">
            <a:off x="1131015" y="2790735"/>
            <a:ext cx="39227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stCxn id="55" idx="2"/>
            <a:endCxn id="53" idx="0"/>
          </p:cNvCxnSpPr>
          <p:nvPr/>
        </p:nvCxnSpPr>
        <p:spPr>
          <a:xfrm rot="16200000" flipH="1">
            <a:off x="1100320" y="4113755"/>
            <a:ext cx="466360" cy="127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stCxn id="56" idx="2"/>
            <a:endCxn id="54" idx="0"/>
          </p:cNvCxnSpPr>
          <p:nvPr/>
        </p:nvCxnSpPr>
        <p:spPr>
          <a:xfrm rot="16200000" flipH="1">
            <a:off x="2319519" y="4120104"/>
            <a:ext cx="466360" cy="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51" idx="3"/>
            <a:endCxn id="48" idx="2"/>
          </p:cNvCxnSpPr>
          <p:nvPr/>
        </p:nvCxnSpPr>
        <p:spPr>
          <a:xfrm>
            <a:off x="2882900" y="2104258"/>
            <a:ext cx="330200" cy="500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stCxn id="57" idx="0"/>
            <a:endCxn id="54" idx="2"/>
          </p:cNvCxnSpPr>
          <p:nvPr/>
        </p:nvCxnSpPr>
        <p:spPr>
          <a:xfrm rot="5400000" flipH="1" flipV="1">
            <a:off x="2340832" y="5545836"/>
            <a:ext cx="423735" cy="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3" name="Group 62"/>
          <p:cNvGrpSpPr/>
          <p:nvPr/>
        </p:nvGrpSpPr>
        <p:grpSpPr>
          <a:xfrm>
            <a:off x="133350" y="4254500"/>
            <a:ext cx="2145506" cy="2058432"/>
            <a:chOff x="133350" y="4254500"/>
            <a:chExt cx="2145506" cy="2058432"/>
          </a:xfrm>
        </p:grpSpPr>
        <p:sp>
          <p:nvSpPr>
            <p:cNvPr id="64" name="Rectangle 63"/>
            <p:cNvSpPr/>
            <p:nvPr/>
          </p:nvSpPr>
          <p:spPr>
            <a:xfrm>
              <a:off x="374650" y="4254500"/>
              <a:ext cx="1904206" cy="1187450"/>
            </a:xfrm>
            <a:prstGeom prst="rect">
              <a:avLst/>
            </a:prstGeom>
            <a:noFill/>
            <a:ln w="508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133350" y="5943600"/>
              <a:ext cx="1194594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FFFF00"/>
                  </a:solidFill>
                </a:rPr>
                <a:t>New Code</a:t>
              </a:r>
              <a:endParaRPr lang="en-US" b="1" dirty="0">
                <a:solidFill>
                  <a:srgbClr val="FFFF00"/>
                </a:solidFill>
              </a:endParaRPr>
            </a:p>
          </p:txBody>
        </p:sp>
        <p:cxnSp>
          <p:nvCxnSpPr>
            <p:cNvPr id="66" name="Straight Arrow Connector 65"/>
            <p:cNvCxnSpPr>
              <a:stCxn id="65" idx="0"/>
              <a:endCxn id="64" idx="2"/>
            </p:cNvCxnSpPr>
            <p:nvPr/>
          </p:nvCxnSpPr>
          <p:spPr>
            <a:xfrm rot="5400000" flipH="1" flipV="1">
              <a:off x="777875" y="5394722"/>
              <a:ext cx="501650" cy="596106"/>
            </a:xfrm>
            <a:prstGeom prst="straightConnector1">
              <a:avLst/>
            </a:prstGeom>
            <a:ln w="508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7" name="Group 66"/>
          <p:cNvGrpSpPr/>
          <p:nvPr/>
        </p:nvGrpSpPr>
        <p:grpSpPr>
          <a:xfrm>
            <a:off x="2895600" y="3239018"/>
            <a:ext cx="1821690" cy="1604609"/>
            <a:chOff x="2895600" y="3239018"/>
            <a:chExt cx="1821690" cy="1604609"/>
          </a:xfrm>
        </p:grpSpPr>
        <p:cxnSp>
          <p:nvCxnSpPr>
            <p:cNvPr id="68" name="Elbow Connector 67"/>
            <p:cNvCxnSpPr>
              <a:stCxn id="54" idx="3"/>
              <a:endCxn id="18" idx="1"/>
            </p:cNvCxnSpPr>
            <p:nvPr/>
          </p:nvCxnSpPr>
          <p:spPr>
            <a:xfrm flipV="1">
              <a:off x="2895600" y="3239018"/>
              <a:ext cx="1821690" cy="1604609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FFFFFF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TextBox 68"/>
            <p:cNvSpPr txBox="1"/>
            <p:nvPr/>
          </p:nvSpPr>
          <p:spPr>
            <a:xfrm>
              <a:off x="3302000" y="3556180"/>
              <a:ext cx="1027520" cy="92333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Standard</a:t>
              </a:r>
            </a:p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Usage</a:t>
              </a:r>
            </a:p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Records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70" name="Date Placeholder 6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20-Mar-2012</a:t>
            </a:r>
            <a:endParaRPr lang="en-US"/>
          </a:p>
        </p:txBody>
      </p:sp>
      <p:sp>
        <p:nvSpPr>
          <p:cNvPr id="71" name="Slide Number Placeholder 7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BCAFB-4223-CA42-976A-0955C8BE69C9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72" name="Footer Placeholder 7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FermiCloud http://www-fermicloud.fnal.gov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FermiCloud – Gratia Accounting Reports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Here are the </a:t>
            </a:r>
            <a:r>
              <a:rPr lang="en-US" sz="2400" b="1" i="1" dirty="0" smtClean="0"/>
              <a:t>preliminary</a:t>
            </a:r>
            <a:r>
              <a:rPr lang="en-US" sz="2400" dirty="0" smtClean="0"/>
              <a:t> results of “replaying” the previous year of the OpenNebula “</a:t>
            </a:r>
            <a:r>
              <a:rPr lang="en-US" sz="2400" dirty="0" err="1" smtClean="0"/>
              <a:t>OneVM</a:t>
            </a:r>
            <a:r>
              <a:rPr lang="en-US" sz="2400" dirty="0" smtClean="0"/>
              <a:t>” data into the new accounting probe:</a:t>
            </a: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20-Mar-2012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FermiCloud http://www-fermicloud.fnal.gov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BCAFB-4223-CA42-976A-0955C8BE69C9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1500" y="2963863"/>
            <a:ext cx="4648200" cy="31623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048" y="2963863"/>
            <a:ext cx="3994752" cy="3162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vCluster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Deployable on demand virtual cluster using hybrid cloud computing resources.</a:t>
            </a:r>
          </a:p>
          <a:p>
            <a:pPr lvl="1"/>
            <a:r>
              <a:rPr lang="en-US" dirty="0" smtClean="0"/>
              <a:t>Head nodes launched on virtual machines within the FermiCloud private cloud.</a:t>
            </a:r>
          </a:p>
          <a:p>
            <a:pPr lvl="1"/>
            <a:r>
              <a:rPr lang="en-US" dirty="0" smtClean="0"/>
              <a:t>Worker nodes launched on virtual machines within the Amazon EC2 public cloud and on </a:t>
            </a:r>
            <a:r>
              <a:rPr lang="en-US" dirty="0" smtClean="0"/>
              <a:t>FermiCloud</a:t>
            </a:r>
          </a:p>
          <a:p>
            <a:pPr lvl="1"/>
            <a:r>
              <a:rPr lang="en-US" dirty="0" smtClean="0"/>
              <a:t>Work done by Dr. Seo-Young Noh, KISTI-GSDC visitor at Fermilab, summer 2011</a:t>
            </a:r>
          </a:p>
          <a:p>
            <a:pPr lvl="1"/>
            <a:r>
              <a:rPr lang="en-US" dirty="0" smtClean="0"/>
              <a:t>Look ahead at Condor queue to see what kind of virtual machines are needed and submit as needed.</a:t>
            </a:r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20-Mar-2012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BCAFB-4223-CA42-976A-0955C8BE69C9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FermiCloud http://www-fermicloud.fnal.gov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MPI on FermiCloud (Note 1)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3749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5900"/>
                <a:gridCol w="1257300"/>
                <a:gridCol w="1371600"/>
                <a:gridCol w="1371600"/>
                <a:gridCol w="1371600"/>
                <a:gridCol w="13716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Configuration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#Host Systems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#VM/host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#CPU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Total Physical CPU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HPL</a:t>
                      </a:r>
                    </a:p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Benchmark</a:t>
                      </a:r>
                    </a:p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(Gflops)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Bare Metal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 without pinning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--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16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13.9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Bare Metal with pinning (Note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 2)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--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16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24.5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VM without pinning</a:t>
                      </a:r>
                    </a:p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(Notes 2,3)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1 vCPU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16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8.2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VM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 with pinning</a:t>
                      </a:r>
                    </a:p>
                    <a:p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(Notes 2,3)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1 vCPU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16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17.5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VM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+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SRIOV with pinning</a:t>
                      </a:r>
                    </a:p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(Notes 2,4)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2 vCPU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14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23.6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57200" y="5349239"/>
            <a:ext cx="8229600" cy="101566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571500" indent="-571500"/>
            <a:r>
              <a:rPr lang="en-US" sz="1200" dirty="0" smtClean="0">
                <a:solidFill>
                  <a:srgbClr val="000000"/>
                </a:solidFill>
              </a:rPr>
              <a:t>Notes:	(1) Work performed by Dr. Hyunwoo Kim of KISTI in collaboration with Dr. Steven Timm of Fermilab.</a:t>
            </a:r>
          </a:p>
          <a:p>
            <a:pPr marL="571500" indent="-571500"/>
            <a:r>
              <a:rPr lang="en-US" sz="1200" dirty="0" smtClean="0">
                <a:solidFill>
                  <a:srgbClr val="000000"/>
                </a:solidFill>
              </a:rPr>
              <a:t>	(2) Process/Virtual Machine “pinned” to CPU and associated NUMA memory via use of </a:t>
            </a:r>
            <a:r>
              <a:rPr lang="en-US" sz="1200" dirty="0" err="1" smtClean="0">
                <a:solidFill>
                  <a:srgbClr val="000000"/>
                </a:solidFill>
              </a:rPr>
              <a:t>numactl</a:t>
            </a:r>
            <a:r>
              <a:rPr lang="en-US" sz="1200" dirty="0" smtClean="0">
                <a:solidFill>
                  <a:srgbClr val="000000"/>
                </a:solidFill>
              </a:rPr>
              <a:t>.</a:t>
            </a:r>
          </a:p>
          <a:p>
            <a:pPr marL="571500" indent="-571500"/>
            <a:r>
              <a:rPr lang="en-US" sz="1200" dirty="0" smtClean="0">
                <a:solidFill>
                  <a:srgbClr val="000000"/>
                </a:solidFill>
              </a:rPr>
              <a:t>	(3) Software Bridged Virtual Network using IP over IB (seen by Virtual Machine as a virtual Ethernet).</a:t>
            </a:r>
          </a:p>
          <a:p>
            <a:pPr marL="571500" indent="-571500"/>
            <a:r>
              <a:rPr lang="en-US" sz="1200" dirty="0" smtClean="0">
                <a:solidFill>
                  <a:srgbClr val="000000"/>
                </a:solidFill>
              </a:rPr>
              <a:t>	(4) SRIOV driver presents native InfiniBand to virtual machine(s), 2</a:t>
            </a:r>
            <a:r>
              <a:rPr lang="en-US" sz="1200" baseline="30000" dirty="0" smtClean="0">
                <a:solidFill>
                  <a:srgbClr val="000000"/>
                </a:solidFill>
              </a:rPr>
              <a:t>nd</a:t>
            </a:r>
            <a:r>
              <a:rPr lang="en-US" sz="1200" dirty="0" smtClean="0">
                <a:solidFill>
                  <a:srgbClr val="000000"/>
                </a:solidFill>
              </a:rPr>
              <a:t> virtual CPU is required to start SRIOV, but is only a virtual CPU, not an actual physical CPU.</a:t>
            </a:r>
            <a:endParaRPr lang="en-US" sz="1200" dirty="0">
              <a:solidFill>
                <a:srgbClr val="000000"/>
              </a:solidFill>
            </a:endParaRPr>
          </a:p>
        </p:txBody>
      </p:sp>
      <p:grpSp>
        <p:nvGrpSpPr>
          <p:cNvPr id="3" name="Group 12"/>
          <p:cNvGrpSpPr/>
          <p:nvPr/>
        </p:nvGrpSpPr>
        <p:grpSpPr>
          <a:xfrm>
            <a:off x="8357394" y="3124200"/>
            <a:ext cx="546101" cy="1866900"/>
            <a:chOff x="8357394" y="3073400"/>
            <a:chExt cx="546101" cy="1615282"/>
          </a:xfrm>
        </p:grpSpPr>
        <p:cxnSp>
          <p:nvCxnSpPr>
            <p:cNvPr id="7" name="Straight Arrow Connector 6"/>
            <p:cNvCxnSpPr/>
            <p:nvPr/>
          </p:nvCxnSpPr>
          <p:spPr>
            <a:xfrm rot="10800000">
              <a:off x="8357394" y="4686300"/>
              <a:ext cx="545306" cy="1588"/>
            </a:xfrm>
            <a:prstGeom prst="straightConnector1">
              <a:avLst/>
            </a:prstGeom>
            <a:ln w="508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 rot="10800000">
              <a:off x="8357394" y="3073400"/>
              <a:ext cx="545306" cy="1588"/>
            </a:xfrm>
            <a:prstGeom prst="straightConnector1">
              <a:avLst/>
            </a:prstGeom>
            <a:ln w="508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5400000">
              <a:off x="8095456" y="3880644"/>
              <a:ext cx="1614489" cy="1588"/>
            </a:xfrm>
            <a:prstGeom prst="line">
              <a:avLst/>
            </a:prstGeom>
            <a:ln w="508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20-Mar-2012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BCAFB-4223-CA42-976A-0955C8BE69C9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FermiCloud http://www-fermicloud.fnal.gov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FermiCloud Facilities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600200"/>
            <a:ext cx="8229600" cy="4428484"/>
          </a:xfrm>
          <a:prstGeom prst="rect">
            <a:avLst/>
          </a:prstGeom>
        </p:spPr>
      </p:pic>
      <p:sp>
        <p:nvSpPr>
          <p:cNvPr id="5" name="Donut 4"/>
          <p:cNvSpPr/>
          <p:nvPr/>
        </p:nvSpPr>
        <p:spPr>
          <a:xfrm>
            <a:off x="2628900" y="5295899"/>
            <a:ext cx="635000" cy="605367"/>
          </a:xfrm>
          <a:prstGeom prst="donut">
            <a:avLst>
              <a:gd name="adj" fmla="val 10961"/>
            </a:avLst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33133" y="4923374"/>
            <a:ext cx="63500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halkboard"/>
                <a:cs typeface="Chalkboard"/>
              </a:rPr>
              <a:t>FCC</a:t>
            </a:r>
            <a:endParaRPr lang="en-US" sz="1600" dirty="0">
              <a:latin typeface="Chalkboard"/>
              <a:cs typeface="Chalkboard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5604938" y="1854212"/>
            <a:ext cx="656167" cy="808555"/>
            <a:chOff x="5604938" y="1875377"/>
            <a:chExt cx="656167" cy="808555"/>
          </a:xfrm>
        </p:grpSpPr>
        <p:sp>
          <p:nvSpPr>
            <p:cNvPr id="8" name="Frame 7"/>
            <p:cNvSpPr/>
            <p:nvPr/>
          </p:nvSpPr>
          <p:spPr>
            <a:xfrm>
              <a:off x="5604938" y="2269067"/>
              <a:ext cx="656167" cy="414865"/>
            </a:xfrm>
            <a:prstGeom prst="frame">
              <a:avLst/>
            </a:prstGeom>
            <a:solidFill>
              <a:srgbClr val="0000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604938" y="1875377"/>
              <a:ext cx="656167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latin typeface="Chalkboard"/>
                  <a:cs typeface="Chalkboard"/>
                </a:rPr>
                <a:t>GCC</a:t>
              </a:r>
              <a:endParaRPr lang="en-US" sz="1600" dirty="0">
                <a:latin typeface="Chalkboard"/>
                <a:cs typeface="Chalkboard"/>
              </a:endParaRPr>
            </a:p>
          </p:txBody>
        </p:sp>
      </p:grpSp>
      <p:grpSp>
        <p:nvGrpSpPr>
          <p:cNvPr id="10" name="Group 12"/>
          <p:cNvGrpSpPr/>
          <p:nvPr/>
        </p:nvGrpSpPr>
        <p:grpSpPr>
          <a:xfrm>
            <a:off x="2946400" y="2451100"/>
            <a:ext cx="5740401" cy="3187700"/>
            <a:chOff x="2946400" y="2451100"/>
            <a:chExt cx="5740401" cy="3187700"/>
          </a:xfrm>
        </p:grpSpPr>
        <p:cxnSp>
          <p:nvCxnSpPr>
            <p:cNvPr id="11" name="Straight Arrow Connector 10"/>
            <p:cNvCxnSpPr/>
            <p:nvPr/>
          </p:nvCxnSpPr>
          <p:spPr>
            <a:xfrm rot="5400000" flipH="1" flipV="1">
              <a:off x="2838450" y="2559050"/>
              <a:ext cx="3187700" cy="2971800"/>
            </a:xfrm>
            <a:prstGeom prst="straightConnector1">
              <a:avLst/>
            </a:prstGeom>
            <a:ln w="50800" cap="flat" cmpd="sng" algn="ctr">
              <a:solidFill>
                <a:srgbClr val="FFFF00"/>
              </a:solidFill>
              <a:prstDash val="solid"/>
              <a:round/>
              <a:headEnd type="arrow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5410201" y="4551356"/>
              <a:ext cx="3276600" cy="830997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>
                  <a:latin typeface="Chalkboard"/>
                  <a:cs typeface="Chalkboard"/>
                </a:rPr>
                <a:t>The FCC and GCC buildings are separated by approximately 1 mile (1.6 km).</a:t>
              </a:r>
            </a:p>
            <a:p>
              <a:pPr algn="ctr"/>
              <a:r>
                <a:rPr lang="en-US" sz="1200" b="1" dirty="0" smtClean="0">
                  <a:latin typeface="Chalkboard"/>
                  <a:cs typeface="Chalkboard"/>
                </a:rPr>
                <a:t>FCC has UPS and Generator.</a:t>
              </a:r>
            </a:p>
            <a:p>
              <a:pPr algn="ctr"/>
              <a:r>
                <a:rPr lang="en-US" sz="1200" b="1" dirty="0" smtClean="0">
                  <a:latin typeface="Chalkboard"/>
                  <a:cs typeface="Chalkboard"/>
                </a:rPr>
                <a:t>GCC has UPS.</a:t>
              </a:r>
              <a:endParaRPr lang="en-US" sz="1200" b="1" dirty="0">
                <a:latin typeface="Chalkboard"/>
                <a:cs typeface="Chalkboard"/>
              </a:endParaRPr>
            </a:p>
          </p:txBody>
        </p:sp>
      </p:grp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20-Mar-2012</a:t>
            </a:r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BCAFB-4223-CA42-976A-0955C8BE69C9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FermiCloud http://www-fermicloud.fnal.gov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Rectangle 69"/>
          <p:cNvSpPr/>
          <p:nvPr/>
        </p:nvSpPr>
        <p:spPr>
          <a:xfrm>
            <a:off x="457200" y="1600200"/>
            <a:ext cx="8217888" cy="475615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FermiCloud – Network &amp; SAN</a:t>
            </a:r>
            <a:br>
              <a:rPr lang="en-US" dirty="0" smtClean="0"/>
            </a:br>
            <a:r>
              <a:rPr lang="en-US" dirty="0" smtClean="0"/>
              <a:t>“Today”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 flipH="1" flipV="1">
            <a:off x="1772912" y="5491964"/>
            <a:ext cx="5624135" cy="3474"/>
          </a:xfrm>
          <a:prstGeom prst="line">
            <a:avLst/>
          </a:prstGeom>
          <a:ln w="25400" cap="flat" cmpd="sng" algn="ctr">
            <a:solidFill>
              <a:srgbClr val="008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20"/>
          <p:cNvCxnSpPr/>
          <p:nvPr/>
        </p:nvCxnSpPr>
        <p:spPr>
          <a:xfrm flipH="1" flipV="1">
            <a:off x="1767932" y="4817924"/>
            <a:ext cx="5624135" cy="3474"/>
          </a:xfrm>
          <a:prstGeom prst="line">
            <a:avLst/>
          </a:prstGeom>
          <a:ln w="25400" cap="flat" cmpd="sng" algn="ctr">
            <a:solidFill>
              <a:srgbClr val="008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4" name="Group 25"/>
          <p:cNvGrpSpPr/>
          <p:nvPr/>
        </p:nvGrpSpPr>
        <p:grpSpPr>
          <a:xfrm>
            <a:off x="2683423" y="4224280"/>
            <a:ext cx="3777153" cy="584776"/>
            <a:chOff x="2782143" y="3113082"/>
            <a:chExt cx="3777153" cy="584776"/>
          </a:xfrm>
        </p:grpSpPr>
        <p:cxnSp>
          <p:nvCxnSpPr>
            <p:cNvPr id="21" name="Straight Connector 20"/>
            <p:cNvCxnSpPr/>
            <p:nvPr/>
          </p:nvCxnSpPr>
          <p:spPr>
            <a:xfrm>
              <a:off x="2782143" y="3424748"/>
              <a:ext cx="3777153" cy="1588"/>
            </a:xfrm>
            <a:prstGeom prst="line">
              <a:avLst/>
            </a:prstGeom>
            <a:ln w="254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3645823" y="3113082"/>
              <a:ext cx="2061688" cy="584776"/>
            </a:xfrm>
            <a:prstGeom prst="rect">
              <a:avLst/>
            </a:prstGeom>
            <a:noFill/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/>
                <a:t>Private Ethernet</a:t>
              </a:r>
            </a:p>
            <a:p>
              <a:pPr algn="ctr"/>
              <a:r>
                <a:rPr lang="en-US" sz="1600" dirty="0" smtClean="0"/>
                <a:t>over dedicated fiber</a:t>
              </a:r>
              <a:endParaRPr lang="en-US" sz="1600" dirty="0"/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3676646" y="4970898"/>
            <a:ext cx="17685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Fibre Channel</a:t>
            </a:r>
            <a:endParaRPr lang="en-US" sz="1600" dirty="0"/>
          </a:p>
        </p:txBody>
      </p:sp>
      <p:cxnSp>
        <p:nvCxnSpPr>
          <p:cNvPr id="28" name="Straight Connector 30"/>
          <p:cNvCxnSpPr>
            <a:stCxn id="83" idx="3"/>
          </p:cNvCxnSpPr>
          <p:nvPr/>
        </p:nvCxnSpPr>
        <p:spPr>
          <a:xfrm flipV="1">
            <a:off x="5714111" y="3420745"/>
            <a:ext cx="1232789" cy="358654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71"/>
          <p:cNvCxnSpPr>
            <a:endCxn id="82" idx="1"/>
          </p:cNvCxnSpPr>
          <p:nvPr/>
        </p:nvCxnSpPr>
        <p:spPr>
          <a:xfrm>
            <a:off x="2235200" y="3420745"/>
            <a:ext cx="1229701" cy="358654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" name="Title 1"/>
          <p:cNvSpPr txBox="1">
            <a:spLocks/>
          </p:cNvSpPr>
          <p:nvPr/>
        </p:nvSpPr>
        <p:spPr>
          <a:xfrm>
            <a:off x="445488" y="5528145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FY2011</a:t>
            </a:r>
            <a:r>
              <a:rPr kumimoji="0" lang="en-US" sz="2400" b="0" i="0" u="none" strike="noStrike" kern="1200" cap="none" spc="0" normalizeH="0" baseline="0" noProof="0" dirty="0" smtClean="0">
                <a:ln>
                  <a:solidFill>
                    <a:schemeClr val="tx1"/>
                  </a:solidFill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/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solidFill>
                    <a:srgbClr val="008000"/>
                  </a:solidFill>
                </a:ln>
                <a:solidFill>
                  <a:srgbClr val="008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FY2012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noProof="0" dirty="0" smtClean="0">
                <a:ln>
                  <a:solidFill>
                    <a:schemeClr val="tx1"/>
                  </a:solidFill>
                </a:ln>
                <a:solidFill>
                  <a:srgbClr val="000000"/>
                </a:solidFill>
                <a:latin typeface="+mj-lt"/>
                <a:ea typeface="+mj-ea"/>
                <a:cs typeface="+mj-cs"/>
              </a:rPr>
              <a:t>Note – Dashed Lines = Waiting for Equipment or Fiber</a:t>
            </a:r>
            <a:endParaRPr kumimoji="0" lang="en-US" sz="2400" b="0" i="0" u="none" strike="noStrike" kern="1200" cap="none" spc="0" normalizeH="0" baseline="0" noProof="0" dirty="0">
              <a:ln>
                <a:solidFill>
                  <a:schemeClr val="tx1"/>
                </a:solidFill>
              </a:ln>
              <a:solidFill>
                <a:srgbClr val="0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7" name="Date Placeholder 6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20-Mar-2012</a:t>
            </a:r>
            <a:endParaRPr lang="en-US"/>
          </a:p>
        </p:txBody>
      </p:sp>
      <p:sp>
        <p:nvSpPr>
          <p:cNvPr id="68" name="Slide Number Placeholder 6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BCAFB-4223-CA42-976A-0955C8BE69C9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69" name="Footer Placeholder 6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FermiCloud http://www-fermicloud.fnal.gov</a:t>
            </a:r>
            <a:endParaRPr lang="en-US"/>
          </a:p>
        </p:txBody>
      </p:sp>
      <p:grpSp>
        <p:nvGrpSpPr>
          <p:cNvPr id="71" name="Group 70"/>
          <p:cNvGrpSpPr/>
          <p:nvPr/>
        </p:nvGrpSpPr>
        <p:grpSpPr>
          <a:xfrm>
            <a:off x="3444582" y="1572575"/>
            <a:ext cx="2274175" cy="2778705"/>
            <a:chOff x="3419182" y="2626675"/>
            <a:chExt cx="2274175" cy="2778705"/>
          </a:xfrm>
        </p:grpSpPr>
        <p:cxnSp>
          <p:nvCxnSpPr>
            <p:cNvPr id="72" name="Straight Connector 71"/>
            <p:cNvCxnSpPr/>
            <p:nvPr/>
          </p:nvCxnSpPr>
          <p:spPr>
            <a:xfrm>
              <a:off x="3892039" y="4649331"/>
              <a:ext cx="1339487" cy="1341"/>
            </a:xfrm>
            <a:prstGeom prst="line">
              <a:avLst/>
            </a:prstGeom>
            <a:ln w="2032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>
              <a:off x="3885660" y="3361035"/>
              <a:ext cx="1339487" cy="1341"/>
            </a:xfrm>
            <a:prstGeom prst="line">
              <a:avLst/>
            </a:prstGeom>
            <a:ln w="2032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3282251" y="4016415"/>
              <a:ext cx="916750" cy="4646"/>
            </a:xfrm>
            <a:prstGeom prst="line">
              <a:avLst/>
            </a:prstGeom>
            <a:ln w="2032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4925677" y="4003421"/>
              <a:ext cx="916750" cy="4646"/>
            </a:xfrm>
            <a:prstGeom prst="line">
              <a:avLst/>
            </a:prstGeom>
            <a:ln w="2032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>
              <a:off x="3896685" y="2997739"/>
              <a:ext cx="1330194" cy="1341"/>
            </a:xfrm>
            <a:prstGeom prst="line">
              <a:avLst/>
            </a:prstGeom>
            <a:ln w="508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flipV="1">
              <a:off x="3742949" y="3448050"/>
              <a:ext cx="1638780" cy="1123951"/>
            </a:xfrm>
            <a:prstGeom prst="line">
              <a:avLst/>
            </a:prstGeom>
            <a:ln w="1016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>
              <a:off x="3894953" y="5023352"/>
              <a:ext cx="1330194" cy="1341"/>
            </a:xfrm>
            <a:prstGeom prst="line">
              <a:avLst/>
            </a:prstGeom>
            <a:ln w="508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5400000">
              <a:off x="3076249" y="4022276"/>
              <a:ext cx="903758" cy="1379"/>
            </a:xfrm>
            <a:prstGeom prst="line">
              <a:avLst/>
            </a:prstGeom>
            <a:ln w="508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5132266" y="4024546"/>
              <a:ext cx="903758" cy="1379"/>
            </a:xfrm>
            <a:prstGeom prst="line">
              <a:avLst/>
            </a:prstGeom>
            <a:ln w="508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>
            <a:xfrm>
              <a:off x="3738302" y="3448050"/>
              <a:ext cx="1648073" cy="1123951"/>
            </a:xfrm>
            <a:prstGeom prst="line">
              <a:avLst/>
            </a:prstGeom>
            <a:ln w="1016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Rectangle 80"/>
            <p:cNvSpPr/>
            <p:nvPr/>
          </p:nvSpPr>
          <p:spPr>
            <a:xfrm>
              <a:off x="5231526" y="2847594"/>
              <a:ext cx="452539" cy="71277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 smtClean="0"/>
                <a:t>Nexus</a:t>
              </a:r>
            </a:p>
            <a:p>
              <a:pPr algn="ctr"/>
              <a:r>
                <a:rPr lang="en-US" sz="800" dirty="0" smtClean="0"/>
                <a:t>7010</a:t>
              </a:r>
              <a:endParaRPr lang="en-US" sz="800" dirty="0"/>
            </a:p>
          </p:txBody>
        </p:sp>
        <p:sp>
          <p:nvSpPr>
            <p:cNvPr id="82" name="Rectangle 81"/>
            <p:cNvSpPr/>
            <p:nvPr/>
          </p:nvSpPr>
          <p:spPr>
            <a:xfrm>
              <a:off x="3439501" y="4477114"/>
              <a:ext cx="452539" cy="712769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 smtClean="0"/>
                <a:t>Nexus</a:t>
              </a:r>
            </a:p>
            <a:p>
              <a:pPr algn="ctr"/>
              <a:r>
                <a:rPr lang="en-US" sz="800" dirty="0" smtClean="0"/>
                <a:t>7010</a:t>
              </a:r>
              <a:endParaRPr lang="en-US" sz="800" dirty="0"/>
            </a:p>
          </p:txBody>
        </p:sp>
        <p:sp>
          <p:nvSpPr>
            <p:cNvPr id="83" name="Rectangle 82"/>
            <p:cNvSpPr/>
            <p:nvPr/>
          </p:nvSpPr>
          <p:spPr>
            <a:xfrm>
              <a:off x="5236172" y="4477114"/>
              <a:ext cx="452539" cy="712769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 smtClean="0"/>
                <a:t>Nexus</a:t>
              </a:r>
            </a:p>
            <a:p>
              <a:pPr algn="ctr"/>
              <a:r>
                <a:rPr lang="en-US" sz="800" dirty="0" smtClean="0"/>
                <a:t>7010</a:t>
              </a:r>
              <a:endParaRPr lang="en-US" sz="800" dirty="0"/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3419182" y="2626675"/>
              <a:ext cx="457185" cy="2154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 smtClean="0"/>
                <a:t>FCC-2</a:t>
              </a:r>
              <a:endParaRPr lang="en-US" sz="800" dirty="0"/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5226880" y="2626675"/>
              <a:ext cx="457185" cy="2154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 smtClean="0"/>
                <a:t>GCC-A</a:t>
              </a:r>
              <a:endParaRPr lang="en-US" sz="800" dirty="0"/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3439501" y="5189883"/>
              <a:ext cx="457185" cy="2154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 smtClean="0"/>
                <a:t>FCC-3</a:t>
              </a:r>
              <a:endParaRPr lang="en-US" sz="800" dirty="0"/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5236172" y="5189883"/>
              <a:ext cx="457185" cy="2154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 smtClean="0"/>
                <a:t>GCC-B</a:t>
              </a:r>
              <a:endParaRPr lang="en-US" sz="800" dirty="0"/>
            </a:p>
          </p:txBody>
        </p:sp>
        <p:sp>
          <p:nvSpPr>
            <p:cNvPr id="80" name="Rectangle 79"/>
            <p:cNvSpPr/>
            <p:nvPr/>
          </p:nvSpPr>
          <p:spPr>
            <a:xfrm>
              <a:off x="3423828" y="2847594"/>
              <a:ext cx="452539" cy="71277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 smtClean="0"/>
                <a:t>Nexus</a:t>
              </a:r>
            </a:p>
            <a:p>
              <a:pPr algn="ctr"/>
              <a:r>
                <a:rPr lang="en-US" sz="800" dirty="0" smtClean="0"/>
                <a:t>7010</a:t>
              </a:r>
              <a:endParaRPr lang="en-US" sz="800" dirty="0"/>
            </a:p>
          </p:txBody>
        </p:sp>
      </p:grpSp>
      <p:cxnSp>
        <p:nvCxnSpPr>
          <p:cNvPr id="96" name="Straight Connector 71"/>
          <p:cNvCxnSpPr>
            <a:endCxn id="80" idx="1"/>
          </p:cNvCxnSpPr>
          <p:nvPr/>
        </p:nvCxnSpPr>
        <p:spPr>
          <a:xfrm rot="5400000" flipH="1" flipV="1">
            <a:off x="2202654" y="2182426"/>
            <a:ext cx="1279121" cy="1214028"/>
          </a:xfrm>
          <a:prstGeom prst="line">
            <a:avLst/>
          </a:prstGeom>
          <a:ln w="25400" cap="flat" cmpd="sng" algn="ctr">
            <a:solidFill>
              <a:srgbClr val="0000FF"/>
            </a:solidFill>
            <a:prstDash val="dash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71"/>
          <p:cNvCxnSpPr>
            <a:endCxn id="81" idx="3"/>
          </p:cNvCxnSpPr>
          <p:nvPr/>
        </p:nvCxnSpPr>
        <p:spPr>
          <a:xfrm rot="16200000" flipV="1">
            <a:off x="5692750" y="2166594"/>
            <a:ext cx="1270866" cy="1237435"/>
          </a:xfrm>
          <a:prstGeom prst="line">
            <a:avLst/>
          </a:prstGeom>
          <a:ln w="25400" cap="flat" cmpd="sng" algn="ctr">
            <a:solidFill>
              <a:srgbClr val="0000FF"/>
            </a:solidFill>
            <a:prstDash val="dash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Group 12"/>
          <p:cNvGrpSpPr/>
          <p:nvPr/>
        </p:nvGrpSpPr>
        <p:grpSpPr>
          <a:xfrm>
            <a:off x="1767932" y="1633763"/>
            <a:ext cx="923491" cy="4022634"/>
            <a:chOff x="6468576" y="1368950"/>
            <a:chExt cx="923491" cy="4022634"/>
          </a:xfrm>
        </p:grpSpPr>
        <p:grpSp>
          <p:nvGrpSpPr>
            <p:cNvPr id="13" name="Group 13"/>
            <p:cNvGrpSpPr/>
            <p:nvPr/>
          </p:nvGrpSpPr>
          <p:grpSpPr>
            <a:xfrm>
              <a:off x="6468576" y="1368950"/>
              <a:ext cx="918511" cy="2997042"/>
              <a:chOff x="6559296" y="1652450"/>
              <a:chExt cx="918511" cy="2997042"/>
            </a:xfrm>
          </p:grpSpPr>
          <p:sp>
            <p:nvSpPr>
              <p:cNvPr id="18" name="Rectangle 7"/>
              <p:cNvSpPr/>
              <p:nvPr/>
            </p:nvSpPr>
            <p:spPr>
              <a:xfrm>
                <a:off x="6559296" y="2177323"/>
                <a:ext cx="918511" cy="2472169"/>
              </a:xfrm>
              <a:prstGeom prst="rect">
                <a:avLst/>
              </a:prstGeom>
              <a:ln w="12700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fcl316</a:t>
                </a:r>
              </a:p>
              <a:p>
                <a:pPr algn="ctr"/>
                <a:r>
                  <a:rPr lang="en-US" dirty="0" smtClean="0"/>
                  <a:t>To</a:t>
                </a:r>
              </a:p>
              <a:p>
                <a:pPr algn="ctr"/>
                <a:r>
                  <a:rPr lang="en-US" dirty="0" smtClean="0"/>
                  <a:t>fcl323</a:t>
                </a:r>
                <a:endParaRPr lang="en-US" dirty="0"/>
              </a:p>
            </p:txBody>
          </p:sp>
          <p:sp>
            <p:nvSpPr>
              <p:cNvPr id="19" name="TextBox 8"/>
              <p:cNvSpPr txBox="1"/>
              <p:nvPr/>
            </p:nvSpPr>
            <p:spPr>
              <a:xfrm>
                <a:off x="6559296" y="1652450"/>
                <a:ext cx="91851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FCC-3</a:t>
                </a:r>
                <a:endParaRPr lang="en-US" dirty="0"/>
              </a:p>
            </p:txBody>
          </p:sp>
        </p:grpSp>
        <p:sp>
          <p:nvSpPr>
            <p:cNvPr id="15" name="Rectangle 14"/>
            <p:cNvSpPr/>
            <p:nvPr/>
          </p:nvSpPr>
          <p:spPr>
            <a:xfrm>
              <a:off x="6468576" y="4388677"/>
              <a:ext cx="918511" cy="328867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3366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Brocade</a:t>
              </a:r>
              <a:endParaRPr lang="en-US" sz="1400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468576" y="4717544"/>
              <a:ext cx="918511" cy="328867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3366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err="1" smtClean="0"/>
                <a:t>Satabeast</a:t>
              </a:r>
              <a:endParaRPr lang="en-US" sz="1400" dirty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6473556" y="5062717"/>
              <a:ext cx="918511" cy="328867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3366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Brocade</a:t>
              </a:r>
              <a:endParaRPr lang="en-US" sz="1400" dirty="0"/>
            </a:p>
          </p:txBody>
        </p:sp>
      </p:grpSp>
      <p:grpSp>
        <p:nvGrpSpPr>
          <p:cNvPr id="3" name="Group 5"/>
          <p:cNvGrpSpPr/>
          <p:nvPr/>
        </p:nvGrpSpPr>
        <p:grpSpPr>
          <a:xfrm>
            <a:off x="6473556" y="1621645"/>
            <a:ext cx="923491" cy="4038226"/>
            <a:chOff x="1772912" y="1353358"/>
            <a:chExt cx="923491" cy="4038226"/>
          </a:xfrm>
        </p:grpSpPr>
        <p:grpSp>
          <p:nvGrpSpPr>
            <p:cNvPr id="6" name="Group 12"/>
            <p:cNvGrpSpPr/>
            <p:nvPr/>
          </p:nvGrpSpPr>
          <p:grpSpPr>
            <a:xfrm>
              <a:off x="1772912" y="1353358"/>
              <a:ext cx="918511" cy="3012634"/>
              <a:chOff x="1404377" y="1652450"/>
              <a:chExt cx="918511" cy="3012634"/>
            </a:xfrm>
          </p:grpSpPr>
          <p:sp>
            <p:nvSpPr>
              <p:cNvPr id="11" name="Rectangle 4"/>
              <p:cNvSpPr/>
              <p:nvPr/>
            </p:nvSpPr>
            <p:spPr>
              <a:xfrm>
                <a:off x="1404377" y="2192915"/>
                <a:ext cx="918511" cy="2472169"/>
              </a:xfrm>
              <a:prstGeom prst="rect">
                <a:avLst/>
              </a:prstGeom>
              <a:ln w="12700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fcl001</a:t>
                </a:r>
              </a:p>
              <a:p>
                <a:pPr algn="ctr"/>
                <a:r>
                  <a:rPr lang="en-US" dirty="0" smtClean="0"/>
                  <a:t>To</a:t>
                </a:r>
              </a:p>
              <a:p>
                <a:pPr algn="ctr"/>
                <a:r>
                  <a:rPr lang="en-US" dirty="0" smtClean="0"/>
                  <a:t>fcl015</a:t>
                </a:r>
                <a:endParaRPr lang="en-US" dirty="0"/>
              </a:p>
            </p:txBody>
          </p:sp>
          <p:sp>
            <p:nvSpPr>
              <p:cNvPr id="12" name="TextBox 5"/>
              <p:cNvSpPr txBox="1"/>
              <p:nvPr/>
            </p:nvSpPr>
            <p:spPr>
              <a:xfrm>
                <a:off x="1404377" y="1652450"/>
                <a:ext cx="91851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GCC-B</a:t>
                </a:r>
                <a:endParaRPr lang="en-US" dirty="0"/>
              </a:p>
            </p:txBody>
          </p:sp>
        </p:grpSp>
        <p:sp>
          <p:nvSpPr>
            <p:cNvPr id="8" name="Rectangle 7"/>
            <p:cNvSpPr/>
            <p:nvPr/>
          </p:nvSpPr>
          <p:spPr>
            <a:xfrm>
              <a:off x="1772912" y="4388677"/>
              <a:ext cx="918511" cy="328867"/>
            </a:xfrm>
            <a:prstGeom prst="rect">
              <a:avLst/>
            </a:prstGeom>
            <a:solidFill>
              <a:srgbClr val="008000"/>
            </a:solidFill>
            <a:ln>
              <a:solidFill>
                <a:srgbClr val="3366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Brocade</a:t>
              </a:r>
              <a:endParaRPr lang="en-US" sz="1400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772912" y="4717544"/>
              <a:ext cx="918511" cy="328867"/>
            </a:xfrm>
            <a:prstGeom prst="rect">
              <a:avLst/>
            </a:prstGeom>
            <a:solidFill>
              <a:srgbClr val="008000"/>
            </a:solidFill>
            <a:ln>
              <a:solidFill>
                <a:srgbClr val="3366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err="1" smtClean="0"/>
                <a:t>Satabeast</a:t>
              </a:r>
              <a:endParaRPr lang="en-US" sz="1400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777892" y="5062717"/>
              <a:ext cx="918511" cy="328867"/>
            </a:xfrm>
            <a:prstGeom prst="rect">
              <a:avLst/>
            </a:prstGeom>
            <a:solidFill>
              <a:srgbClr val="008000"/>
            </a:solidFill>
            <a:ln>
              <a:solidFill>
                <a:srgbClr val="3366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Brocade</a:t>
              </a:r>
              <a:endParaRPr lang="en-US" sz="14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FermiCloud – Network &amp; SAN </a:t>
            </a:r>
            <a:br>
              <a:rPr lang="en-US" dirty="0" smtClean="0"/>
            </a:br>
            <a:r>
              <a:rPr lang="en-US" dirty="0" smtClean="0"/>
              <a:t>(Possible Future – FY2013/2014)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20-Mar-2012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FermiCloud http://www-fermicloud.fnal.gov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BCAFB-4223-CA42-976A-0955C8BE69C9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68912" y="1600200"/>
            <a:ext cx="8217888" cy="4687781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3" name="Group 82"/>
          <p:cNvGrpSpPr/>
          <p:nvPr/>
        </p:nvGrpSpPr>
        <p:grpSpPr>
          <a:xfrm>
            <a:off x="1741919" y="1650583"/>
            <a:ext cx="5648458" cy="4438515"/>
            <a:chOff x="1741919" y="1650583"/>
            <a:chExt cx="5648458" cy="4438515"/>
          </a:xfrm>
        </p:grpSpPr>
        <p:cxnSp>
          <p:nvCxnSpPr>
            <p:cNvPr id="18" name="Straight Connector 17"/>
            <p:cNvCxnSpPr/>
            <p:nvPr/>
          </p:nvCxnSpPr>
          <p:spPr>
            <a:xfrm>
              <a:off x="1911827" y="5652487"/>
              <a:ext cx="5302141" cy="1341"/>
            </a:xfrm>
            <a:prstGeom prst="line">
              <a:avLst/>
            </a:prstGeom>
            <a:ln w="254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1741919" y="5994996"/>
              <a:ext cx="5648457" cy="1341"/>
            </a:xfrm>
            <a:prstGeom prst="line">
              <a:avLst/>
            </a:prstGeom>
            <a:ln w="254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4001692" y="5422423"/>
              <a:ext cx="1122278" cy="2616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 smtClean="0"/>
                <a:t>Fibre Channel</a:t>
              </a:r>
              <a:endParaRPr lang="en-US" sz="1100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006339" y="5760513"/>
              <a:ext cx="1122278" cy="2616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 smtClean="0"/>
                <a:t>Fibre Channel</a:t>
              </a:r>
              <a:endParaRPr lang="en-US" sz="1100" dirty="0"/>
            </a:p>
          </p:txBody>
        </p:sp>
        <p:cxnSp>
          <p:nvCxnSpPr>
            <p:cNvPr id="22" name="Straight Connector 21"/>
            <p:cNvCxnSpPr/>
            <p:nvPr/>
          </p:nvCxnSpPr>
          <p:spPr>
            <a:xfrm rot="5400000">
              <a:off x="5403916" y="4008535"/>
              <a:ext cx="3972921" cy="1"/>
            </a:xfrm>
            <a:prstGeom prst="line">
              <a:avLst/>
            </a:prstGeom>
            <a:ln>
              <a:solidFill>
                <a:srgbClr val="008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16200000" flipH="1">
              <a:off x="5466788" y="3908490"/>
              <a:ext cx="3480986" cy="4324"/>
            </a:xfrm>
            <a:prstGeom prst="line">
              <a:avLst/>
            </a:prstGeom>
            <a:ln>
              <a:solidFill>
                <a:srgbClr val="008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16200000" flipH="1">
              <a:off x="-242298" y="4006292"/>
              <a:ext cx="3968436" cy="2"/>
            </a:xfrm>
            <a:prstGeom prst="line">
              <a:avLst/>
            </a:prstGeom>
            <a:ln>
              <a:solidFill>
                <a:srgbClr val="008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179510" y="3933654"/>
              <a:ext cx="3468960" cy="4326"/>
            </a:xfrm>
            <a:prstGeom prst="line">
              <a:avLst/>
            </a:prstGeom>
            <a:ln>
              <a:solidFill>
                <a:srgbClr val="008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1741919" y="2022075"/>
              <a:ext cx="5648457" cy="1341"/>
            </a:xfrm>
            <a:prstGeom prst="line">
              <a:avLst/>
            </a:prstGeom>
            <a:ln>
              <a:solidFill>
                <a:srgbClr val="008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V="1">
              <a:off x="1911827" y="2170160"/>
              <a:ext cx="5293291" cy="31179"/>
            </a:xfrm>
            <a:prstGeom prst="line">
              <a:avLst/>
            </a:prstGeom>
            <a:ln>
              <a:solidFill>
                <a:srgbClr val="008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2" name="Group 81"/>
            <p:cNvGrpSpPr/>
            <p:nvPr/>
          </p:nvGrpSpPr>
          <p:grpSpPr>
            <a:xfrm>
              <a:off x="3419182" y="2626675"/>
              <a:ext cx="2274175" cy="2778705"/>
              <a:chOff x="3419182" y="2626675"/>
              <a:chExt cx="2274175" cy="2778705"/>
            </a:xfrm>
          </p:grpSpPr>
          <p:cxnSp>
            <p:nvCxnSpPr>
              <p:cNvPr id="74" name="Straight Connector 73"/>
              <p:cNvCxnSpPr/>
              <p:nvPr/>
            </p:nvCxnSpPr>
            <p:spPr>
              <a:xfrm flipV="1">
                <a:off x="3738302" y="3429000"/>
                <a:ext cx="1643427" cy="1220331"/>
              </a:xfrm>
              <a:prstGeom prst="line">
                <a:avLst/>
              </a:prstGeom>
              <a:ln w="101600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/>
              <p:cNvCxnSpPr/>
              <p:nvPr/>
            </p:nvCxnSpPr>
            <p:spPr>
              <a:xfrm>
                <a:off x="3742949" y="3429000"/>
                <a:ext cx="1638780" cy="1220331"/>
              </a:xfrm>
              <a:prstGeom prst="line">
                <a:avLst/>
              </a:prstGeom>
              <a:ln w="101600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>
                <a:off x="3892039" y="4649331"/>
                <a:ext cx="1339487" cy="1341"/>
              </a:xfrm>
              <a:prstGeom prst="line">
                <a:avLst/>
              </a:prstGeom>
              <a:ln w="203200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3885660" y="3361035"/>
                <a:ext cx="1339487" cy="1341"/>
              </a:xfrm>
              <a:prstGeom prst="line">
                <a:avLst/>
              </a:prstGeom>
              <a:ln w="203200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 rot="16200000" flipH="1">
                <a:off x="3282251" y="4016415"/>
                <a:ext cx="916750" cy="4646"/>
              </a:xfrm>
              <a:prstGeom prst="line">
                <a:avLst/>
              </a:prstGeom>
              <a:ln w="203200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 rot="16200000" flipH="1">
                <a:off x="4925677" y="4003421"/>
                <a:ext cx="916750" cy="4646"/>
              </a:xfrm>
              <a:prstGeom prst="line">
                <a:avLst/>
              </a:prstGeom>
              <a:ln w="203200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>
                <a:off x="3896685" y="2997739"/>
                <a:ext cx="1330194" cy="1341"/>
              </a:xfrm>
              <a:prstGeom prst="line">
                <a:avLst/>
              </a:prstGeom>
              <a:ln w="508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3894953" y="5023352"/>
                <a:ext cx="1330194" cy="1341"/>
              </a:xfrm>
              <a:prstGeom prst="line">
                <a:avLst/>
              </a:prstGeom>
              <a:ln w="508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 rot="5400000">
                <a:off x="3076249" y="4022276"/>
                <a:ext cx="903758" cy="1379"/>
              </a:xfrm>
              <a:prstGeom prst="line">
                <a:avLst/>
              </a:prstGeom>
              <a:ln w="508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 rot="5400000">
                <a:off x="5132266" y="4024546"/>
                <a:ext cx="903758" cy="1379"/>
              </a:xfrm>
              <a:prstGeom prst="line">
                <a:avLst/>
              </a:prstGeom>
              <a:ln w="508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8" name="Group 111"/>
              <p:cNvGrpSpPr/>
              <p:nvPr/>
            </p:nvGrpSpPr>
            <p:grpSpPr>
              <a:xfrm>
                <a:off x="3419182" y="2626675"/>
                <a:ext cx="457185" cy="933689"/>
                <a:chOff x="3296648" y="2557790"/>
                <a:chExt cx="526618" cy="1105665"/>
              </a:xfrm>
            </p:grpSpPr>
            <p:sp>
              <p:nvSpPr>
                <p:cNvPr id="71" name="TextBox 70"/>
                <p:cNvSpPr txBox="1"/>
                <p:nvPr/>
              </p:nvSpPr>
              <p:spPr>
                <a:xfrm>
                  <a:off x="3296648" y="2557790"/>
                  <a:ext cx="526618" cy="25518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800" dirty="0" smtClean="0"/>
                    <a:t>FCC-2</a:t>
                  </a:r>
                  <a:endParaRPr lang="en-US" sz="800" dirty="0"/>
                </a:p>
              </p:txBody>
            </p:sp>
            <p:sp>
              <p:nvSpPr>
                <p:cNvPr id="70" name="Rectangle 69"/>
                <p:cNvSpPr/>
                <p:nvPr/>
              </p:nvSpPr>
              <p:spPr>
                <a:xfrm>
                  <a:off x="3302000" y="2819400"/>
                  <a:ext cx="521266" cy="844055"/>
                </a:xfrm>
                <a:prstGeom prst="rect">
                  <a:avLst/>
                </a:prstGeom>
                <a:solidFill>
                  <a:schemeClr val="bg1">
                    <a:lumMod val="50000"/>
                  </a:schemeClr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800" dirty="0" smtClean="0"/>
                    <a:t>Nexus</a:t>
                  </a:r>
                </a:p>
                <a:p>
                  <a:pPr algn="ctr"/>
                  <a:r>
                    <a:rPr lang="en-US" sz="800" dirty="0" smtClean="0"/>
                    <a:t>7010</a:t>
                  </a:r>
                  <a:endParaRPr lang="en-US" sz="800" dirty="0"/>
                </a:p>
              </p:txBody>
            </p:sp>
          </p:grpSp>
          <p:grpSp>
            <p:nvGrpSpPr>
              <p:cNvPr id="29" name="Group 113"/>
              <p:cNvGrpSpPr/>
              <p:nvPr/>
            </p:nvGrpSpPr>
            <p:grpSpPr>
              <a:xfrm>
                <a:off x="5226880" y="2626675"/>
                <a:ext cx="457185" cy="933689"/>
                <a:chOff x="3296648" y="2557790"/>
                <a:chExt cx="526618" cy="1105665"/>
              </a:xfrm>
            </p:grpSpPr>
            <p:sp>
              <p:nvSpPr>
                <p:cNvPr id="68" name="Rectangle 67"/>
                <p:cNvSpPr/>
                <p:nvPr/>
              </p:nvSpPr>
              <p:spPr>
                <a:xfrm>
                  <a:off x="3302000" y="2819400"/>
                  <a:ext cx="521266" cy="844055"/>
                </a:xfrm>
                <a:prstGeom prst="rect">
                  <a:avLst/>
                </a:prstGeom>
                <a:solidFill>
                  <a:schemeClr val="bg1">
                    <a:lumMod val="50000"/>
                  </a:schemeClr>
                </a:solidFill>
                <a:ln w="254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800" dirty="0" smtClean="0"/>
                    <a:t>Nexus</a:t>
                  </a:r>
                </a:p>
                <a:p>
                  <a:pPr algn="ctr"/>
                  <a:r>
                    <a:rPr lang="en-US" sz="800" dirty="0" smtClean="0"/>
                    <a:t>7010</a:t>
                  </a:r>
                  <a:endParaRPr lang="en-US" sz="800" dirty="0"/>
                </a:p>
              </p:txBody>
            </p:sp>
            <p:sp>
              <p:nvSpPr>
                <p:cNvPr id="69" name="TextBox 68"/>
                <p:cNvSpPr txBox="1"/>
                <p:nvPr/>
              </p:nvSpPr>
              <p:spPr>
                <a:xfrm>
                  <a:off x="3296648" y="2557790"/>
                  <a:ext cx="526618" cy="25518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800" dirty="0" smtClean="0"/>
                    <a:t>GCC-A</a:t>
                  </a:r>
                  <a:endParaRPr lang="en-US" sz="800" dirty="0"/>
                </a:p>
              </p:txBody>
            </p:sp>
          </p:grpSp>
          <p:grpSp>
            <p:nvGrpSpPr>
              <p:cNvPr id="30" name="Group 116"/>
              <p:cNvGrpSpPr/>
              <p:nvPr/>
            </p:nvGrpSpPr>
            <p:grpSpPr>
              <a:xfrm>
                <a:off x="3439501" y="4477114"/>
                <a:ext cx="457185" cy="928266"/>
                <a:chOff x="3302000" y="2819400"/>
                <a:chExt cx="526618" cy="1099244"/>
              </a:xfrm>
            </p:grpSpPr>
            <p:sp>
              <p:nvSpPr>
                <p:cNvPr id="66" name="Rectangle 65"/>
                <p:cNvSpPr/>
                <p:nvPr/>
              </p:nvSpPr>
              <p:spPr>
                <a:xfrm>
                  <a:off x="3302000" y="2819400"/>
                  <a:ext cx="521266" cy="844055"/>
                </a:xfrm>
                <a:prstGeom prst="rect">
                  <a:avLst/>
                </a:prstGeom>
                <a:solidFill>
                  <a:schemeClr val="bg1">
                    <a:lumMod val="50000"/>
                  </a:schemeClr>
                </a:solidFill>
                <a:ln w="254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800" dirty="0" smtClean="0"/>
                    <a:t>Nexus</a:t>
                  </a:r>
                </a:p>
                <a:p>
                  <a:pPr algn="ctr"/>
                  <a:r>
                    <a:rPr lang="en-US" sz="800" dirty="0" smtClean="0"/>
                    <a:t>7010</a:t>
                  </a:r>
                  <a:endParaRPr lang="en-US" sz="800" dirty="0"/>
                </a:p>
              </p:txBody>
            </p:sp>
            <p:sp>
              <p:nvSpPr>
                <p:cNvPr id="67" name="TextBox 66"/>
                <p:cNvSpPr txBox="1"/>
                <p:nvPr/>
              </p:nvSpPr>
              <p:spPr>
                <a:xfrm>
                  <a:off x="3302000" y="3663455"/>
                  <a:ext cx="526618" cy="25518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800" dirty="0" smtClean="0"/>
                    <a:t>FCC-3</a:t>
                  </a:r>
                  <a:endParaRPr lang="en-US" sz="800" dirty="0"/>
                </a:p>
              </p:txBody>
            </p:sp>
          </p:grpSp>
          <p:grpSp>
            <p:nvGrpSpPr>
              <p:cNvPr id="31" name="Group 119"/>
              <p:cNvGrpSpPr/>
              <p:nvPr/>
            </p:nvGrpSpPr>
            <p:grpSpPr>
              <a:xfrm>
                <a:off x="5236172" y="4477114"/>
                <a:ext cx="457185" cy="928266"/>
                <a:chOff x="3302000" y="2819400"/>
                <a:chExt cx="526618" cy="1099244"/>
              </a:xfrm>
            </p:grpSpPr>
            <p:sp>
              <p:nvSpPr>
                <p:cNvPr id="64" name="Rectangle 63"/>
                <p:cNvSpPr/>
                <p:nvPr/>
              </p:nvSpPr>
              <p:spPr>
                <a:xfrm>
                  <a:off x="3302000" y="2819400"/>
                  <a:ext cx="521266" cy="844055"/>
                </a:xfrm>
                <a:prstGeom prst="rect">
                  <a:avLst/>
                </a:prstGeom>
                <a:solidFill>
                  <a:schemeClr val="bg1">
                    <a:lumMod val="50000"/>
                  </a:schemeClr>
                </a:solidFill>
                <a:ln w="254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800" dirty="0" smtClean="0"/>
                    <a:t>Nexus</a:t>
                  </a:r>
                </a:p>
                <a:p>
                  <a:pPr algn="ctr"/>
                  <a:r>
                    <a:rPr lang="en-US" sz="800" dirty="0" smtClean="0"/>
                    <a:t>7010</a:t>
                  </a:r>
                  <a:endParaRPr lang="en-US" sz="800" dirty="0"/>
                </a:p>
              </p:txBody>
            </p:sp>
            <p:sp>
              <p:nvSpPr>
                <p:cNvPr id="65" name="TextBox 64"/>
                <p:cNvSpPr txBox="1"/>
                <p:nvPr/>
              </p:nvSpPr>
              <p:spPr>
                <a:xfrm>
                  <a:off x="3302000" y="3663455"/>
                  <a:ext cx="526618" cy="25518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800" dirty="0" smtClean="0"/>
                    <a:t>GCC-B</a:t>
                  </a:r>
                  <a:endParaRPr lang="en-US" sz="800" dirty="0"/>
                </a:p>
              </p:txBody>
            </p:sp>
          </p:grpSp>
        </p:grpSp>
        <p:cxnSp>
          <p:nvCxnSpPr>
            <p:cNvPr id="32" name="Straight Connector 31"/>
            <p:cNvCxnSpPr>
              <a:endCxn id="66" idx="1"/>
            </p:cNvCxnSpPr>
            <p:nvPr/>
          </p:nvCxnSpPr>
          <p:spPr>
            <a:xfrm flipV="1">
              <a:off x="2486658" y="4833499"/>
              <a:ext cx="952843" cy="86898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>
              <a:endCxn id="70" idx="1"/>
            </p:cNvCxnSpPr>
            <p:nvPr/>
          </p:nvCxnSpPr>
          <p:spPr>
            <a:xfrm rot="5400000" flipH="1" flipV="1">
              <a:off x="2097035" y="3593603"/>
              <a:ext cx="1716417" cy="937171"/>
            </a:xfrm>
            <a:prstGeom prst="line">
              <a:avLst/>
            </a:prstGeom>
            <a:ln w="254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2486658" y="2918947"/>
              <a:ext cx="952843" cy="285032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>
              <a:endCxn id="66" idx="1"/>
            </p:cNvCxnSpPr>
            <p:nvPr/>
          </p:nvCxnSpPr>
          <p:spPr>
            <a:xfrm rot="16200000" flipH="1">
              <a:off x="2012301" y="3406299"/>
              <a:ext cx="1901556" cy="952843"/>
            </a:xfrm>
            <a:prstGeom prst="line">
              <a:avLst/>
            </a:prstGeom>
            <a:ln w="254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10800000">
              <a:off x="5702005" y="4846495"/>
              <a:ext cx="908206" cy="189853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V="1">
              <a:off x="5250088" y="3664569"/>
              <a:ext cx="1807719" cy="912530"/>
            </a:xfrm>
            <a:prstGeom prst="line">
              <a:avLst/>
            </a:prstGeom>
            <a:ln w="254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0800000" flipV="1">
              <a:off x="5702006" y="2834599"/>
              <a:ext cx="908205" cy="382376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5400000">
              <a:off x="5152334" y="3388618"/>
              <a:ext cx="1998901" cy="916853"/>
            </a:xfrm>
            <a:prstGeom prst="line">
              <a:avLst/>
            </a:prstGeom>
            <a:ln w="254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0" name="Group 106"/>
            <p:cNvGrpSpPr/>
            <p:nvPr/>
          </p:nvGrpSpPr>
          <p:grpSpPr>
            <a:xfrm>
              <a:off x="2088242" y="3993623"/>
              <a:ext cx="801731" cy="2087385"/>
              <a:chOff x="6456922" y="4170394"/>
              <a:chExt cx="923491" cy="2471861"/>
            </a:xfrm>
          </p:grpSpPr>
          <p:grpSp>
            <p:nvGrpSpPr>
              <p:cNvPr id="58" name="Group 11"/>
              <p:cNvGrpSpPr/>
              <p:nvPr/>
            </p:nvGrpSpPr>
            <p:grpSpPr>
              <a:xfrm>
                <a:off x="6456922" y="4170394"/>
                <a:ext cx="918511" cy="1841647"/>
                <a:chOff x="6559296" y="1652450"/>
                <a:chExt cx="918511" cy="2997042"/>
              </a:xfrm>
            </p:grpSpPr>
            <p:sp>
              <p:nvSpPr>
                <p:cNvPr id="62" name="Rectangle 61"/>
                <p:cNvSpPr/>
                <p:nvPr/>
              </p:nvSpPr>
              <p:spPr>
                <a:xfrm>
                  <a:off x="6559296" y="2177323"/>
                  <a:ext cx="918511" cy="2472169"/>
                </a:xfrm>
                <a:prstGeom prst="rect">
                  <a:avLst/>
                </a:prstGeom>
                <a:ln w="12700" cap="flat" cmpd="sng" algn="ctr">
                  <a:solidFill>
                    <a:schemeClr val="accent1">
                      <a:shade val="95000"/>
                      <a:satMod val="10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 smtClean="0"/>
                    <a:t>fcl316</a:t>
                  </a:r>
                </a:p>
                <a:p>
                  <a:pPr algn="ctr"/>
                  <a:r>
                    <a:rPr lang="en-US" sz="1400" dirty="0" smtClean="0"/>
                    <a:t>To</a:t>
                  </a:r>
                </a:p>
                <a:p>
                  <a:pPr algn="ctr"/>
                  <a:r>
                    <a:rPr lang="en-US" sz="1400" dirty="0" smtClean="0"/>
                    <a:t>fcl330</a:t>
                  </a:r>
                  <a:endParaRPr lang="en-US" sz="1400" dirty="0"/>
                </a:p>
              </p:txBody>
            </p:sp>
            <p:sp>
              <p:nvSpPr>
                <p:cNvPr id="63" name="TextBox 26"/>
                <p:cNvSpPr txBox="1"/>
                <p:nvPr/>
              </p:nvSpPr>
              <p:spPr>
                <a:xfrm>
                  <a:off x="6559296" y="1652450"/>
                  <a:ext cx="918511" cy="59326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400" dirty="0" smtClean="0"/>
                    <a:t>FCC-3</a:t>
                  </a:r>
                  <a:endParaRPr lang="en-US" sz="1400" dirty="0"/>
                </a:p>
              </p:txBody>
            </p:sp>
          </p:grpSp>
          <p:sp>
            <p:nvSpPr>
              <p:cNvPr id="59" name="Rectangle 58"/>
              <p:cNvSpPr/>
              <p:nvPr/>
            </p:nvSpPr>
            <p:spPr>
              <a:xfrm>
                <a:off x="6456922" y="6025981"/>
                <a:ext cx="918511" cy="202085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3366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100" dirty="0" smtClean="0"/>
                  <a:t>Brocade</a:t>
                </a:r>
                <a:endParaRPr lang="en-US" sz="1100" dirty="0"/>
              </a:p>
            </p:txBody>
          </p:sp>
          <p:sp>
            <p:nvSpPr>
              <p:cNvPr id="60" name="Rectangle 59"/>
              <p:cNvSpPr/>
              <p:nvPr/>
            </p:nvSpPr>
            <p:spPr>
              <a:xfrm>
                <a:off x="6456922" y="6228065"/>
                <a:ext cx="918511" cy="202085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3366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100" dirty="0" err="1" smtClean="0"/>
                  <a:t>Satabeast</a:t>
                </a:r>
                <a:endParaRPr lang="en-US" sz="1100" dirty="0"/>
              </a:p>
            </p:txBody>
          </p:sp>
          <p:sp>
            <p:nvSpPr>
              <p:cNvPr id="61" name="Rectangle 60"/>
              <p:cNvSpPr/>
              <p:nvPr/>
            </p:nvSpPr>
            <p:spPr>
              <a:xfrm>
                <a:off x="6461902" y="6440170"/>
                <a:ext cx="918511" cy="202085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3366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100" dirty="0" smtClean="0"/>
                  <a:t>Brocade</a:t>
                </a:r>
                <a:endParaRPr lang="en-US" sz="1100" dirty="0"/>
              </a:p>
            </p:txBody>
          </p:sp>
        </p:grpSp>
        <p:grpSp>
          <p:nvGrpSpPr>
            <p:cNvPr id="41" name="Group 105"/>
            <p:cNvGrpSpPr/>
            <p:nvPr/>
          </p:nvGrpSpPr>
          <p:grpSpPr>
            <a:xfrm>
              <a:off x="2083918" y="1650583"/>
              <a:ext cx="801731" cy="1909781"/>
              <a:chOff x="6456922" y="1366838"/>
              <a:chExt cx="923491" cy="2261544"/>
            </a:xfrm>
          </p:grpSpPr>
          <p:sp>
            <p:nvSpPr>
              <p:cNvPr id="54" name="Rectangle 53"/>
              <p:cNvSpPr/>
              <p:nvPr/>
            </p:nvSpPr>
            <p:spPr>
              <a:xfrm>
                <a:off x="6456922" y="2109263"/>
                <a:ext cx="918511" cy="1519119"/>
              </a:xfrm>
              <a:prstGeom prst="rect">
                <a:avLst/>
              </a:prstGeom>
              <a:ln w="12700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fcl0yy</a:t>
                </a:r>
              </a:p>
              <a:p>
                <a:pPr algn="ctr"/>
                <a:r>
                  <a:rPr lang="en-US" sz="1400" dirty="0" smtClean="0"/>
                  <a:t>To</a:t>
                </a:r>
              </a:p>
              <a:p>
                <a:pPr algn="ctr"/>
                <a:r>
                  <a:rPr lang="en-US" sz="1400" dirty="0" smtClean="0"/>
                  <a:t>fcl0zz</a:t>
                </a:r>
                <a:endParaRPr lang="en-US" sz="1400" dirty="0"/>
              </a:p>
            </p:txBody>
          </p:sp>
          <p:sp>
            <p:nvSpPr>
              <p:cNvPr id="55" name="TextBox 54"/>
              <p:cNvSpPr txBox="1"/>
              <p:nvPr/>
            </p:nvSpPr>
            <p:spPr>
              <a:xfrm>
                <a:off x="6461902" y="1366838"/>
                <a:ext cx="918511" cy="3645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smtClean="0"/>
                  <a:t>FCC-2</a:t>
                </a:r>
                <a:endParaRPr lang="en-US" sz="1400" dirty="0"/>
              </a:p>
            </p:txBody>
          </p:sp>
          <p:sp>
            <p:nvSpPr>
              <p:cNvPr id="56" name="Rectangle 55"/>
              <p:cNvSpPr/>
              <p:nvPr/>
            </p:nvSpPr>
            <p:spPr>
              <a:xfrm>
                <a:off x="6456922" y="1685927"/>
                <a:ext cx="918511" cy="202085"/>
              </a:xfrm>
              <a:prstGeom prst="rect">
                <a:avLst/>
              </a:prstGeom>
              <a:solidFill>
                <a:srgbClr val="008000"/>
              </a:solidFill>
              <a:ln>
                <a:solidFill>
                  <a:srgbClr val="3366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100" dirty="0" smtClean="0"/>
                  <a:t>Brocade</a:t>
                </a:r>
                <a:endParaRPr lang="en-US" sz="1100" dirty="0"/>
              </a:p>
            </p:txBody>
          </p:sp>
          <p:sp>
            <p:nvSpPr>
              <p:cNvPr id="57" name="Rectangle 56"/>
              <p:cNvSpPr/>
              <p:nvPr/>
            </p:nvSpPr>
            <p:spPr>
              <a:xfrm>
                <a:off x="6456922" y="1888012"/>
                <a:ext cx="918511" cy="202085"/>
              </a:xfrm>
              <a:prstGeom prst="rect">
                <a:avLst/>
              </a:prstGeom>
              <a:solidFill>
                <a:srgbClr val="008000"/>
              </a:solidFill>
              <a:ln>
                <a:solidFill>
                  <a:srgbClr val="3366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100" dirty="0" smtClean="0"/>
                  <a:t>Brocade</a:t>
                </a:r>
                <a:endParaRPr lang="en-US" sz="1100" dirty="0"/>
              </a:p>
            </p:txBody>
          </p:sp>
        </p:grpSp>
        <p:grpSp>
          <p:nvGrpSpPr>
            <p:cNvPr id="42" name="Group 104"/>
            <p:cNvGrpSpPr/>
            <p:nvPr/>
          </p:nvGrpSpPr>
          <p:grpSpPr>
            <a:xfrm>
              <a:off x="6233260" y="1663864"/>
              <a:ext cx="797408" cy="1896500"/>
              <a:chOff x="1750876" y="1417638"/>
              <a:chExt cx="918511" cy="2245817"/>
            </a:xfrm>
          </p:grpSpPr>
          <p:sp>
            <p:nvSpPr>
              <p:cNvPr id="50" name="Rectangle 49"/>
              <p:cNvSpPr/>
              <p:nvPr/>
            </p:nvSpPr>
            <p:spPr>
              <a:xfrm>
                <a:off x="1750876" y="2144336"/>
                <a:ext cx="918511" cy="1519119"/>
              </a:xfrm>
              <a:prstGeom prst="rect">
                <a:avLst/>
              </a:prstGeom>
              <a:ln w="12700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fcl0xx</a:t>
                </a:r>
              </a:p>
              <a:p>
                <a:pPr algn="ctr"/>
                <a:r>
                  <a:rPr lang="en-US" sz="1400" dirty="0" smtClean="0"/>
                  <a:t>To</a:t>
                </a:r>
              </a:p>
              <a:p>
                <a:pPr algn="ctr"/>
                <a:r>
                  <a:rPr lang="en-US" sz="1400" dirty="0" smtClean="0"/>
                  <a:t>fcl0yy</a:t>
                </a:r>
                <a:endParaRPr lang="en-US" sz="1400" dirty="0"/>
              </a:p>
            </p:txBody>
          </p:sp>
          <p:sp>
            <p:nvSpPr>
              <p:cNvPr id="51" name="TextBox 50"/>
              <p:cNvSpPr txBox="1"/>
              <p:nvPr/>
            </p:nvSpPr>
            <p:spPr>
              <a:xfrm>
                <a:off x="1750876" y="1417638"/>
                <a:ext cx="918511" cy="3645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smtClean="0"/>
                  <a:t>GCC-A</a:t>
                </a:r>
                <a:endParaRPr lang="en-US" sz="1400" dirty="0"/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1750876" y="1740166"/>
                <a:ext cx="918511" cy="202085"/>
              </a:xfrm>
              <a:prstGeom prst="rect">
                <a:avLst/>
              </a:prstGeom>
              <a:solidFill>
                <a:srgbClr val="008000"/>
              </a:solidFill>
              <a:ln>
                <a:solidFill>
                  <a:srgbClr val="3366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100" dirty="0" smtClean="0"/>
                  <a:t>Brocade</a:t>
                </a:r>
                <a:endParaRPr lang="en-US" sz="1100" dirty="0"/>
              </a:p>
            </p:txBody>
          </p:sp>
          <p:sp>
            <p:nvSpPr>
              <p:cNvPr id="53" name="Rectangle 52"/>
              <p:cNvSpPr/>
              <p:nvPr/>
            </p:nvSpPr>
            <p:spPr>
              <a:xfrm>
                <a:off x="1750876" y="1942251"/>
                <a:ext cx="918511" cy="202085"/>
              </a:xfrm>
              <a:prstGeom prst="rect">
                <a:avLst/>
              </a:prstGeom>
              <a:solidFill>
                <a:srgbClr val="008000"/>
              </a:solidFill>
              <a:ln>
                <a:solidFill>
                  <a:srgbClr val="3366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100" dirty="0" smtClean="0"/>
                  <a:t>Brocade</a:t>
                </a:r>
                <a:endParaRPr lang="en-US" sz="1100" dirty="0"/>
              </a:p>
            </p:txBody>
          </p:sp>
        </p:grpSp>
        <p:grpSp>
          <p:nvGrpSpPr>
            <p:cNvPr id="43" name="Group 108"/>
            <p:cNvGrpSpPr/>
            <p:nvPr/>
          </p:nvGrpSpPr>
          <p:grpSpPr>
            <a:xfrm>
              <a:off x="6235860" y="3993623"/>
              <a:ext cx="801731" cy="2095475"/>
              <a:chOff x="1761258" y="4160813"/>
              <a:chExt cx="923491" cy="2481442"/>
            </a:xfrm>
          </p:grpSpPr>
          <p:grpSp>
            <p:nvGrpSpPr>
              <p:cNvPr id="44" name="Group 12"/>
              <p:cNvGrpSpPr/>
              <p:nvPr/>
            </p:nvGrpSpPr>
            <p:grpSpPr>
              <a:xfrm>
                <a:off x="1761258" y="4160813"/>
                <a:ext cx="918511" cy="1851228"/>
                <a:chOff x="1404377" y="1652450"/>
                <a:chExt cx="918511" cy="3012634"/>
              </a:xfrm>
            </p:grpSpPr>
            <p:sp>
              <p:nvSpPr>
                <p:cNvPr id="48" name="Rectangle 4"/>
                <p:cNvSpPr/>
                <p:nvPr/>
              </p:nvSpPr>
              <p:spPr>
                <a:xfrm>
                  <a:off x="1404377" y="2192915"/>
                  <a:ext cx="918511" cy="2472169"/>
                </a:xfrm>
                <a:prstGeom prst="rect">
                  <a:avLst/>
                </a:prstGeom>
                <a:ln w="12700" cap="flat" cmpd="sng" algn="ctr">
                  <a:solidFill>
                    <a:schemeClr val="accent1">
                      <a:shade val="95000"/>
                      <a:satMod val="10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 smtClean="0"/>
                    <a:t>fcl001</a:t>
                  </a:r>
                </a:p>
                <a:p>
                  <a:pPr algn="ctr"/>
                  <a:r>
                    <a:rPr lang="en-US" sz="1400" dirty="0" smtClean="0"/>
                    <a:t>To</a:t>
                  </a:r>
                </a:p>
                <a:p>
                  <a:pPr algn="ctr"/>
                  <a:r>
                    <a:rPr lang="en-US" sz="1400" dirty="0" smtClean="0"/>
                    <a:t>fcl015</a:t>
                  </a:r>
                  <a:endParaRPr lang="en-US" sz="1400" dirty="0"/>
                </a:p>
              </p:txBody>
            </p:sp>
            <p:sp>
              <p:nvSpPr>
                <p:cNvPr id="49" name="TextBox 5"/>
                <p:cNvSpPr txBox="1"/>
                <p:nvPr/>
              </p:nvSpPr>
              <p:spPr>
                <a:xfrm>
                  <a:off x="1404377" y="1652450"/>
                  <a:ext cx="918511" cy="59326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400" dirty="0" smtClean="0"/>
                    <a:t>GCC-B</a:t>
                  </a:r>
                  <a:endParaRPr lang="en-US" sz="1400" dirty="0"/>
                </a:p>
              </p:txBody>
            </p:sp>
          </p:grpSp>
          <p:sp>
            <p:nvSpPr>
              <p:cNvPr id="45" name="Rectangle 44"/>
              <p:cNvSpPr/>
              <p:nvPr/>
            </p:nvSpPr>
            <p:spPr>
              <a:xfrm>
                <a:off x="1761258" y="6025981"/>
                <a:ext cx="918511" cy="202085"/>
              </a:xfrm>
              <a:prstGeom prst="rect">
                <a:avLst/>
              </a:prstGeom>
              <a:solidFill>
                <a:srgbClr val="008000"/>
              </a:solidFill>
              <a:ln>
                <a:solidFill>
                  <a:srgbClr val="3366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100" dirty="0" smtClean="0"/>
                  <a:t>Brocade</a:t>
                </a:r>
                <a:endParaRPr lang="en-US" sz="1100" dirty="0"/>
              </a:p>
            </p:txBody>
          </p:sp>
          <p:sp>
            <p:nvSpPr>
              <p:cNvPr id="46" name="Rectangle 45"/>
              <p:cNvSpPr/>
              <p:nvPr/>
            </p:nvSpPr>
            <p:spPr>
              <a:xfrm>
                <a:off x="1761258" y="6228065"/>
                <a:ext cx="918511" cy="202085"/>
              </a:xfrm>
              <a:prstGeom prst="rect">
                <a:avLst/>
              </a:prstGeom>
              <a:solidFill>
                <a:srgbClr val="008000"/>
              </a:solidFill>
              <a:ln>
                <a:solidFill>
                  <a:srgbClr val="3366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100" dirty="0" err="1" smtClean="0"/>
                  <a:t>Satabeast</a:t>
                </a:r>
                <a:endParaRPr lang="en-US" sz="1100" dirty="0"/>
              </a:p>
            </p:txBody>
          </p:sp>
          <p:sp>
            <p:nvSpPr>
              <p:cNvPr id="47" name="Rectangle 46"/>
              <p:cNvSpPr/>
              <p:nvPr/>
            </p:nvSpPr>
            <p:spPr>
              <a:xfrm>
                <a:off x="1766238" y="6440170"/>
                <a:ext cx="918511" cy="202085"/>
              </a:xfrm>
              <a:prstGeom prst="rect">
                <a:avLst/>
              </a:prstGeom>
              <a:solidFill>
                <a:srgbClr val="008000"/>
              </a:solidFill>
              <a:ln>
                <a:solidFill>
                  <a:srgbClr val="3366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100" dirty="0" smtClean="0"/>
                  <a:t>Brocade</a:t>
                </a:r>
                <a:endParaRPr lang="en-US" sz="1100" dirty="0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FermiCloud – Support for Science</a:t>
            </a:r>
            <a:br>
              <a:rPr lang="en-US" dirty="0" smtClean="0"/>
            </a:br>
            <a:r>
              <a:rPr lang="en-US" dirty="0" smtClean="0"/>
              <a:t>(direct and indirect)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228600" indent="-228600">
              <a:spcBef>
                <a:spcPts val="0"/>
              </a:spcBef>
            </a:pPr>
            <a:r>
              <a:rPr lang="en-US" sz="2000" dirty="0" smtClean="0"/>
              <a:t>Grid </a:t>
            </a:r>
            <a:r>
              <a:rPr lang="en-US" sz="2000" dirty="0" smtClean="0"/>
              <a:t>middleware developers and integrators as well as CDF, D0 and the Cosmic and Intensity Frontiers</a:t>
            </a:r>
            <a:r>
              <a:rPr lang="en-US" sz="2000" dirty="0" smtClean="0"/>
              <a:t>.</a:t>
            </a:r>
            <a:endParaRPr lang="en-US" sz="2000" dirty="0" smtClean="0"/>
          </a:p>
          <a:p>
            <a:pPr marL="228600" indent="-228600">
              <a:spcBef>
                <a:spcPts val="0"/>
              </a:spcBef>
            </a:pPr>
            <a:r>
              <a:rPr lang="en-US" sz="2000" dirty="0"/>
              <a:t>D</a:t>
            </a:r>
            <a:r>
              <a:rPr lang="en-US" sz="2000" dirty="0" smtClean="0"/>
              <a:t>etailed </a:t>
            </a:r>
            <a:r>
              <a:rPr lang="en-US" sz="2000" dirty="0" smtClean="0"/>
              <a:t>analysis of filesystem performance for Grid applications </a:t>
            </a:r>
            <a:r>
              <a:rPr lang="en-US" sz="2000" dirty="0"/>
              <a:t> </a:t>
            </a:r>
            <a:endParaRPr lang="en-US" sz="2000" dirty="0" smtClean="0"/>
          </a:p>
          <a:p>
            <a:pPr marL="628650" lvl="1" indent="-228600">
              <a:spcBef>
                <a:spcPts val="0"/>
              </a:spcBef>
            </a:pPr>
            <a:r>
              <a:rPr lang="en-US" sz="2000" dirty="0" smtClean="0"/>
              <a:t>(</a:t>
            </a:r>
            <a:r>
              <a:rPr lang="en-US" sz="2000" dirty="0" err="1" smtClean="0"/>
              <a:t>Lustre</a:t>
            </a:r>
            <a:r>
              <a:rPr lang="en-US" sz="2000" dirty="0" smtClean="0"/>
              <a:t> vs. </a:t>
            </a:r>
            <a:r>
              <a:rPr lang="en-US" sz="2000" dirty="0" err="1" smtClean="0"/>
              <a:t>Hadoop</a:t>
            </a:r>
            <a:r>
              <a:rPr lang="en-US" sz="2000" dirty="0" smtClean="0"/>
              <a:t> vs. </a:t>
            </a:r>
            <a:r>
              <a:rPr lang="en-US" sz="2000" dirty="0" err="1" smtClean="0"/>
              <a:t>OrangeFS</a:t>
            </a:r>
            <a:r>
              <a:rPr lang="en-US" sz="2000" dirty="0" smtClean="0"/>
              <a:t> vs. Bluearc</a:t>
            </a:r>
            <a:r>
              <a:rPr lang="en-US" sz="2000" dirty="0" smtClean="0"/>
              <a:t>).</a:t>
            </a:r>
            <a:endParaRPr lang="en-US" sz="2000" dirty="0" smtClean="0"/>
          </a:p>
          <a:p>
            <a:pPr marL="228600" indent="-228600">
              <a:spcBef>
                <a:spcPts val="0"/>
              </a:spcBef>
            </a:pPr>
            <a:r>
              <a:rPr lang="en-US" sz="2000" dirty="0" smtClean="0"/>
              <a:t>Tuning and stress tests of GUMS-XACML and SAZ-XACML</a:t>
            </a:r>
          </a:p>
          <a:p>
            <a:pPr marL="228600" indent="-228600">
              <a:spcBef>
                <a:spcPts val="0"/>
              </a:spcBef>
            </a:pPr>
            <a:r>
              <a:rPr lang="en-US" sz="2000" dirty="0" smtClean="0"/>
              <a:t>dCache NFS v4.1 interface</a:t>
            </a:r>
            <a:endParaRPr lang="en-US" sz="2000" dirty="0" smtClean="0"/>
          </a:p>
          <a:p>
            <a:pPr marL="228600" indent="-228600">
              <a:spcBef>
                <a:spcPts val="0"/>
              </a:spcBef>
            </a:pPr>
            <a:r>
              <a:rPr lang="en-US" sz="2000" dirty="0" smtClean="0"/>
              <a:t>Fabric </a:t>
            </a:r>
            <a:r>
              <a:rPr lang="en-US" sz="2000" dirty="0" err="1" smtClean="0"/>
              <a:t>testbeds</a:t>
            </a:r>
            <a:r>
              <a:rPr lang="en-US" sz="2000" dirty="0" smtClean="0"/>
              <a:t>—IPv6 for Grid and Cloud applications</a:t>
            </a:r>
          </a:p>
          <a:p>
            <a:pPr marL="228600" indent="-228600">
              <a:spcBef>
                <a:spcPts val="0"/>
              </a:spcBef>
            </a:pPr>
            <a:r>
              <a:rPr lang="en-US" sz="2000" dirty="0" smtClean="0"/>
              <a:t>OSG Software Team integration and testing of OSG 3.0 RPMS</a:t>
            </a:r>
          </a:p>
          <a:p>
            <a:pPr marL="228600" indent="-228600">
              <a:spcBef>
                <a:spcPts val="0"/>
              </a:spcBef>
            </a:pPr>
            <a:r>
              <a:rPr lang="en-US" sz="2000" dirty="0" smtClean="0"/>
              <a:t>Scientific control and communication system tests for JDEM and NOVA</a:t>
            </a:r>
            <a:endParaRPr lang="en-US" sz="2000" dirty="0" smtClean="0"/>
          </a:p>
          <a:p>
            <a:pPr marL="228600" indent="-228600">
              <a:spcBef>
                <a:spcPts val="0"/>
              </a:spcBef>
            </a:pPr>
            <a:r>
              <a:rPr lang="en-US" sz="2000" dirty="0" smtClean="0"/>
              <a:t>Production services have been deployed on FermiCloud, including:</a:t>
            </a:r>
          </a:p>
          <a:p>
            <a:pPr marL="457200" lvl="1" indent="-228600">
              <a:spcBef>
                <a:spcPts val="0"/>
              </a:spcBef>
            </a:pPr>
            <a:r>
              <a:rPr lang="en-US" sz="1600" dirty="0" smtClean="0"/>
              <a:t>Specialized GridFTP virtual machines for the Intensity Frontier experiments,</a:t>
            </a:r>
          </a:p>
          <a:p>
            <a:pPr marL="457200" lvl="1" indent="-228600">
              <a:spcBef>
                <a:spcPts val="0"/>
              </a:spcBef>
            </a:pPr>
            <a:r>
              <a:rPr lang="en-US" sz="1600" dirty="0" smtClean="0"/>
              <a:t>NFS Administration virtual machines to allow Intensity Frontier experiments to perform file ownership management of their BlueArc volumes</a:t>
            </a:r>
            <a:r>
              <a:rPr lang="en-US" sz="1600" dirty="0" smtClean="0"/>
              <a:t>.</a:t>
            </a:r>
          </a:p>
          <a:p>
            <a:pPr marL="457200" lvl="1" indent="-228600">
              <a:spcBef>
                <a:spcPts val="0"/>
              </a:spcBef>
            </a:pPr>
            <a:r>
              <a:rPr lang="en-US" sz="1600" dirty="0" err="1" smtClean="0"/>
              <a:t>SAMGrid</a:t>
            </a:r>
            <a:r>
              <a:rPr lang="en-US" sz="1600" dirty="0" smtClean="0"/>
              <a:t> forwarding nodes to send D0 jobs to WLCG sites via </a:t>
            </a:r>
            <a:r>
              <a:rPr lang="en-US" sz="1600" dirty="0" err="1" smtClean="0"/>
              <a:t>GlideinWMS</a:t>
            </a:r>
            <a:endParaRPr lang="en-US" sz="16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20-Mar-2012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BCAFB-4223-CA42-976A-0955C8BE69C9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FermiCloud http://www-fermicloud.fnal.gov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FermiCloud 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228600" indent="-228600"/>
            <a:r>
              <a:rPr lang="en-US" dirty="0"/>
              <a:t>As part of the FY2010 activities, the (then) Grid Facilities Department established a project to implement an initial “FermiCloud” capability.  </a:t>
            </a:r>
            <a:endParaRPr lang="en-US" dirty="0" smtClean="0"/>
          </a:p>
          <a:p>
            <a:pPr marL="228600" indent="-228600"/>
            <a:r>
              <a:rPr lang="en-US" b="1" dirty="0" smtClean="0">
                <a:solidFill>
                  <a:srgbClr val="FF0000"/>
                </a:solidFill>
              </a:rPr>
              <a:t>GOAL:  Deliver production-capable </a:t>
            </a:r>
            <a:r>
              <a:rPr lang="en-US" b="1" dirty="0" err="1" smtClean="0">
                <a:solidFill>
                  <a:srgbClr val="FF0000"/>
                </a:solidFill>
              </a:rPr>
              <a:t>Infrastucture</a:t>
            </a:r>
            <a:r>
              <a:rPr lang="en-US" b="1" dirty="0" smtClean="0">
                <a:solidFill>
                  <a:srgbClr val="FF0000"/>
                </a:solidFill>
              </a:rPr>
              <a:t>-as-a-service to support Fermilab Scientific Program</a:t>
            </a:r>
          </a:p>
          <a:p>
            <a:pPr marL="228600" indent="-228600"/>
            <a:r>
              <a:rPr lang="en-US" b="1" dirty="0" smtClean="0">
                <a:solidFill>
                  <a:schemeClr val="bg1"/>
                </a:solidFill>
              </a:rPr>
              <a:t>Reuse what we learned from Grid</a:t>
            </a:r>
          </a:p>
          <a:p>
            <a:pPr marL="228600" indent="-228600"/>
            <a:r>
              <a:rPr lang="en-US" b="1" dirty="0" smtClean="0">
                <a:solidFill>
                  <a:schemeClr val="bg1"/>
                </a:solidFill>
              </a:rPr>
              <a:t>High Availability, Authentication/Authorization, Virtualization</a:t>
            </a:r>
          </a:p>
          <a:p>
            <a:pPr marL="228600" indent="-228600"/>
            <a:endParaRPr lang="en-US" dirty="0"/>
          </a:p>
          <a:p>
            <a:pPr marL="228600" indent="-228600"/>
            <a:r>
              <a:rPr lang="en-US" dirty="0"/>
              <a:t>FermiCloud Phase </a:t>
            </a:r>
            <a:r>
              <a:rPr lang="en-US" dirty="0" smtClean="0"/>
              <a:t>I—Completed Nov. 2010:</a:t>
            </a:r>
            <a:endParaRPr lang="en-US" dirty="0"/>
          </a:p>
          <a:p>
            <a:pPr marL="457200" lvl="1" indent="-228600"/>
            <a:r>
              <a:rPr lang="en-US" dirty="0"/>
              <a:t>Specify, acquire and deploy the FermiCloud hardware,</a:t>
            </a:r>
          </a:p>
          <a:p>
            <a:pPr marL="457200" lvl="1" indent="-228600"/>
            <a:r>
              <a:rPr lang="en-US" dirty="0"/>
              <a:t>Establish initial FermiCloud requirements and select the “best” </a:t>
            </a:r>
            <a:r>
              <a:rPr lang="en-US" dirty="0">
                <a:solidFill>
                  <a:srgbClr val="FF0000"/>
                </a:solidFill>
              </a:rPr>
              <a:t>open source</a:t>
            </a:r>
            <a:r>
              <a:rPr lang="en-US" dirty="0"/>
              <a:t> cloud computing framework that best met these requirements (OpenNebula).</a:t>
            </a:r>
          </a:p>
          <a:p>
            <a:pPr marL="457200" lvl="1" indent="-228600"/>
            <a:r>
              <a:rPr lang="en-US" dirty="0"/>
              <a:t>Deploy capabilities to meet the needs of the stakeholders (JDEM analysis development, Grid Developers and Integration test stands, Storage/dCache Developers, LQCD </a:t>
            </a:r>
            <a:r>
              <a:rPr lang="en-US" dirty="0" err="1"/>
              <a:t>testbed</a:t>
            </a:r>
            <a:r>
              <a:rPr lang="en-US" dirty="0" smtClean="0"/>
              <a:t>).</a:t>
            </a:r>
          </a:p>
          <a:p>
            <a:pPr marL="457200" lvl="1" indent="-228600"/>
            <a:r>
              <a:rPr lang="en-US" dirty="0" smtClean="0"/>
              <a:t>Replaced six old racks of integration/test nodes with one rack.</a:t>
            </a:r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20-Mar-2012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FermiCloud http://www-fermicloud.fnal.gov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BCAFB-4223-CA42-976A-0955C8BE69C9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295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Recent FermiCloud Uses</a:t>
            </a:r>
            <a:endParaRPr lang="en-US" sz="3200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36234161"/>
              </p:ext>
            </p:extLst>
          </p:nvPr>
        </p:nvGraphicFramePr>
        <p:xfrm>
          <a:off x="1866900" y="1228566"/>
          <a:ext cx="5486400" cy="4297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</a:tblGrid>
              <a:tr h="18796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50" dirty="0">
                          <a:effectLst/>
                        </a:rPr>
                        <a:t>Application/Project</a:t>
                      </a:r>
                      <a:endParaRPr lang="en-US" sz="1200" kern="50" dirty="0">
                        <a:effectLst/>
                        <a:latin typeface="Liberation Serif"/>
                        <a:ea typeface="DejaVu LGC Sans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50">
                          <a:effectLst/>
                        </a:rPr>
                        <a:t>Stakeholder</a:t>
                      </a:r>
                      <a:endParaRPr lang="en-US" sz="1200" kern="50">
                        <a:effectLst/>
                        <a:latin typeface="Liberation Serif"/>
                        <a:ea typeface="DejaVu LGC Sans"/>
                        <a:cs typeface="Times New Roman"/>
                      </a:endParaRPr>
                    </a:p>
                  </a:txBody>
                  <a:tcPr/>
                </a:tc>
              </a:tr>
              <a:tr h="18796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50">
                          <a:effectLst/>
                        </a:rPr>
                        <a:t>JDEM Demo Data Processing System</a:t>
                      </a:r>
                      <a:endParaRPr lang="en-US" sz="1200" kern="50">
                        <a:effectLst/>
                        <a:latin typeface="Liberation Serif"/>
                        <a:ea typeface="DejaVu LGC Sans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50">
                          <a:effectLst/>
                        </a:rPr>
                        <a:t>LSST</a:t>
                      </a:r>
                      <a:endParaRPr lang="en-US" sz="1200" kern="50">
                        <a:effectLst/>
                        <a:latin typeface="Liberation Serif"/>
                        <a:ea typeface="DejaVu LGC Sans"/>
                        <a:cs typeface="Times New Roman"/>
                      </a:endParaRPr>
                    </a:p>
                  </a:txBody>
                  <a:tcPr/>
                </a:tc>
              </a:tr>
              <a:tr h="18796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50">
                          <a:effectLst/>
                        </a:rPr>
                        <a:t>OSG Software Team build and test</a:t>
                      </a:r>
                      <a:endParaRPr lang="en-US" sz="1200" kern="50">
                        <a:effectLst/>
                        <a:latin typeface="Liberation Serif"/>
                        <a:ea typeface="DejaVu LGC Sans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50">
                          <a:effectLst/>
                        </a:rPr>
                        <a:t>OSG</a:t>
                      </a:r>
                      <a:endParaRPr lang="en-US" sz="1200" kern="50">
                        <a:effectLst/>
                        <a:latin typeface="Liberation Serif"/>
                        <a:ea typeface="DejaVu LGC Sans"/>
                        <a:cs typeface="Times New Roman"/>
                      </a:endParaRPr>
                    </a:p>
                  </a:txBody>
                  <a:tcPr/>
                </a:tc>
              </a:tr>
              <a:tr h="18796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50">
                          <a:effectLst/>
                        </a:rPr>
                        <a:t>GEANT4 validation server</a:t>
                      </a:r>
                      <a:endParaRPr lang="en-US" sz="1200" kern="50">
                        <a:effectLst/>
                        <a:latin typeface="Liberation Serif"/>
                        <a:ea typeface="DejaVu LGC Sans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50">
                          <a:effectLst/>
                        </a:rPr>
                        <a:t>CET</a:t>
                      </a:r>
                      <a:endParaRPr lang="en-US" sz="1200" kern="50">
                        <a:effectLst/>
                        <a:latin typeface="Liberation Serif"/>
                        <a:ea typeface="DejaVu LGC Sans"/>
                        <a:cs typeface="Times New Roman"/>
                      </a:endParaRPr>
                    </a:p>
                  </a:txBody>
                  <a:tcPr/>
                </a:tc>
              </a:tr>
              <a:tr h="18796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50">
                          <a:effectLst/>
                        </a:rPr>
                        <a:t>GlobusOnline test work (CEDPS)</a:t>
                      </a:r>
                      <a:endParaRPr lang="en-US" sz="1200" kern="50">
                        <a:effectLst/>
                        <a:latin typeface="Liberation Serif"/>
                        <a:ea typeface="DejaVu LGC Sans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50">
                          <a:effectLst/>
                        </a:rPr>
                        <a:t>OSG &amp; CEDPS</a:t>
                      </a:r>
                      <a:endParaRPr lang="en-US" sz="1200" kern="50">
                        <a:effectLst/>
                        <a:latin typeface="Liberation Serif"/>
                        <a:ea typeface="DejaVu LGC Sans"/>
                        <a:cs typeface="Times New Roman"/>
                      </a:endParaRPr>
                    </a:p>
                  </a:txBody>
                  <a:tcPr/>
                </a:tc>
              </a:tr>
              <a:tr h="18796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50">
                          <a:effectLst/>
                        </a:rPr>
                        <a:t>CVMFS testing</a:t>
                      </a:r>
                      <a:endParaRPr lang="en-US" sz="1200" kern="50">
                        <a:effectLst/>
                        <a:latin typeface="Liberation Serif"/>
                        <a:ea typeface="DejaVu LGC Sans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50">
                          <a:effectLst/>
                        </a:rPr>
                        <a:t>IF</a:t>
                      </a:r>
                      <a:endParaRPr lang="en-US" sz="1200" kern="50">
                        <a:effectLst/>
                        <a:latin typeface="Liberation Serif"/>
                        <a:ea typeface="DejaVu LGC Sans"/>
                        <a:cs typeface="Times New Roman"/>
                      </a:endParaRPr>
                    </a:p>
                  </a:txBody>
                  <a:tcPr/>
                </a:tc>
              </a:tr>
              <a:tr h="18796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50">
                          <a:effectLst/>
                        </a:rPr>
                        <a:t>Test GUMS and SAZ servers</a:t>
                      </a:r>
                      <a:endParaRPr lang="en-US" sz="1200" kern="50">
                        <a:effectLst/>
                        <a:latin typeface="Liberation Serif"/>
                        <a:ea typeface="DejaVu LGC Sans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50">
                          <a:effectLst/>
                        </a:rPr>
                        <a:t>FermiGrid</a:t>
                      </a:r>
                      <a:endParaRPr lang="en-US" sz="1200" kern="50">
                        <a:effectLst/>
                        <a:latin typeface="Liberation Serif"/>
                        <a:ea typeface="DejaVu LGC Sans"/>
                        <a:cs typeface="Times New Roman"/>
                      </a:endParaRPr>
                    </a:p>
                  </a:txBody>
                  <a:tcPr/>
                </a:tc>
              </a:tr>
              <a:tr h="18796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50">
                          <a:effectLst/>
                        </a:rPr>
                        <a:t>Extenci Lustre-over-WAN</a:t>
                      </a:r>
                      <a:endParaRPr lang="en-US" sz="1200" kern="50">
                        <a:effectLst/>
                        <a:latin typeface="Liberation Serif"/>
                        <a:ea typeface="DejaVu LGC Sans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50">
                          <a:effectLst/>
                        </a:rPr>
                        <a:t>OSG</a:t>
                      </a:r>
                      <a:endParaRPr lang="en-US" sz="1200" kern="50">
                        <a:effectLst/>
                        <a:latin typeface="Liberation Serif"/>
                        <a:ea typeface="DejaVu LGC Sans"/>
                        <a:cs typeface="Times New Roman"/>
                      </a:endParaRPr>
                    </a:p>
                  </a:txBody>
                  <a:tcPr/>
                </a:tc>
              </a:tr>
              <a:tr h="18796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50">
                          <a:effectLst/>
                        </a:rPr>
                        <a:t>Vcluster demo (grid cluster in the cloud)</a:t>
                      </a:r>
                      <a:endParaRPr lang="en-US" sz="1200" kern="50">
                        <a:effectLst/>
                        <a:latin typeface="Liberation Serif"/>
                        <a:ea typeface="DejaVu LGC Sans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50">
                          <a:effectLst/>
                        </a:rPr>
                        <a:t>GCC &amp; KISTI</a:t>
                      </a:r>
                      <a:endParaRPr lang="en-US" sz="1200" kern="50">
                        <a:effectLst/>
                        <a:latin typeface="Liberation Serif"/>
                        <a:ea typeface="DejaVu LGC Sans"/>
                        <a:cs typeface="Times New Roman"/>
                      </a:endParaRPr>
                    </a:p>
                  </a:txBody>
                  <a:tcPr/>
                </a:tc>
              </a:tr>
              <a:tr h="18796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50">
                          <a:effectLst/>
                        </a:rPr>
                        <a:t>Expt-specific gridftp servers (MINOS, NOVA)</a:t>
                      </a:r>
                      <a:endParaRPr lang="en-US" sz="1200" kern="50">
                        <a:effectLst/>
                        <a:latin typeface="Liberation Serif"/>
                        <a:ea typeface="DejaVu LGC Sans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50">
                          <a:effectLst/>
                        </a:rPr>
                        <a:t>IF</a:t>
                      </a:r>
                      <a:endParaRPr lang="en-US" sz="1200" kern="50">
                        <a:effectLst/>
                        <a:latin typeface="Liberation Serif"/>
                        <a:ea typeface="DejaVu LGC Sans"/>
                        <a:cs typeface="Times New Roman"/>
                      </a:endParaRPr>
                    </a:p>
                  </a:txBody>
                  <a:tcPr/>
                </a:tc>
              </a:tr>
              <a:tr h="18796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50">
                          <a:effectLst/>
                        </a:rPr>
                        <a:t>SAMGrid forwarding nodes</a:t>
                      </a:r>
                      <a:endParaRPr lang="en-US" sz="1200" kern="50">
                        <a:effectLst/>
                        <a:latin typeface="Liberation Serif"/>
                        <a:ea typeface="DejaVu LGC Sans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50">
                          <a:effectLst/>
                        </a:rPr>
                        <a:t>D0</a:t>
                      </a:r>
                      <a:endParaRPr lang="en-US" sz="1200" kern="50">
                        <a:effectLst/>
                        <a:latin typeface="Liberation Serif"/>
                        <a:ea typeface="DejaVu LGC Sans"/>
                        <a:cs typeface="Times New Roman"/>
                      </a:endParaRPr>
                    </a:p>
                  </a:txBody>
                  <a:tcPr/>
                </a:tc>
              </a:tr>
              <a:tr h="18796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50">
                          <a:effectLst/>
                        </a:rPr>
                        <a:t>dCache NFS4.1 testing</a:t>
                      </a:r>
                      <a:endParaRPr lang="en-US" sz="1200" kern="50">
                        <a:effectLst/>
                        <a:latin typeface="Liberation Serif"/>
                        <a:ea typeface="DejaVu LGC Sans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50">
                          <a:effectLst/>
                        </a:rPr>
                        <a:t>REX &amp; DMS</a:t>
                      </a:r>
                      <a:endParaRPr lang="en-US" sz="1200" kern="50">
                        <a:effectLst/>
                        <a:latin typeface="Liberation Serif"/>
                        <a:ea typeface="DejaVu LGC Sans"/>
                        <a:cs typeface="Times New Roman"/>
                      </a:endParaRPr>
                    </a:p>
                  </a:txBody>
                  <a:tcPr/>
                </a:tc>
              </a:tr>
              <a:tr h="18796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50">
                          <a:effectLst/>
                        </a:rPr>
                        <a:t>Scientist survey</a:t>
                      </a:r>
                      <a:endParaRPr lang="en-US" sz="1200" kern="50">
                        <a:effectLst/>
                        <a:latin typeface="Liberation Serif"/>
                        <a:ea typeface="DejaVu LGC Sans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50">
                          <a:effectLst/>
                        </a:rPr>
                        <a:t>Directorate</a:t>
                      </a:r>
                      <a:endParaRPr lang="en-US" sz="1200" kern="50">
                        <a:effectLst/>
                        <a:latin typeface="Liberation Serif"/>
                        <a:ea typeface="DejaVu LGC Sans"/>
                        <a:cs typeface="Times New Roman"/>
                      </a:endParaRPr>
                    </a:p>
                  </a:txBody>
                  <a:tcPr/>
                </a:tc>
              </a:tr>
              <a:tr h="18796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50">
                          <a:effectLst/>
                        </a:rPr>
                        <a:t>MCAS</a:t>
                      </a:r>
                      <a:endParaRPr lang="en-US" sz="1200" kern="50">
                        <a:effectLst/>
                        <a:latin typeface="Liberation Serif"/>
                        <a:ea typeface="DejaVu LGC Sans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50">
                          <a:effectLst/>
                        </a:rPr>
                        <a:t>GCC</a:t>
                      </a:r>
                      <a:endParaRPr lang="en-US" sz="1200" kern="50">
                        <a:effectLst/>
                        <a:latin typeface="Liberation Serif"/>
                        <a:ea typeface="DejaVu LGC Sans"/>
                        <a:cs typeface="Times New Roman"/>
                      </a:endParaRPr>
                    </a:p>
                  </a:txBody>
                  <a:tcPr/>
                </a:tc>
              </a:tr>
              <a:tr h="18796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50">
                          <a:effectLst/>
                        </a:rPr>
                        <a:t>OSG-XSEDE interoperability</a:t>
                      </a:r>
                      <a:endParaRPr lang="en-US" sz="1200" kern="50">
                        <a:effectLst/>
                        <a:latin typeface="Liberation Serif"/>
                        <a:ea typeface="DejaVu LGC Sans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50" dirty="0">
                          <a:effectLst/>
                        </a:rPr>
                        <a:t>OSG, XSEDE</a:t>
                      </a:r>
                      <a:endParaRPr lang="en-US" sz="1200" kern="50" dirty="0">
                        <a:effectLst/>
                        <a:latin typeface="Liberation Serif"/>
                        <a:ea typeface="DejaVu LGC Sans"/>
                        <a:cs typeface="Times New Roman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20-Mar-2012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FermiCloud http://www-fermicloud.fnal.gov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BCAFB-4223-CA42-976A-0955C8BE69C9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344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FermiCloud 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228600" indent="-228600"/>
            <a:endParaRPr lang="en-US" dirty="0" smtClean="0"/>
          </a:p>
          <a:p>
            <a:pPr marL="228600" indent="-228600"/>
            <a:r>
              <a:rPr lang="en-US" dirty="0" smtClean="0"/>
              <a:t>The </a:t>
            </a:r>
            <a:r>
              <a:rPr lang="en-US" dirty="0" smtClean="0"/>
              <a:t>existing (temporary) FermiCloud usage monitoring shows that the peak FermiCloud usage is </a:t>
            </a:r>
            <a:r>
              <a:rPr lang="en-US" dirty="0" smtClean="0">
                <a:cs typeface="Symbol" charset="2"/>
              </a:rPr>
              <a:t>~100% of th</a:t>
            </a:r>
            <a:r>
              <a:rPr lang="en-US" dirty="0" smtClean="0"/>
              <a:t>e nominal capacity and ~50% of the expected oversubscription capacity</a:t>
            </a:r>
            <a:r>
              <a:rPr lang="en-US" dirty="0" smtClean="0"/>
              <a:t>.</a:t>
            </a:r>
            <a:endParaRPr lang="en-US" dirty="0" smtClean="0"/>
          </a:p>
          <a:p>
            <a:pPr marL="228600" indent="-228600"/>
            <a:r>
              <a:rPr lang="en-US" dirty="0" smtClean="0"/>
              <a:t>The FermiCloud collaboration with KISTI has leveraged the resources and expertise of both institutions to achieve significant benefits</a:t>
            </a:r>
            <a:r>
              <a:rPr lang="en-US" dirty="0" smtClean="0"/>
              <a:t>.</a:t>
            </a:r>
            <a:endParaRPr lang="en-US" dirty="0" smtClean="0"/>
          </a:p>
          <a:p>
            <a:pPr marL="228600" indent="-228600"/>
            <a:r>
              <a:rPr lang="en-US" dirty="0" smtClean="0"/>
              <a:t>FermiCloud has plans to implement both monitoring and accounting by extension of existing tools in CY2012</a:t>
            </a:r>
            <a:r>
              <a:rPr lang="en-US" dirty="0" smtClean="0"/>
              <a:t>.</a:t>
            </a:r>
            <a:endParaRPr lang="en-US" dirty="0" smtClean="0"/>
          </a:p>
          <a:p>
            <a:pPr marL="228600" indent="-228600"/>
            <a:r>
              <a:rPr lang="en-US" dirty="0" smtClean="0"/>
              <a:t>Using SRIOV drivers on FermiCloud virtual machines, MPI performance has been demonstrated to be </a:t>
            </a:r>
            <a:r>
              <a:rPr lang="en-US" dirty="0" smtClean="0">
                <a:solidFill>
                  <a:srgbClr val="FFFF00"/>
                </a:solidFill>
              </a:rPr>
              <a:t>&gt;96%</a:t>
            </a:r>
            <a:r>
              <a:rPr lang="en-US" dirty="0" smtClean="0"/>
              <a:t> of the native “bare metal” performance.</a:t>
            </a:r>
          </a:p>
          <a:p>
            <a:pPr marL="457200" lvl="1" indent="-228600"/>
            <a:r>
              <a:rPr lang="en-US" dirty="0" smtClean="0"/>
              <a:t>Note that this HPL benchmark performance measurement was accomplished using </a:t>
            </a:r>
            <a:r>
              <a:rPr lang="en-US" b="1" dirty="0" smtClean="0">
                <a:solidFill>
                  <a:srgbClr val="FFFF00"/>
                </a:solidFill>
              </a:rPr>
              <a:t>2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b="1" dirty="0" smtClean="0">
                <a:solidFill>
                  <a:srgbClr val="FFFF00"/>
                </a:solidFill>
              </a:rPr>
              <a:t>fewer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smtClean="0"/>
              <a:t>physical CPUs than the corresponding “bare metal” performance measurement!</a:t>
            </a:r>
          </a:p>
          <a:p>
            <a:pPr lvl="1"/>
            <a:endParaRPr lang="en-US" dirty="0" smtClean="0"/>
          </a:p>
          <a:p>
            <a:pPr marL="228600" indent="-228600"/>
            <a:r>
              <a:rPr lang="en-US" dirty="0" smtClean="0"/>
              <a:t>FermiCloud personnel are working to implement a SAN storage deployment that will offer a true multi-user filesystem on top of a distributed &amp; replicated </a:t>
            </a:r>
            <a:r>
              <a:rPr lang="en-US" dirty="0" smtClean="0"/>
              <a:t>SAN.</a:t>
            </a:r>
          </a:p>
          <a:p>
            <a:pPr marL="228600" indent="-228600"/>
            <a:r>
              <a:rPr lang="en-US" dirty="0" smtClean="0"/>
              <a:t>Science </a:t>
            </a:r>
            <a:r>
              <a:rPr lang="en-US" dirty="0" smtClean="0"/>
              <a:t>is directly and indirectly benefiting from FermiCloud.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20-Mar-2012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BCAFB-4223-CA42-976A-0955C8BE69C9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FermiCloud http://www-fermicloud.fnal.gov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endParaRPr lang="en-US" sz="1400" dirty="0" smtClean="0"/>
          </a:p>
          <a:p>
            <a:pPr marL="228600" indent="-228600"/>
            <a:r>
              <a:rPr lang="en-US" sz="2000" dirty="0" smtClean="0"/>
              <a:t>FermiCloud operates at the forefront of delivering cloud computing capabilities to support physics research:</a:t>
            </a:r>
          </a:p>
          <a:p>
            <a:pPr marL="457200" lvl="1" indent="-228600"/>
            <a:r>
              <a:rPr lang="en-US" sz="1600" dirty="0" smtClean="0"/>
              <a:t>By starting small, developing a list of requirements, building on existing Grid knowledge and infrastructure to address those requirements, FermiCloud has managed to deliver an Infrastructure as a Service cloud computing capability that supports science at Fermilab.</a:t>
            </a:r>
          </a:p>
          <a:p>
            <a:pPr marL="457200" lvl="1" indent="-228600"/>
            <a:r>
              <a:rPr lang="en-US" sz="1600" dirty="0" smtClean="0"/>
              <a:t>The Open Science Grid software team is using FermiCloud resources to support their RPM “refactoring</a:t>
            </a:r>
            <a:r>
              <a:rPr lang="en-US" sz="1600" dirty="0" smtClean="0"/>
              <a:t>”.</a:t>
            </a:r>
          </a:p>
          <a:p>
            <a:pPr marL="57150" indent="-228600"/>
            <a:r>
              <a:rPr lang="en-US" sz="2000" dirty="0" smtClean="0"/>
              <a:t>Thanks to:</a:t>
            </a:r>
          </a:p>
          <a:p>
            <a:pPr marL="457200" lvl="1" indent="-228600"/>
            <a:r>
              <a:rPr lang="en-US" sz="1600" dirty="0" smtClean="0"/>
              <a:t>Open Source collaborators—OpenNebula and Scientific Linux</a:t>
            </a:r>
          </a:p>
          <a:p>
            <a:pPr marL="457200" lvl="1" indent="-228600"/>
            <a:r>
              <a:rPr lang="en-US" sz="1600" dirty="0" smtClean="0"/>
              <a:t>Fermilab Networking and Facilities team</a:t>
            </a:r>
          </a:p>
          <a:p>
            <a:pPr marL="457200" lvl="1" indent="-228600"/>
            <a:r>
              <a:rPr lang="en-US" sz="1600" dirty="0" smtClean="0"/>
              <a:t>Collaborators from KISTI-GSDC</a:t>
            </a:r>
            <a:endParaRPr lang="en-US" sz="2000" dirty="0" smtClean="0"/>
          </a:p>
          <a:p>
            <a:pPr marL="57150" indent="-228600"/>
            <a:r>
              <a:rPr lang="en-US" sz="2000" dirty="0" smtClean="0"/>
              <a:t>We welcome collaborators and visitors!</a:t>
            </a:r>
          </a:p>
          <a:p>
            <a:pPr marL="57150" indent="-228600"/>
            <a:r>
              <a:rPr lang="en-US" sz="2000" dirty="0" smtClean="0"/>
              <a:t>Keep an eye on </a:t>
            </a:r>
            <a:r>
              <a:rPr lang="en-US" sz="2000" dirty="0" err="1" smtClean="0"/>
              <a:t>Fermilab’s</a:t>
            </a:r>
            <a:r>
              <a:rPr lang="en-US" sz="2000" dirty="0" smtClean="0"/>
              <a:t> employment website for opening (hopefully) coming soon.</a:t>
            </a:r>
            <a:endParaRPr lang="en-US" sz="20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20-Mar-2012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BCAFB-4223-CA42-976A-0955C8BE69C9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FermiCloud http://www-fermicloud.fnal.gov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Extra Slides</a:t>
            </a:r>
            <a:endParaRPr lang="en-US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FermiCloud vs. Magellan</a:t>
            </a:r>
            <a:endParaRPr lang="en-US" dirty="0"/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6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000000"/>
                          </a:solidFill>
                        </a:rPr>
                        <a:t>FermiCloud</a:t>
                      </a:r>
                      <a:endParaRPr lang="en-US" sz="20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000000"/>
                          </a:solidFill>
                        </a:rPr>
                        <a:t>Magellan</a:t>
                      </a:r>
                      <a:endParaRPr lang="en-US" sz="20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rgbClr val="000000"/>
                          </a:solidFill>
                        </a:rPr>
                        <a:t>Bottom up requirements and design.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rgbClr val="000000"/>
                          </a:solidFill>
                        </a:rPr>
                        <a:t>Top down requirements and mission.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rgbClr val="000000"/>
                          </a:solidFill>
                        </a:rPr>
                        <a:t>Funded out of existing budget ($230K+$128K).</a:t>
                      </a:r>
                      <a:endParaRPr 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rgbClr val="000000"/>
                          </a:solidFill>
                        </a:rPr>
                        <a:t>Funded</a:t>
                      </a:r>
                      <a:r>
                        <a:rPr lang="en-US" sz="1400" baseline="0" dirty="0" smtClean="0">
                          <a:solidFill>
                            <a:srgbClr val="000000"/>
                          </a:solidFill>
                        </a:rPr>
                        <a:t> via ARRA ($32M).</a:t>
                      </a:r>
                      <a:endParaRPr 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000000"/>
                          </a:solidFill>
                        </a:rPr>
                        <a:t>Multi phase project, with each phase</a:t>
                      </a:r>
                      <a:r>
                        <a:rPr lang="en-US" sz="1400" baseline="0" dirty="0" smtClean="0">
                          <a:solidFill>
                            <a:srgbClr val="000000"/>
                          </a:solidFill>
                        </a:rPr>
                        <a:t> building on knowledge gained during previous phases.</a:t>
                      </a:r>
                      <a:endParaRPr 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000000"/>
                          </a:solidFill>
                        </a:rPr>
                        <a:t>Fixed term project without ongoing funding.</a:t>
                      </a:r>
                      <a:endParaRPr 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000000"/>
                          </a:solidFill>
                        </a:rPr>
                        <a:t>Evaluated available open source cloud</a:t>
                      </a:r>
                      <a:r>
                        <a:rPr lang="en-US" sz="1400" baseline="0" dirty="0" smtClean="0">
                          <a:solidFill>
                            <a:srgbClr val="000000"/>
                          </a:solidFill>
                        </a:rPr>
                        <a:t> computing frameworks (Eucalyptus, Nimbus, OpenNebula) against requirements and selected OpenNebula. We plan to “circle back” and evaluate OpenStack this year.</a:t>
                      </a:r>
                      <a:endParaRPr 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000000"/>
                          </a:solidFill>
                        </a:rPr>
                        <a:t>Spent</a:t>
                      </a:r>
                      <a:r>
                        <a:rPr lang="en-US" sz="1400" baseline="0" dirty="0" smtClean="0">
                          <a:solidFill>
                            <a:srgbClr val="000000"/>
                          </a:solidFill>
                        </a:rPr>
                        <a:t> a lot of time trying to get the open source version of Eucalyptus to work at scale, eventually switched to a combination of Nimbus and OpenStack late in the project.</a:t>
                      </a:r>
                      <a:endParaRPr 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000000"/>
                          </a:solidFill>
                        </a:rPr>
                        <a:t>Approached cloud</a:t>
                      </a:r>
                      <a:r>
                        <a:rPr lang="en-US" sz="1400" baseline="0" dirty="0" smtClean="0">
                          <a:solidFill>
                            <a:srgbClr val="000000"/>
                          </a:solidFill>
                        </a:rPr>
                        <a:t> computing from a Grid and high throughput computing (HTC) perspective.</a:t>
                      </a:r>
                      <a:endParaRPr 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000000"/>
                          </a:solidFill>
                        </a:rPr>
                        <a:t>Approached</a:t>
                      </a:r>
                      <a:r>
                        <a:rPr lang="en-US" sz="1400" baseline="0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US" sz="1400" dirty="0" smtClean="0">
                          <a:solidFill>
                            <a:srgbClr val="000000"/>
                          </a:solidFill>
                        </a:rPr>
                        <a:t>cloud computing from a high performance computing (HPC) perspective.</a:t>
                      </a:r>
                      <a:endParaRPr 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000000"/>
                          </a:solidFill>
                        </a:rPr>
                        <a:t>Significant </a:t>
                      </a:r>
                      <a:r>
                        <a:rPr lang="en-US" sz="1400" baseline="0" dirty="0" smtClean="0">
                          <a:solidFill>
                            <a:srgbClr val="000000"/>
                          </a:solidFill>
                        </a:rPr>
                        <a:t>prior experience delivering production Grid services via open source virtualization (Xen and KVM).</a:t>
                      </a:r>
                      <a:endParaRPr 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000000"/>
                          </a:solidFill>
                        </a:rPr>
                        <a:t>Unclear.</a:t>
                      </a:r>
                      <a:endParaRPr 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000000"/>
                          </a:solidFill>
                        </a:rPr>
                        <a:t>Have SRIOV drivers for InfiniBand.</a:t>
                      </a:r>
                      <a:endParaRPr 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000000"/>
                          </a:solidFill>
                        </a:rPr>
                        <a:t>Did not have SRIOV drivers for</a:t>
                      </a:r>
                      <a:r>
                        <a:rPr lang="en-US" sz="1400" baseline="0" dirty="0" smtClean="0">
                          <a:solidFill>
                            <a:srgbClr val="000000"/>
                          </a:solidFill>
                        </a:rPr>
                        <a:t> InfiniBand before the end of the project</a:t>
                      </a:r>
                      <a:r>
                        <a:rPr lang="en-US" sz="1400" dirty="0" smtClean="0">
                          <a:solidFill>
                            <a:srgbClr val="000000"/>
                          </a:solidFill>
                        </a:rPr>
                        <a:t>.</a:t>
                      </a:r>
                      <a:endParaRPr 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000000"/>
                          </a:solidFill>
                        </a:rPr>
                        <a:t>Actively sought collaboration (OpenNebula,</a:t>
                      </a:r>
                      <a:r>
                        <a:rPr lang="en-US" sz="1400" baseline="0" dirty="0" smtClean="0">
                          <a:solidFill>
                            <a:srgbClr val="000000"/>
                          </a:solidFill>
                        </a:rPr>
                        <a:t> KISTI)</a:t>
                      </a:r>
                      <a:r>
                        <a:rPr lang="en-US" sz="1400" dirty="0" smtClean="0">
                          <a:solidFill>
                            <a:srgbClr val="000000"/>
                          </a:solidFill>
                        </a:rPr>
                        <a:t>.</a:t>
                      </a:r>
                      <a:endParaRPr 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000000"/>
                          </a:solidFill>
                        </a:rPr>
                        <a:t>Project was sited at NERSC and Argonne.</a:t>
                      </a:r>
                      <a:endParaRPr 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20-Mar-2012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FermiCloud http://www-fermicloud.fnal.gov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BCAFB-4223-CA42-976A-0955C8BE69C9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FermiCloud – </a:t>
            </a:r>
            <a:r>
              <a:rPr lang="en-US" sz="3200" dirty="0" smtClean="0"/>
              <a:t>Current Activities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287" y="1600200"/>
            <a:ext cx="8229600" cy="4525963"/>
          </a:xfrm>
        </p:spPr>
        <p:txBody>
          <a:bodyPr>
            <a:normAutofit fontScale="70000" lnSpcReduction="20000"/>
          </a:bodyPr>
          <a:lstStyle/>
          <a:p>
            <a:pPr marL="457200" lvl="1" indent="0">
              <a:buNone/>
            </a:pPr>
            <a:endParaRPr lang="en-US" dirty="0" smtClean="0"/>
          </a:p>
          <a:p>
            <a:pPr marL="228600" indent="-228600"/>
            <a:r>
              <a:rPr lang="en-US" dirty="0" smtClean="0"/>
              <a:t>FermiCloud Phase II:</a:t>
            </a:r>
          </a:p>
          <a:p>
            <a:pPr marL="457200" lvl="1" indent="-228600"/>
            <a:r>
              <a:rPr lang="en-US" dirty="0" smtClean="0"/>
              <a:t>Implement x509 based authentication (patches contributed back to OpenNebula project and are generally available in OpenNebula V3.2), perform secure </a:t>
            </a:r>
            <a:r>
              <a:rPr lang="en-US" dirty="0" err="1" smtClean="0"/>
              <a:t>contexualization</a:t>
            </a:r>
            <a:r>
              <a:rPr lang="en-US" dirty="0" smtClean="0"/>
              <a:t> of virtual machines at launch.</a:t>
            </a:r>
          </a:p>
          <a:p>
            <a:pPr marL="457200" lvl="1" indent="-228600"/>
            <a:r>
              <a:rPr lang="en-US" dirty="0" smtClean="0"/>
              <a:t>Implement monitoring and accounting,</a:t>
            </a:r>
          </a:p>
          <a:p>
            <a:pPr marL="457200" lvl="1" indent="-228600"/>
            <a:r>
              <a:rPr lang="en-US" dirty="0" smtClean="0"/>
              <a:t>Target “small” low-</a:t>
            </a:r>
            <a:r>
              <a:rPr lang="en-US" dirty="0" err="1" smtClean="0"/>
              <a:t>cpu</a:t>
            </a:r>
            <a:r>
              <a:rPr lang="en-US" dirty="0" smtClean="0"/>
              <a:t>-load servers such as Grid gatekeepers, forwarding nodes, small databases, monitoring, etc.</a:t>
            </a:r>
          </a:p>
          <a:p>
            <a:pPr marL="457200" lvl="1" indent="-228600"/>
            <a:r>
              <a:rPr lang="en-US" dirty="0" smtClean="0"/>
              <a:t>Begin the hardware deployment of a distributed SAN,</a:t>
            </a:r>
          </a:p>
          <a:p>
            <a:pPr lvl="1"/>
            <a:endParaRPr lang="en-US" dirty="0" smtClean="0"/>
          </a:p>
          <a:p>
            <a:pPr marL="228600" indent="-228600"/>
            <a:r>
              <a:rPr lang="en-US" dirty="0" smtClean="0"/>
              <a:t>FermiCloud Phase III:</a:t>
            </a:r>
          </a:p>
          <a:p>
            <a:pPr marL="457200" lvl="1" indent="-228600"/>
            <a:r>
              <a:rPr lang="en-US" dirty="0" smtClean="0"/>
              <a:t>Select and deploy a true multi-user filesystem on top of a distributed &amp; </a:t>
            </a:r>
            <a:r>
              <a:rPr lang="en-US" dirty="0" smtClean="0">
                <a:solidFill>
                  <a:srgbClr val="FF0000"/>
                </a:solidFill>
              </a:rPr>
              <a:t>replicated</a:t>
            </a:r>
            <a:r>
              <a:rPr lang="en-US" dirty="0" smtClean="0"/>
              <a:t> SAN,</a:t>
            </a:r>
          </a:p>
          <a:p>
            <a:pPr marL="457200" lvl="1" indent="-228600"/>
            <a:r>
              <a:rPr lang="en-US" dirty="0" smtClean="0"/>
              <a:t>Deploy 24x7 production </a:t>
            </a:r>
            <a:r>
              <a:rPr lang="en-US" dirty="0" smtClean="0"/>
              <a:t>services </a:t>
            </a:r>
            <a:endParaRPr lang="en-US" dirty="0" smtClean="0"/>
          </a:p>
          <a:p>
            <a:pPr marL="457200" lvl="1" indent="-228600"/>
            <a:r>
              <a:rPr lang="en-US" dirty="0" smtClean="0"/>
              <a:t>Live migration becomes important for this phase.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20-Mar-2012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BCAFB-4223-CA42-976A-0955C8BE69C9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FermiCloud http://www-fermicloud.fnal.gov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FermiCloud – Hardware Specifications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lvl="0">
              <a:buNone/>
            </a:pPr>
            <a:r>
              <a:rPr lang="en-US" dirty="0" smtClean="0"/>
              <a:t>Currently 23 systems split across FCC-3 and GCC-B:</a:t>
            </a:r>
          </a:p>
          <a:p>
            <a:pPr marL="228600" indent="-228600"/>
            <a:r>
              <a:rPr lang="en-US" dirty="0" smtClean="0"/>
              <a:t>2 </a:t>
            </a:r>
            <a:r>
              <a:rPr lang="en-US" dirty="0" err="1" smtClean="0"/>
              <a:t>x</a:t>
            </a:r>
            <a:r>
              <a:rPr lang="en-US" dirty="0" smtClean="0"/>
              <a:t> 2.67 GHz Intel “</a:t>
            </a:r>
            <a:r>
              <a:rPr lang="en-US" dirty="0" err="1" smtClean="0"/>
              <a:t>Westmere</a:t>
            </a:r>
            <a:r>
              <a:rPr lang="en-US" dirty="0" smtClean="0"/>
              <a:t>” 4 core CPU</a:t>
            </a:r>
          </a:p>
          <a:p>
            <a:pPr marL="228600" lvl="1" indent="-228600"/>
            <a:r>
              <a:rPr lang="en-US" dirty="0" smtClean="0"/>
              <a:t>Total 8 physical cores, potentially 16 cores with Hyper Threading (HT),</a:t>
            </a:r>
          </a:p>
          <a:p>
            <a:pPr marL="228600" indent="-228600"/>
            <a:r>
              <a:rPr lang="en-US" dirty="0" smtClean="0"/>
              <a:t>24 GBytes of memory </a:t>
            </a:r>
            <a:r>
              <a:rPr lang="en-US" dirty="0" smtClean="0">
                <a:solidFill>
                  <a:srgbClr val="FFFF00"/>
                </a:solidFill>
              </a:rPr>
              <a:t>(we are considering an upgrade to 48)</a:t>
            </a:r>
            <a:r>
              <a:rPr lang="en-US" dirty="0" smtClean="0"/>
              <a:t>,</a:t>
            </a:r>
          </a:p>
          <a:p>
            <a:pPr marL="228600" indent="-228600"/>
            <a:r>
              <a:rPr lang="en-US" dirty="0" smtClean="0"/>
              <a:t>2 </a:t>
            </a:r>
            <a:r>
              <a:rPr lang="en-US" dirty="0" err="1" smtClean="0"/>
              <a:t>x</a:t>
            </a:r>
            <a:r>
              <a:rPr lang="en-US" dirty="0" smtClean="0"/>
              <a:t> 1GBit Ethernet interface (1 public, 1 private),</a:t>
            </a:r>
          </a:p>
          <a:p>
            <a:pPr marL="228600" indent="-228600"/>
            <a:r>
              <a:rPr lang="en-US" dirty="0" smtClean="0"/>
              <a:t>8 port Raid Controller,</a:t>
            </a:r>
          </a:p>
          <a:p>
            <a:pPr marL="228600" indent="-228600"/>
            <a:r>
              <a:rPr lang="en-US" dirty="0" smtClean="0"/>
              <a:t>2 </a:t>
            </a:r>
            <a:r>
              <a:rPr lang="en-US" dirty="0" err="1" smtClean="0"/>
              <a:t>x</a:t>
            </a:r>
            <a:r>
              <a:rPr lang="en-US" dirty="0" smtClean="0"/>
              <a:t> 300 GBytes of high speed local disk (15K RPM SAS),</a:t>
            </a:r>
          </a:p>
          <a:p>
            <a:pPr marL="228600" indent="-228600"/>
            <a:r>
              <a:rPr lang="en-US" dirty="0" smtClean="0"/>
              <a:t>6 </a:t>
            </a:r>
            <a:r>
              <a:rPr lang="en-US" dirty="0" err="1" smtClean="0"/>
              <a:t>x</a:t>
            </a:r>
            <a:r>
              <a:rPr lang="en-US" dirty="0" smtClean="0"/>
              <a:t> 2 TBytes = 12 TB raw of RAID SATA disk = ~10 TB formatted,</a:t>
            </a:r>
          </a:p>
          <a:p>
            <a:pPr marL="228600" indent="-228600"/>
            <a:r>
              <a:rPr lang="en-US" dirty="0" smtClean="0"/>
              <a:t>InfiniBand </a:t>
            </a:r>
            <a:r>
              <a:rPr lang="en-US" dirty="0" err="1" smtClean="0"/>
              <a:t>SysConnect</a:t>
            </a:r>
            <a:r>
              <a:rPr lang="en-US" dirty="0" smtClean="0"/>
              <a:t> II DDR HBA,</a:t>
            </a:r>
          </a:p>
          <a:p>
            <a:pPr marL="228600" indent="-228600"/>
            <a:r>
              <a:rPr lang="en-US" dirty="0" smtClean="0"/>
              <a:t>Brocade FibreChannel HBA </a:t>
            </a:r>
            <a:r>
              <a:rPr lang="en-US" dirty="0" smtClean="0">
                <a:solidFill>
                  <a:srgbClr val="FFFF00"/>
                </a:solidFill>
              </a:rPr>
              <a:t>(added in Fall 2011)</a:t>
            </a:r>
            <a:r>
              <a:rPr lang="en-US" dirty="0" smtClean="0"/>
              <a:t>,</a:t>
            </a:r>
          </a:p>
          <a:p>
            <a:pPr marL="228600" indent="-228600"/>
            <a:r>
              <a:rPr lang="en-US" dirty="0" smtClean="0"/>
              <a:t>2U </a:t>
            </a:r>
            <a:r>
              <a:rPr lang="en-US" dirty="0" err="1" smtClean="0"/>
              <a:t>SuperMicro</a:t>
            </a:r>
            <a:r>
              <a:rPr lang="en-US" dirty="0" smtClean="0"/>
              <a:t> chassis with redundant power supplies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20-Mar-2012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BCAFB-4223-CA42-976A-0955C8BE69C9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FermiCloud http://www-fermicloud.fnal.gov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FermiCloud—Software Stack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Current production</a:t>
            </a:r>
          </a:p>
          <a:p>
            <a:pPr lvl="1"/>
            <a:r>
              <a:rPr lang="en-US" dirty="0" smtClean="0"/>
              <a:t>Scientific Linux 5.7 host, SLF5 and SLF6 guest</a:t>
            </a:r>
          </a:p>
          <a:p>
            <a:pPr lvl="1"/>
            <a:r>
              <a:rPr lang="en-US" dirty="0" smtClean="0"/>
              <a:t>KVM hypervisor (Xen available on request).</a:t>
            </a:r>
          </a:p>
          <a:p>
            <a:pPr lvl="1"/>
            <a:r>
              <a:rPr lang="en-US" dirty="0" smtClean="0"/>
              <a:t>OpenNebula 2.0 with command-line launch</a:t>
            </a:r>
          </a:p>
          <a:p>
            <a:pPr lvl="1"/>
            <a:r>
              <a:rPr lang="en-US" dirty="0" smtClean="0"/>
              <a:t>Virtual machines distributed via SCP</a:t>
            </a:r>
          </a:p>
          <a:p>
            <a:r>
              <a:rPr lang="en-US" dirty="0" smtClean="0"/>
              <a:t>Coming soon</a:t>
            </a:r>
          </a:p>
          <a:p>
            <a:pPr lvl="1"/>
            <a:r>
              <a:rPr lang="en-US" dirty="0" smtClean="0"/>
              <a:t>Scientific Linux 6.1, SLF5 and SLF6 guests</a:t>
            </a:r>
          </a:p>
          <a:p>
            <a:pPr lvl="1"/>
            <a:r>
              <a:rPr lang="en-US" dirty="0" smtClean="0"/>
              <a:t>KVM hypervisor</a:t>
            </a:r>
          </a:p>
          <a:p>
            <a:pPr lvl="1"/>
            <a:r>
              <a:rPr lang="en-US" dirty="0" smtClean="0"/>
              <a:t>OpenNebula 3.2 with X.509 authentication</a:t>
            </a:r>
          </a:p>
          <a:p>
            <a:pPr lvl="2"/>
            <a:r>
              <a:rPr lang="en-US" dirty="0" smtClean="0"/>
              <a:t>Command line, </a:t>
            </a:r>
            <a:r>
              <a:rPr lang="en-US" dirty="0" err="1" smtClean="0"/>
              <a:t>SunStone</a:t>
            </a:r>
            <a:r>
              <a:rPr lang="en-US" dirty="0" smtClean="0"/>
              <a:t> Web UI, EC2 emulation, OCCI interface, Condor-G</a:t>
            </a:r>
          </a:p>
          <a:p>
            <a:pPr lvl="1"/>
            <a:r>
              <a:rPr lang="en-US" dirty="0" smtClean="0"/>
              <a:t>Persistent virtual machines stored on SAN (GFS).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All Open </a:t>
            </a:r>
            <a:r>
              <a:rPr lang="en-US" b="1" dirty="0" smtClean="0">
                <a:solidFill>
                  <a:srgbClr val="FF0000"/>
                </a:solidFill>
              </a:rPr>
              <a:t>Source</a:t>
            </a:r>
          </a:p>
          <a:p>
            <a:endParaRPr lang="en-US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20-Mar-2012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FermiCloud http://www-fermicloud.fnal.gov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BCAFB-4223-CA42-976A-0955C8BE69C9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153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FermiCloud</a:t>
            </a:r>
            <a:br>
              <a:rPr lang="en-US" dirty="0" smtClean="0"/>
            </a:br>
            <a:r>
              <a:rPr lang="en-US" dirty="0" smtClean="0"/>
              <a:t>Typical VM Specifications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228600" indent="-228600"/>
            <a:r>
              <a:rPr lang="en-US" dirty="0" smtClean="0"/>
              <a:t>Unit:</a:t>
            </a:r>
          </a:p>
          <a:p>
            <a:pPr marL="457200" lvl="1" indent="-234950"/>
            <a:r>
              <a:rPr lang="en-US" dirty="0" smtClean="0"/>
              <a:t>1 Virtual CPU [2.67 GHz “core” with Hyper Threading (HT)],</a:t>
            </a:r>
          </a:p>
          <a:p>
            <a:pPr marL="457200" lvl="1" indent="-234950"/>
            <a:r>
              <a:rPr lang="en-US" dirty="0" smtClean="0"/>
              <a:t>2 GBytes of memory,</a:t>
            </a:r>
          </a:p>
          <a:p>
            <a:pPr marL="457200" lvl="1" indent="-234950"/>
            <a:r>
              <a:rPr lang="en-US" dirty="0" smtClean="0"/>
              <a:t>10-20 GBytes of of SAN based “VM Image” storage,</a:t>
            </a:r>
          </a:p>
          <a:p>
            <a:pPr marL="457200" lvl="1" indent="-234950"/>
            <a:r>
              <a:rPr lang="en-US" dirty="0" smtClean="0"/>
              <a:t>Additional ~20-50 GBytes of “transient” local storage.</a:t>
            </a:r>
          </a:p>
          <a:p>
            <a:pPr marL="228600" lvl="1" indent="-228600"/>
            <a:endParaRPr lang="en-US" dirty="0" smtClean="0"/>
          </a:p>
          <a:p>
            <a:pPr marL="228600" indent="-228600"/>
            <a:r>
              <a:rPr lang="en-US" dirty="0" smtClean="0"/>
              <a:t>Additional CPU “cores”, memory and storage are available for “purchase”:</a:t>
            </a:r>
          </a:p>
          <a:p>
            <a:pPr marL="457200" lvl="1" indent="-228600"/>
            <a:r>
              <a:rPr lang="en-US" dirty="0" smtClean="0"/>
              <a:t>Based on the (Draft) FermiCloud Economic Model,</a:t>
            </a:r>
          </a:p>
          <a:p>
            <a:pPr marL="457200" lvl="1" indent="-228600"/>
            <a:r>
              <a:rPr lang="en-US" dirty="0" smtClean="0"/>
              <a:t>Raw VM costs are competitive with Amazon EC2,</a:t>
            </a:r>
          </a:p>
          <a:p>
            <a:pPr marL="457200" lvl="1" indent="-228600"/>
            <a:r>
              <a:rPr lang="en-US" dirty="0" smtClean="0"/>
              <a:t>FermiCloud VMs can be custom configured per “client”,</a:t>
            </a:r>
          </a:p>
          <a:p>
            <a:pPr marL="457200" lvl="1" indent="-228600"/>
            <a:r>
              <a:rPr lang="en-US" dirty="0" smtClean="0"/>
              <a:t>Access to Fermilab science datasets is much better than Amazon EC2. 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20-Mar-2012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BCAFB-4223-CA42-976A-0955C8BE69C9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FermiCloud http://www-fermicloud.fnal.gov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FermiCloud – Monitoring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20-Mar-2012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BCAFB-4223-CA42-976A-0955C8BE69C9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FermiCloud http://www-fermicloud.fnal.gov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228600" indent="-228600"/>
            <a:r>
              <a:rPr lang="en-US" dirty="0" smtClean="0"/>
              <a:t>Temporary FermiCloud Usage Monitor:</a:t>
            </a:r>
          </a:p>
          <a:p>
            <a:pPr marL="457200" lvl="1" indent="-228600"/>
            <a:r>
              <a:rPr lang="en-US" sz="2400" dirty="0" smtClean="0">
                <a:hlinkClick r:id="rId2"/>
              </a:rPr>
              <a:t>http://www-fermicloud.fnal.gov/fermicloud-usage-data.html</a:t>
            </a:r>
            <a:endParaRPr lang="en-US" sz="2400" dirty="0" smtClean="0"/>
          </a:p>
          <a:p>
            <a:pPr marL="457200" lvl="1" indent="-228600"/>
            <a:r>
              <a:rPr lang="en-US" dirty="0" smtClean="0"/>
              <a:t>Data collection dynamically “ping-pongs” across systems deployed in FCC and GCC to offer redundancy,</a:t>
            </a:r>
          </a:p>
          <a:p>
            <a:pPr marL="457200" lvl="1" indent="-228600"/>
            <a:r>
              <a:rPr lang="en-US" dirty="0" smtClean="0"/>
              <a:t>See plot on next page.</a:t>
            </a:r>
          </a:p>
          <a:p>
            <a:pPr lvl="1"/>
            <a:endParaRPr lang="en-US" dirty="0" smtClean="0"/>
          </a:p>
          <a:p>
            <a:pPr marL="228600" indent="-228600"/>
            <a:r>
              <a:rPr lang="en-US" dirty="0" smtClean="0"/>
              <a:t>FermiCloud Redundant Ganglia Servers:</a:t>
            </a:r>
          </a:p>
          <a:p>
            <a:pPr marL="457200" lvl="1" indent="-228600"/>
            <a:r>
              <a:rPr lang="en-US" dirty="0" smtClean="0">
                <a:hlinkClick r:id="rId3"/>
              </a:rPr>
              <a:t>http://fcl301k1.fnal.gov/ganglia/</a:t>
            </a:r>
            <a:endParaRPr lang="en-US" dirty="0" smtClean="0"/>
          </a:p>
          <a:p>
            <a:pPr marL="457200" lvl="1" indent="-228600"/>
            <a:r>
              <a:rPr lang="en-US" dirty="0" smtClean="0">
                <a:hlinkClick r:id="rId4"/>
              </a:rPr>
              <a:t>http://fcl002k1.fnal.gov/ganglia</a:t>
            </a:r>
            <a:r>
              <a:rPr lang="en-US" dirty="0" smtClean="0">
                <a:hlinkClick r:id="rId4"/>
              </a:rPr>
              <a:t>/</a:t>
            </a:r>
            <a:endParaRPr lang="en-US" dirty="0" smtClean="0"/>
          </a:p>
          <a:p>
            <a:pPr marL="57150" indent="-228600"/>
            <a:r>
              <a:rPr lang="en-US" b="1" i="1" dirty="0" smtClean="0"/>
              <a:t>Preliminary</a:t>
            </a:r>
            <a:r>
              <a:rPr lang="en-US" dirty="0" smtClean="0"/>
              <a:t> RSV based monitoring pilot:</a:t>
            </a:r>
          </a:p>
          <a:p>
            <a:pPr marL="457200" lvl="1" indent="-228600"/>
            <a:r>
              <a:rPr lang="en-US" dirty="0" smtClean="0">
                <a:hlinkClick r:id="rId5"/>
              </a:rPr>
              <a:t>http://fermicloudrsv.fnal.gov/rsv</a:t>
            </a:r>
            <a:endParaRPr lang="en-US" dirty="0" smtClean="0"/>
          </a:p>
          <a:p>
            <a:pPr marL="457200" lvl="1" indent="-228600"/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74637"/>
            <a:ext cx="8229600" cy="608171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8" name="Content Placeholder 7"/>
          <p:cNvGraphicFramePr>
            <a:graphicFrameLocks/>
          </p:cNvGraphicFramePr>
          <p:nvPr/>
        </p:nvGraphicFramePr>
        <p:xfrm>
          <a:off x="4559300" y="3251203"/>
          <a:ext cx="4114800" cy="31044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97200"/>
                <a:gridCol w="1117600"/>
              </a:tblGrid>
              <a:tr h="63973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FermiCloud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Capacity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# of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</a:rPr>
                        <a:t> Units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63973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Nominal</a:t>
                      </a:r>
                    </a:p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(1 physical core = 1 VM)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184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500645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50% over subscription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276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63973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100% over subscription</a:t>
                      </a:r>
                    </a:p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(1 HT core = 1 VM)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368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500645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200% over subscription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552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457200" y="274638"/>
            <a:ext cx="8216900" cy="639148"/>
          </a:xfrm>
          <a:prstGeom prst="rect">
            <a:avLst/>
          </a:prstGeom>
          <a:solidFill>
            <a:srgbClr val="FFFF00"/>
          </a:solidFill>
          <a:ln w="254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0000"/>
                </a:solidFill>
              </a:rPr>
              <a:t>Note – </a:t>
            </a:r>
            <a:r>
              <a:rPr lang="en-US" sz="1600" b="1" i="1" dirty="0" smtClean="0">
                <a:solidFill>
                  <a:srgbClr val="000000"/>
                </a:solidFill>
              </a:rPr>
              <a:t>FermiGrid</a:t>
            </a:r>
            <a:r>
              <a:rPr lang="en-US" sz="1600" dirty="0" smtClean="0">
                <a:solidFill>
                  <a:srgbClr val="000000"/>
                </a:solidFill>
              </a:rPr>
              <a:t> Production Services are operated at 100% to 200% “oversubscription”</a:t>
            </a:r>
            <a:endParaRPr lang="en-US" sz="1600" dirty="0">
              <a:solidFill>
                <a:srgbClr val="000000"/>
              </a:solidFill>
            </a:endParaRPr>
          </a:p>
        </p:txBody>
      </p:sp>
      <p:grpSp>
        <p:nvGrpSpPr>
          <p:cNvPr id="5" name="Group 9"/>
          <p:cNvGrpSpPr/>
          <p:nvPr/>
        </p:nvGrpSpPr>
        <p:grpSpPr>
          <a:xfrm>
            <a:off x="1269863" y="5184775"/>
            <a:ext cx="7416937" cy="1126054"/>
            <a:chOff x="1269863" y="5092700"/>
            <a:chExt cx="7416937" cy="1126054"/>
          </a:xfrm>
        </p:grpSpPr>
        <p:sp>
          <p:nvSpPr>
            <p:cNvPr id="11" name="Rectangle 10"/>
            <p:cNvSpPr/>
            <p:nvPr/>
          </p:nvSpPr>
          <p:spPr>
            <a:xfrm>
              <a:off x="4559300" y="5092700"/>
              <a:ext cx="4127500" cy="723900"/>
            </a:xfrm>
            <a:prstGeom prst="rect">
              <a:avLst/>
            </a:prstGeom>
            <a:noFill/>
            <a:ln w="508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269863" y="5849422"/>
              <a:ext cx="1892578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FermiCloud Target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13" name="Straight Arrow Connector 12"/>
            <p:cNvCxnSpPr>
              <a:stCxn id="12" idx="3"/>
              <a:endCxn id="11" idx="1"/>
            </p:cNvCxnSpPr>
            <p:nvPr/>
          </p:nvCxnSpPr>
          <p:spPr>
            <a:xfrm flipV="1">
              <a:off x="3162441" y="5454650"/>
              <a:ext cx="1396859" cy="579438"/>
            </a:xfrm>
            <a:prstGeom prst="straightConnector1">
              <a:avLst/>
            </a:prstGeom>
            <a:ln w="508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13"/>
          <p:cNvGrpSpPr/>
          <p:nvPr/>
        </p:nvGrpSpPr>
        <p:grpSpPr>
          <a:xfrm>
            <a:off x="457202" y="3121024"/>
            <a:ext cx="3517900" cy="2063751"/>
            <a:chOff x="457200" y="3428999"/>
            <a:chExt cx="3517900" cy="2063751"/>
          </a:xfrm>
        </p:grpSpPr>
        <p:sp>
          <p:nvSpPr>
            <p:cNvPr id="15" name="Rectangle 14"/>
            <p:cNvSpPr/>
            <p:nvPr/>
          </p:nvSpPr>
          <p:spPr>
            <a:xfrm>
              <a:off x="457200" y="4241800"/>
              <a:ext cx="3175000" cy="1250950"/>
            </a:xfrm>
            <a:prstGeom prst="rect">
              <a:avLst/>
            </a:prstGeom>
            <a:noFill/>
            <a:ln w="508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57200" y="3428999"/>
              <a:ext cx="35179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8000"/>
                  </a:solidFill>
                </a:rPr>
                <a:t>VM states as reported by “virsh list”</a:t>
              </a:r>
              <a:endParaRPr lang="en-US" dirty="0">
                <a:solidFill>
                  <a:srgbClr val="008000"/>
                </a:solidFill>
              </a:endParaRPr>
            </a:p>
          </p:txBody>
        </p:sp>
        <p:cxnSp>
          <p:nvCxnSpPr>
            <p:cNvPr id="17" name="Straight Arrow Connector 16"/>
            <p:cNvCxnSpPr>
              <a:stCxn id="16" idx="2"/>
              <a:endCxn id="15" idx="0"/>
            </p:cNvCxnSpPr>
            <p:nvPr/>
          </p:nvCxnSpPr>
          <p:spPr>
            <a:xfrm rot="5400000">
              <a:off x="1908691" y="3934340"/>
              <a:ext cx="443469" cy="171450"/>
            </a:xfrm>
            <a:prstGeom prst="straightConnector1">
              <a:avLst/>
            </a:prstGeom>
            <a:ln w="508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Date Placeholder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20-Mar-2012</a:t>
            </a:r>
            <a:endParaRPr lang="en-US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BCAFB-4223-CA42-976A-0955C8BE69C9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FermiCloud http://www-fermicloud.fnal.gov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Description of Virtual Machine States Reported by “virsh list” Command</a:t>
            </a:r>
            <a:endParaRPr lang="en-US" sz="3600" dirty="0"/>
          </a:p>
        </p:txBody>
      </p:sp>
      <p:graphicFrame>
        <p:nvGraphicFramePr>
          <p:cNvPr id="4" name="Content Placeholder 6"/>
          <p:cNvGraphicFramePr>
            <a:graphicFrameLocks noGrp="1"/>
          </p:cNvGraphicFramePr>
          <p:nvPr>
            <p:ph idx="1"/>
          </p:nvPr>
        </p:nvGraphicFramePr>
        <p:xfrm>
          <a:off x="457200" y="1600201"/>
          <a:ext cx="8229600" cy="47561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3200"/>
                <a:gridCol w="6756400"/>
              </a:tblGrid>
              <a:tr h="38651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State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Description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550514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running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The domain is currently running on a CPU.</a:t>
                      </a:r>
                    </a:p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Note – KVM based VMs show up in this state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 even when they are “idle”.</a:t>
                      </a:r>
                      <a:endParaRPr lang="en-US" sz="14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1003878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idle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The domain is idle, and not running or </a:t>
                      </a:r>
                      <a:r>
                        <a:rPr lang="en-US" sz="1400" dirty="0" err="1" smtClean="0">
                          <a:solidFill>
                            <a:schemeClr val="tx1"/>
                          </a:solidFill>
                        </a:rPr>
                        <a:t>runnable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.  This can be caused because the domain is waiting on I/O (a traditional wait state) or has gone to sleep because there was nothing else for it to do.</a:t>
                      </a:r>
                    </a:p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Note – Xen based VMs typically show up in this state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 even when they are “running”.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777196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paused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The domain has been paused, usually occurring through the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administrator running virsh suspend.  When in a paused state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the domain will still consume allocated resources like memory, but will not be eligible for scheduling by the hypervisor.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550514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shutdown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The domain is in the process of shutting down, i.e. the guest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operating system has been notified and should be in the process of stopping its operations gracefully.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550514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shut off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The domain has been shut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 down.  When in a shut off state the domain does not consume resources.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550514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crashed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The domain has crashed.  Usually this state can only occur if the domain has been configured not to restart on crash.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8651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dying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The domain is in process of dying, but hasn't completely shutdown or crashed.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20-Mar-2012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BCAFB-4223-CA42-976A-0955C8BE69C9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FermiCloud http://www-fermicloud.fnal.gov</a:t>
            </a:r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 rot="10800000">
            <a:off x="7340600" y="2387600"/>
            <a:ext cx="1346200" cy="1588"/>
          </a:xfrm>
          <a:prstGeom prst="straightConnector1">
            <a:avLst/>
          </a:prstGeom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10800000">
            <a:off x="8166100" y="3363912"/>
            <a:ext cx="520700" cy="1588"/>
          </a:xfrm>
          <a:prstGeom prst="straightConnector1">
            <a:avLst/>
          </a:prstGeom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3869</TotalTime>
  <Words>2462</Words>
  <Application>Microsoft Office PowerPoint</Application>
  <PresentationFormat>On-screen Show (4:3)</PresentationFormat>
  <Paragraphs>481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FermiCloud  Infrastructure as a Service (IaaS) Cloud Computing In Support of the Fermilab Scientific Program OSG All Hands Meeting 2012</vt:lpstr>
      <vt:lpstr>FermiCloud Introduction</vt:lpstr>
      <vt:lpstr>FermiCloud – Current Activities</vt:lpstr>
      <vt:lpstr>FermiCloud – Hardware Specifications</vt:lpstr>
      <vt:lpstr>FermiCloud—Software Stack</vt:lpstr>
      <vt:lpstr>FermiCloud Typical VM Specifications </vt:lpstr>
      <vt:lpstr>FermiCloud – Monitoring</vt:lpstr>
      <vt:lpstr>PowerPoint Presentation</vt:lpstr>
      <vt:lpstr>Description of Virtual Machine States Reported by “virsh list” Command</vt:lpstr>
      <vt:lpstr>FermiCloud – Monitoring Requirements &amp; Goals</vt:lpstr>
      <vt:lpstr>FermiCloud - Accounting</vt:lpstr>
      <vt:lpstr>Open Nebula Gratia Accounting Probe</vt:lpstr>
      <vt:lpstr>FermiCloud – Gratia Accounting Reports</vt:lpstr>
      <vt:lpstr>vCluster</vt:lpstr>
      <vt:lpstr>MPI on FermiCloud (Note 1)</vt:lpstr>
      <vt:lpstr>FermiCloud Facilities</vt:lpstr>
      <vt:lpstr>FermiCloud – Network &amp; SAN “Today”</vt:lpstr>
      <vt:lpstr>FermiCloud – Network &amp; SAN  (Possible Future – FY2013/2014)</vt:lpstr>
      <vt:lpstr>FermiCloud – Support for Science (direct and indirect)</vt:lpstr>
      <vt:lpstr>Recent FermiCloud Uses</vt:lpstr>
      <vt:lpstr>FermiCloud Conclusions</vt:lpstr>
      <vt:lpstr>Summary</vt:lpstr>
      <vt:lpstr>Extra Slides</vt:lpstr>
      <vt:lpstr>FermiCloud vs. Magellan</vt:lpstr>
    </vt:vector>
  </TitlesOfParts>
  <Company>Fermilab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Briefing on Virtualization and Cloud Computing</dc:title>
  <dc:creator>Keith Chadwick</dc:creator>
  <cp:lastModifiedBy>Steven C. Timm x8525 12814N</cp:lastModifiedBy>
  <cp:revision>227</cp:revision>
  <cp:lastPrinted>2012-02-09T19:30:26Z</cp:lastPrinted>
  <dcterms:created xsi:type="dcterms:W3CDTF">2012-02-16T15:40:38Z</dcterms:created>
  <dcterms:modified xsi:type="dcterms:W3CDTF">2012-03-20T13:56:54Z</dcterms:modified>
</cp:coreProperties>
</file>