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58" r:id="rId5"/>
    <p:sldId id="259" r:id="rId6"/>
    <p:sldId id="260" r:id="rId7"/>
    <p:sldId id="262" r:id="rId8"/>
    <p:sldId id="261" r:id="rId9"/>
    <p:sldId id="280" r:id="rId10"/>
    <p:sldId id="277" r:id="rId11"/>
    <p:sldId id="278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83" r:id="rId21"/>
    <p:sldId id="272" r:id="rId22"/>
    <p:sldId id="279" r:id="rId23"/>
    <p:sldId id="273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9BD4-1831-0D46-A14E-C27D0EDFCEFD}" type="datetimeFigureOut">
              <a:rPr lang="en-US" smtClean="0"/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950C7-7F8A-3E40-8611-10B1F5252C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different</a:t>
            </a:r>
            <a:r>
              <a:rPr lang="en-US" baseline="0" dirty="0" smtClean="0"/>
              <a:t> properties of amino acids in R groups</a:t>
            </a:r>
          </a:p>
          <a:p>
            <a:r>
              <a:rPr lang="en-US" baseline="0" dirty="0" smtClean="0"/>
              <a:t>Charged</a:t>
            </a:r>
          </a:p>
          <a:p>
            <a:r>
              <a:rPr lang="en-US" baseline="0" dirty="0" smtClean="0"/>
              <a:t>polar</a:t>
            </a:r>
          </a:p>
          <a:p>
            <a:r>
              <a:rPr lang="en-US" baseline="0" dirty="0" smtClean="0"/>
              <a:t>Hydrophobic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backbone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sidechains</a:t>
            </a:r>
            <a:r>
              <a:rPr lang="en-US" baseline="0" dirty="0" smtClean="0"/>
              <a:t>, backbone is the same for every amino acid, side chain is what’s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existing strategies have advantages and disadvantages,</a:t>
            </a:r>
            <a:r>
              <a:rPr lang="en-US" baseline="0" dirty="0" smtClean="0"/>
              <a:t> but don’t go in detail</a:t>
            </a:r>
          </a:p>
          <a:p>
            <a:r>
              <a:rPr lang="en-US" baseline="0" dirty="0" smtClean="0"/>
              <a:t>Mention advantage of </a:t>
            </a:r>
            <a:r>
              <a:rPr lang="en-US" baseline="0" dirty="0" err="1" smtClean="0"/>
              <a:t>ligase</a:t>
            </a:r>
            <a:r>
              <a:rPr lang="en-US" baseline="0" dirty="0" smtClean="0"/>
              <a:t>, short target sequence</a:t>
            </a:r>
          </a:p>
          <a:p>
            <a:r>
              <a:rPr lang="en-US" baseline="0" dirty="0" smtClean="0"/>
              <a:t>Active site needs to be redesigned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part that ‘glows’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backbone </a:t>
            </a:r>
            <a:r>
              <a:rPr lang="en-US" dirty="0" err="1" smtClean="0"/>
              <a:t>modelling</a:t>
            </a:r>
            <a:r>
              <a:rPr lang="en-US" dirty="0" smtClean="0"/>
              <a:t> is done with fragments,</a:t>
            </a:r>
          </a:p>
          <a:p>
            <a:r>
              <a:rPr lang="en-US" dirty="0" smtClean="0"/>
              <a:t>Point out movin</a:t>
            </a:r>
            <a:r>
              <a:rPr lang="en-US" baseline="0" dirty="0" smtClean="0"/>
              <a:t>g substrate, modeling done at same time as protein side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1600 cluster is a little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1600 cluster is a little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meaning of normal for memory use -&gt; can run most protocols on laptops</a:t>
            </a:r>
          </a:p>
          <a:p>
            <a:r>
              <a:rPr lang="en-US" baseline="0" dirty="0" smtClean="0"/>
              <a:t>Storage: calculate number of output per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hydrogen</a:t>
            </a:r>
            <a:r>
              <a:rPr lang="en-US" baseline="0" dirty="0" smtClean="0"/>
              <a:t> bonds between backbone NH and </a:t>
            </a:r>
            <a:r>
              <a:rPr lang="en-US" baseline="0" dirty="0" err="1" smtClean="0"/>
              <a:t>oxygens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packing observed in with</a:t>
            </a:r>
            <a:r>
              <a:rPr lang="en-US" baseline="0" dirty="0" smtClean="0"/>
              <a:t> phenylalanine</a:t>
            </a:r>
          </a:p>
          <a:p>
            <a:r>
              <a:rPr lang="en-US" baseline="0" dirty="0" smtClean="0"/>
              <a:t>Mention that </a:t>
            </a:r>
            <a:r>
              <a:rPr lang="en-US" baseline="0" dirty="0" err="1" smtClean="0"/>
              <a:t>sidechains</a:t>
            </a:r>
            <a:r>
              <a:rPr lang="en-US" baseline="0" dirty="0" smtClean="0"/>
              <a:t> are omitted in three images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Elucidation is tedious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any modeling algorithm needs score</a:t>
            </a:r>
            <a:r>
              <a:rPr lang="en-US" baseline="0" dirty="0" smtClean="0"/>
              <a:t> function / sampling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each term a bit</a:t>
            </a:r>
          </a:p>
          <a:p>
            <a:r>
              <a:rPr lang="en-US" dirty="0" smtClean="0"/>
              <a:t>The total score is the sum over the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F1D05-9A46-3D4C-8B6F-DC5743EB01AB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Catalyze = accelerate</a:t>
            </a:r>
          </a:p>
          <a:p>
            <a:r>
              <a:rPr lang="en-US" dirty="0" smtClean="0"/>
              <a:t>Mention food</a:t>
            </a:r>
            <a:r>
              <a:rPr lang="en-US" baseline="0" dirty="0" smtClean="0"/>
              <a:t> breakdown, muscle activity</a:t>
            </a:r>
          </a:p>
          <a:p>
            <a:r>
              <a:rPr lang="en-US" baseline="0" dirty="0" smtClean="0"/>
              <a:t>Mention that catalyst doesn’t get used up, most enzymes can turn over thousands of times</a:t>
            </a:r>
          </a:p>
          <a:p>
            <a:r>
              <a:rPr lang="en-US" baseline="0" dirty="0" smtClean="0"/>
              <a:t>Point out active site, mention that it is relatively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Enzyme needs to bind to both substrates to performs its function</a:t>
            </a:r>
          </a:p>
          <a:p>
            <a:r>
              <a:rPr lang="en-US" dirty="0" smtClean="0"/>
              <a:t>Mention that in picture, structure with small molecule</a:t>
            </a:r>
            <a:r>
              <a:rPr lang="en-US" baseline="0" dirty="0" smtClean="0"/>
              <a:t> is shown</a:t>
            </a:r>
          </a:p>
          <a:p>
            <a:r>
              <a:rPr lang="en-US" baseline="0" dirty="0" smtClean="0"/>
              <a:t>Point out recognition sequence</a:t>
            </a:r>
            <a:endParaRPr lang="en-US" dirty="0" smtClean="0"/>
          </a:p>
          <a:p>
            <a:r>
              <a:rPr lang="en-US" dirty="0" smtClean="0"/>
              <a:t>Talk about biological role,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Some functions can’t be carried out by the 20 amino acids</a:t>
            </a:r>
          </a:p>
          <a:p>
            <a:r>
              <a:rPr lang="en-US" baseline="0" dirty="0" smtClean="0"/>
              <a:t>prepares enzymes used in fatty acid metabolism for their function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that other proteins can be made targets of </a:t>
            </a:r>
            <a:r>
              <a:rPr lang="en-US" dirty="0" err="1" smtClean="0"/>
              <a:t>ligase</a:t>
            </a:r>
            <a:r>
              <a:rPr lang="en-US" dirty="0" smtClean="0"/>
              <a:t> by adding the target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mention compartments and what they to</a:t>
            </a:r>
          </a:p>
          <a:p>
            <a:r>
              <a:rPr lang="en-US" baseline="0" dirty="0" smtClean="0"/>
              <a:t>Nucleus contains </a:t>
            </a:r>
            <a:r>
              <a:rPr lang="en-US" baseline="0" dirty="0" err="1" smtClean="0"/>
              <a:t>dna</a:t>
            </a:r>
            <a:endParaRPr lang="en-US" baseline="0" dirty="0" smtClean="0"/>
          </a:p>
          <a:p>
            <a:r>
              <a:rPr lang="en-US" baseline="0" dirty="0" smtClean="0"/>
              <a:t>Mitochondria provide energy</a:t>
            </a:r>
          </a:p>
          <a:p>
            <a:r>
              <a:rPr lang="en-US" baseline="0" dirty="0" smtClean="0"/>
              <a:t>Endoplasmic reticulum prepares proteins for secretion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50C7-7F8A-3E40-8611-10B1F5252C6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0A6F-3296-0341-A9CB-AAC44744AD8E}" type="datetimeFigureOut">
              <a:rPr lang="en-US" smtClean="0"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D3C8-810E-4E45-8267-2C59D17E32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7.png"/><Relationship Id="rId1" Type="http://schemas.openxmlformats.org/officeDocument/2006/relationships/video" Target="file://localhost/Users/flo/Documents/presentations/osg/1ubi_500_15fps_wpause.mov" TargetMode="Externa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8.png"/><Relationship Id="rId1" Type="http://schemas.openxmlformats.org/officeDocument/2006/relationships/video" Target="file://localhost/Users/flo/Documents/presentations/osg/1b72_relax.mov" TargetMode="Externa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5.png"/><Relationship Id="rId1" Type="http://schemas.openxmlformats.org/officeDocument/2006/relationships/video" Target="file://localhost/Users/flo/Documents/presentations/osg/movie3_ray" TargetMode="Externa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video" Target="file://localhost/Users/flo/Documents/presentations/general/basic_loopremodel_color2.mov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 Design on the OSG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76" y="4796040"/>
            <a:ext cx="6400800" cy="1752600"/>
          </a:xfrm>
        </p:spPr>
        <p:txBody>
          <a:bodyPr/>
          <a:lstStyle/>
          <a:p>
            <a:pPr algn="l"/>
            <a:r>
              <a:rPr lang="en-US" dirty="0" err="1" smtClean="0"/>
              <a:t>Florian</a:t>
            </a:r>
            <a:r>
              <a:rPr lang="en-US" dirty="0" smtClean="0"/>
              <a:t> Richter</a:t>
            </a:r>
          </a:p>
          <a:p>
            <a:pPr algn="l"/>
            <a:r>
              <a:rPr lang="en-US" dirty="0" smtClean="0"/>
              <a:t>Baker Group, Dept. of Biochemistry</a:t>
            </a:r>
          </a:p>
          <a:p>
            <a:pPr algn="l"/>
            <a:r>
              <a:rPr lang="en-US" dirty="0" smtClean="0"/>
              <a:t>University of Washington, Seattle</a:t>
            </a:r>
            <a:endParaRPr lang="en-US" dirty="0"/>
          </a:p>
        </p:txBody>
      </p:sp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49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21" y="0"/>
            <a:ext cx="1060495" cy="101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316" y="216161"/>
            <a:ext cx="6981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1b. Computational modeling of proteins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4814" y="884064"/>
            <a:ext cx="83772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Protein structure prediction</a:t>
            </a:r>
            <a:br>
              <a:rPr lang="en-US" sz="2400" dirty="0" smtClean="0"/>
            </a:br>
            <a:r>
              <a:rPr lang="en-US" sz="2400" dirty="0" smtClean="0"/>
              <a:t> 1) find a low energy conformation for the backbone</a:t>
            </a:r>
          </a:p>
          <a:p>
            <a:endParaRPr lang="en-US" sz="2400" dirty="0"/>
          </a:p>
        </p:txBody>
      </p:sp>
      <p:pic>
        <p:nvPicPr>
          <p:cNvPr id="8" name="1ubi_500_15fps_wpaus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821" y="1777158"/>
            <a:ext cx="6774456" cy="5080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3277" y="2269675"/>
            <a:ext cx="214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Monte –Carlo algorithm used</a:t>
            </a:r>
          </a:p>
          <a:p>
            <a:r>
              <a:rPr lang="en-US" dirty="0" smtClean="0"/>
              <a:t>(stochastic)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Several 10K steps shown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Usually a large number of independent trajectories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49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21" y="0"/>
            <a:ext cx="1060495" cy="101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316" y="216161"/>
            <a:ext cx="6981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1b. Computational modeling of proteins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4814" y="884064"/>
            <a:ext cx="83772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Protein structure prediction</a:t>
            </a:r>
            <a:br>
              <a:rPr lang="en-US" sz="2400" dirty="0" smtClean="0"/>
            </a:br>
            <a:r>
              <a:rPr lang="en-US" sz="2400" dirty="0" smtClean="0"/>
              <a:t> 2) determine structures for the side chains</a:t>
            </a:r>
          </a:p>
          <a:p>
            <a:endParaRPr lang="en-US" sz="2400" dirty="0"/>
          </a:p>
        </p:txBody>
      </p:sp>
      <p:pic>
        <p:nvPicPr>
          <p:cNvPr id="8" name="1b72_relax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648217"/>
            <a:ext cx="6946378" cy="5209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9469" y="2084392"/>
            <a:ext cx="320225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Packing algorithm similar to backbone algorithm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make library of side chain conformations seen in crystal structures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Monte-Carlo algorithm to determine optimal combination of side chain conformation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216161"/>
            <a:ext cx="6404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1c. Introduction to enzymes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5341" y="1018555"/>
            <a:ext cx="8741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Enzymes are proteins that catalyze chemical reactions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Universally important (e.g. metabolism, cell development, etc etc)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The catalytic activity is mediated by the ‘active site’</a:t>
            </a:r>
          </a:p>
        </p:txBody>
      </p:sp>
      <p:pic>
        <p:nvPicPr>
          <p:cNvPr id="7" name="Picture 6" descr="enzyme_w_acts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154" y="2697012"/>
            <a:ext cx="3942846" cy="3676806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223860">
            <a:off x="1989732" y="3369347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/>
          <p:cNvSpPr/>
          <p:nvPr/>
        </p:nvSpPr>
        <p:spPr>
          <a:xfrm>
            <a:off x="2032540" y="3768821"/>
            <a:ext cx="368673" cy="48635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Pie 12"/>
          <p:cNvSpPr/>
          <p:nvPr/>
        </p:nvSpPr>
        <p:spPr>
          <a:xfrm rot="10223860">
            <a:off x="338214" y="3357337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/>
          <p:cNvSpPr/>
          <p:nvPr/>
        </p:nvSpPr>
        <p:spPr>
          <a:xfrm>
            <a:off x="402056" y="4622229"/>
            <a:ext cx="368673" cy="48635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0223860">
            <a:off x="3778573" y="3369345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/>
          <p:cNvSpPr/>
          <p:nvPr/>
        </p:nvSpPr>
        <p:spPr>
          <a:xfrm>
            <a:off x="3992294" y="4288270"/>
            <a:ext cx="184336" cy="333959"/>
          </a:xfrm>
          <a:prstGeom prst="triangle">
            <a:avLst>
              <a:gd name="adj" fmla="val 100000"/>
            </a:avLst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Parallelogram 16"/>
          <p:cNvSpPr/>
          <p:nvPr/>
        </p:nvSpPr>
        <p:spPr>
          <a:xfrm>
            <a:off x="3743328" y="4847038"/>
            <a:ext cx="433302" cy="523100"/>
          </a:xfrm>
          <a:prstGeom prst="parallelogram">
            <a:avLst>
              <a:gd name="adj" fmla="val 627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4048" y="4440670"/>
            <a:ext cx="4513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75566" y="4439082"/>
            <a:ext cx="4513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2892" y="2871180"/>
            <a:ext cx="14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Enzyme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2892" y="5631688"/>
            <a:ext cx="181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“substrate”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26961" y="5687312"/>
            <a:ext cx="181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products</a:t>
            </a:r>
            <a:endParaRPr lang="en-US" i="1" dirty="0"/>
          </a:p>
        </p:txBody>
      </p:sp>
      <p:sp>
        <p:nvSpPr>
          <p:cNvPr id="24" name="Lightning Bolt 23"/>
          <p:cNvSpPr/>
          <p:nvPr/>
        </p:nvSpPr>
        <p:spPr>
          <a:xfrm>
            <a:off x="1612519" y="3427623"/>
            <a:ext cx="628677" cy="68239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392468" y="5312226"/>
            <a:ext cx="580314" cy="173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475078" y="3309539"/>
            <a:ext cx="416681" cy="17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3702136" y="5312226"/>
            <a:ext cx="580314" cy="173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6" idx="3"/>
          </p:cNvCxnSpPr>
          <p:nvPr/>
        </p:nvCxnSpPr>
        <p:spPr>
          <a:xfrm rot="5400000" flipH="1" flipV="1">
            <a:off x="3622992" y="5078050"/>
            <a:ext cx="1009459" cy="97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8725" y="5610427"/>
            <a:ext cx="191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Structure of an exemplary enzyme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12892" y="6256758"/>
            <a:ext cx="4451515" cy="37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Schematic diagram of an enzymatic reaction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/>
      <p:bldP spid="24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0"/>
            <a:ext cx="6404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1c. Introduction to enzymes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6186" y="1018555"/>
            <a:ext cx="892781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Enzyme example: </a:t>
            </a:r>
            <a:r>
              <a:rPr lang="en-US" sz="2400" dirty="0" err="1" smtClean="0"/>
              <a:t>Ligase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Attaches a small molecule to other proteins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These other proteins need the attachment to perform their functions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Targets a small ~12 amino-acid recognition sequence</a:t>
            </a:r>
            <a:endParaRPr lang="en-US" sz="2400" dirty="0"/>
          </a:p>
        </p:txBody>
      </p:sp>
      <p:pic>
        <p:nvPicPr>
          <p:cNvPr id="7" name="Picture 6" descr="ligase_act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213" y="2989371"/>
            <a:ext cx="3671787" cy="3424037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223860">
            <a:off x="2618408" y="3490497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>
            <a:off x="2661216" y="3889971"/>
            <a:ext cx="368673" cy="48635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ie 10"/>
          <p:cNvSpPr/>
          <p:nvPr/>
        </p:nvSpPr>
        <p:spPr>
          <a:xfrm rot="10223860">
            <a:off x="338214" y="3357337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/>
          <p:cNvSpPr/>
          <p:nvPr/>
        </p:nvSpPr>
        <p:spPr>
          <a:xfrm>
            <a:off x="402056" y="4622229"/>
            <a:ext cx="368673" cy="48635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Arrow Connector 12"/>
          <p:cNvCxnSpPr/>
          <p:nvPr/>
        </p:nvCxnSpPr>
        <p:spPr>
          <a:xfrm>
            <a:off x="1057907" y="4943062"/>
            <a:ext cx="4513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ecagon 18"/>
          <p:cNvSpPr/>
          <p:nvPr/>
        </p:nvSpPr>
        <p:spPr>
          <a:xfrm>
            <a:off x="216186" y="5595268"/>
            <a:ext cx="797187" cy="83334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43140" y="6121315"/>
            <a:ext cx="540465" cy="246951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1864029" y="3768817"/>
            <a:ext cx="797187" cy="83334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90983" y="4294864"/>
            <a:ext cx="540465" cy="246951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ecagon 22"/>
          <p:cNvSpPr/>
          <p:nvPr/>
        </p:nvSpPr>
        <p:spPr>
          <a:xfrm>
            <a:off x="3837305" y="5287975"/>
            <a:ext cx="797187" cy="83334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64259" y="5814022"/>
            <a:ext cx="540465" cy="246951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720387" y="5570842"/>
            <a:ext cx="368673" cy="48635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Pie 25"/>
          <p:cNvSpPr/>
          <p:nvPr/>
        </p:nvSpPr>
        <p:spPr>
          <a:xfrm rot="10223860">
            <a:off x="4018892" y="3831691"/>
            <a:ext cx="822960" cy="822960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Arrow Connector 26"/>
          <p:cNvCxnSpPr/>
          <p:nvPr/>
        </p:nvCxnSpPr>
        <p:spPr>
          <a:xfrm>
            <a:off x="3278544" y="4941474"/>
            <a:ext cx="4513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23517" y="6428608"/>
            <a:ext cx="354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Close-up of the </a:t>
            </a:r>
            <a:r>
              <a:rPr lang="en-US" i="1" dirty="0" err="1" smtClean="0"/>
              <a:t>ligase</a:t>
            </a:r>
            <a:r>
              <a:rPr lang="en-US" i="1" dirty="0" smtClean="0"/>
              <a:t> active site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21" y="299288"/>
            <a:ext cx="602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8790" y="1369126"/>
            <a:ext cx="7539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 to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Protein Structure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Computational modeling of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Introduction to Enzymes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Redesigning an enzyme for live-cell imaging on OSG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Some general thoughts on Protein modeling on OSG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551" y="0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smtClean="0"/>
              <a:t>Redesigning an enzyme for live-cell imaging on OSG</a:t>
            </a:r>
          </a:p>
          <a:p>
            <a:pPr algn="ctr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2056" y="1202388"/>
            <a:ext cx="84210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u="sng" dirty="0" smtClean="0"/>
              <a:t>What is live-cell imaging?</a:t>
            </a:r>
            <a:endParaRPr lang="en-US" sz="2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Cells are compartmentalized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Different proteins are located in different compartments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To study localization of a protein of interest, a fluorescent tag can be attached to it</a:t>
            </a:r>
            <a:endParaRPr lang="en-US" sz="2200" dirty="0"/>
          </a:p>
        </p:txBody>
      </p:sp>
      <p:pic>
        <p:nvPicPr>
          <p:cNvPr id="10" name="Picture 9" descr="cell_compartm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55" y="3429000"/>
            <a:ext cx="3570365" cy="3010604"/>
          </a:xfrm>
          <a:prstGeom prst="rect">
            <a:avLst/>
          </a:prstGeom>
        </p:spPr>
      </p:pic>
      <p:pic>
        <p:nvPicPr>
          <p:cNvPr id="11" name="Picture 10" descr="cell_labe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78" y="3100772"/>
            <a:ext cx="3307481" cy="3338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056" y="6488668"/>
            <a:ext cx="29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Schematic diagram of a cell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02119" y="6488668"/>
            <a:ext cx="49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</a:t>
            </a:r>
            <a:r>
              <a:rPr lang="en-US" i="1" dirty="0" err="1" smtClean="0"/>
              <a:t>fluorophore</a:t>
            </a:r>
            <a:r>
              <a:rPr lang="en-US" i="1" dirty="0" smtClean="0"/>
              <a:t>-tagged protein </a:t>
            </a:r>
            <a:r>
              <a:rPr lang="en-US" i="1" dirty="0" err="1" smtClean="0"/>
              <a:t>localised</a:t>
            </a:r>
            <a:r>
              <a:rPr lang="en-US" i="1" dirty="0" smtClean="0"/>
              <a:t> in nucleus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0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smtClean="0"/>
              <a:t>Redesigning an enzyme for live-cell imaging on OSG</a:t>
            </a: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67560" y="1018555"/>
            <a:ext cx="7934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Several strategies for labeling proteins in cells exist, none are perfect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Idea: redesigning </a:t>
            </a:r>
            <a:r>
              <a:rPr lang="en-US" sz="2200" dirty="0" err="1" smtClean="0"/>
              <a:t>ligase</a:t>
            </a:r>
            <a:r>
              <a:rPr lang="en-US" sz="2200" dirty="0" smtClean="0"/>
              <a:t> to transfer a </a:t>
            </a:r>
            <a:r>
              <a:rPr lang="en-US" sz="2200" dirty="0" err="1" smtClean="0"/>
              <a:t>fluorophore</a:t>
            </a:r>
            <a:r>
              <a:rPr lang="en-US" sz="2200" dirty="0" smtClean="0"/>
              <a:t> instead  of its natural substrate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 </a:t>
            </a:r>
            <a:r>
              <a:rPr lang="en-US" sz="2200" dirty="0" err="1" smtClean="0"/>
              <a:t>fluorogenic</a:t>
            </a:r>
            <a:r>
              <a:rPr lang="en-US" sz="2200" dirty="0" smtClean="0"/>
              <a:t> substrate very similar to the natural substrate exists</a:t>
            </a:r>
            <a:endParaRPr lang="en-US" sz="2200" dirty="0"/>
          </a:p>
        </p:txBody>
      </p:sp>
      <p:sp>
        <p:nvSpPr>
          <p:cNvPr id="7" name="Pie 6"/>
          <p:cNvSpPr/>
          <p:nvPr/>
        </p:nvSpPr>
        <p:spPr>
          <a:xfrm rot="10223860">
            <a:off x="2165422" y="4158593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Isosceles Triangle 8"/>
          <p:cNvSpPr/>
          <p:nvPr/>
        </p:nvSpPr>
        <p:spPr>
          <a:xfrm>
            <a:off x="2199058" y="4506342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ie 9"/>
          <p:cNvSpPr/>
          <p:nvPr/>
        </p:nvSpPr>
        <p:spPr>
          <a:xfrm rot="10223860">
            <a:off x="411050" y="4063361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/>
          <p:cNvSpPr/>
          <p:nvPr/>
        </p:nvSpPr>
        <p:spPr>
          <a:xfrm>
            <a:off x="445987" y="4902270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Arrow Connector 11"/>
          <p:cNvCxnSpPr/>
          <p:nvPr/>
        </p:nvCxnSpPr>
        <p:spPr>
          <a:xfrm>
            <a:off x="1065637" y="5161037"/>
            <a:ext cx="325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ecagon 12"/>
          <p:cNvSpPr/>
          <p:nvPr/>
        </p:nvSpPr>
        <p:spPr>
          <a:xfrm>
            <a:off x="260117" y="5698346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7070" y="6155080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1401871" y="4426202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28824" y="4882936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3144111" y="5573892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71064" y="6030626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027193" y="5815745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Pie 19"/>
          <p:cNvSpPr/>
          <p:nvPr/>
        </p:nvSpPr>
        <p:spPr>
          <a:xfrm rot="10223860">
            <a:off x="3323600" y="4324077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Arrow Connector 20"/>
          <p:cNvCxnSpPr/>
          <p:nvPr/>
        </p:nvCxnSpPr>
        <p:spPr>
          <a:xfrm>
            <a:off x="2892899" y="5159637"/>
            <a:ext cx="374881" cy="1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881" y="3431533"/>
            <a:ext cx="346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Natural </a:t>
            </a:r>
            <a:r>
              <a:rPr lang="en-US" i="1" dirty="0" err="1" smtClean="0"/>
              <a:t>ligase</a:t>
            </a:r>
            <a:r>
              <a:rPr lang="en-US" i="1" dirty="0" smtClean="0"/>
              <a:t> reaction</a:t>
            </a:r>
            <a:endParaRPr lang="en-US" i="1" dirty="0"/>
          </a:p>
        </p:txBody>
      </p:sp>
      <p:sp>
        <p:nvSpPr>
          <p:cNvPr id="29" name="Pie 28"/>
          <p:cNvSpPr/>
          <p:nvPr/>
        </p:nvSpPr>
        <p:spPr>
          <a:xfrm rot="10223860">
            <a:off x="6950576" y="4220525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/>
          <p:cNvSpPr/>
          <p:nvPr/>
        </p:nvSpPr>
        <p:spPr>
          <a:xfrm>
            <a:off x="6984212" y="4568274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Pie 30"/>
          <p:cNvSpPr/>
          <p:nvPr/>
        </p:nvSpPr>
        <p:spPr>
          <a:xfrm rot="10223860">
            <a:off x="5196204" y="4125293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/>
          <p:cNvSpPr/>
          <p:nvPr/>
        </p:nvSpPr>
        <p:spPr>
          <a:xfrm>
            <a:off x="5231141" y="4964202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Arrow Connector 32"/>
          <p:cNvCxnSpPr/>
          <p:nvPr/>
        </p:nvCxnSpPr>
        <p:spPr>
          <a:xfrm>
            <a:off x="5850791" y="5222969"/>
            <a:ext cx="325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ecagon 33"/>
          <p:cNvSpPr/>
          <p:nvPr/>
        </p:nvSpPr>
        <p:spPr>
          <a:xfrm>
            <a:off x="5045271" y="5760278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72224" y="6217012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ecagon 35"/>
          <p:cNvSpPr/>
          <p:nvPr/>
        </p:nvSpPr>
        <p:spPr>
          <a:xfrm>
            <a:off x="6187025" y="4488134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713978" y="4944868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ecagon 37"/>
          <p:cNvSpPr/>
          <p:nvPr/>
        </p:nvSpPr>
        <p:spPr>
          <a:xfrm>
            <a:off x="7696821" y="5528112"/>
            <a:ext cx="650622" cy="73483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223774" y="5984846"/>
            <a:ext cx="441099" cy="217760"/>
          </a:xfrm>
          <a:custGeom>
            <a:avLst/>
            <a:gdLst>
              <a:gd name="connsiteX0" fmla="*/ 0 w 540465"/>
              <a:gd name="connsiteY0" fmla="*/ 588 h 246951"/>
              <a:gd name="connsiteX1" fmla="*/ 67558 w 540465"/>
              <a:gd name="connsiteY1" fmla="*/ 14098 h 246951"/>
              <a:gd name="connsiteX2" fmla="*/ 121604 w 540465"/>
              <a:gd name="connsiteY2" fmla="*/ 95158 h 246951"/>
              <a:gd name="connsiteX3" fmla="*/ 135116 w 540465"/>
              <a:gd name="connsiteY3" fmla="*/ 149198 h 246951"/>
              <a:gd name="connsiteX4" fmla="*/ 202674 w 540465"/>
              <a:gd name="connsiteY4" fmla="*/ 81648 h 246951"/>
              <a:gd name="connsiteX5" fmla="*/ 256721 w 540465"/>
              <a:gd name="connsiteY5" fmla="*/ 68138 h 246951"/>
              <a:gd name="connsiteX6" fmla="*/ 405349 w 540465"/>
              <a:gd name="connsiteY6" fmla="*/ 81648 h 246951"/>
              <a:gd name="connsiteX7" fmla="*/ 486419 w 540465"/>
              <a:gd name="connsiteY7" fmla="*/ 162708 h 246951"/>
              <a:gd name="connsiteX8" fmla="*/ 526954 w 540465"/>
              <a:gd name="connsiteY8" fmla="*/ 243767 h 246951"/>
              <a:gd name="connsiteX9" fmla="*/ 540465 w 540465"/>
              <a:gd name="connsiteY9" fmla="*/ 243767 h 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465" h="246951">
                <a:moveTo>
                  <a:pt x="0" y="588"/>
                </a:moveTo>
                <a:cubicBezTo>
                  <a:pt x="22519" y="5091"/>
                  <a:pt x="49430" y="0"/>
                  <a:pt x="67558" y="14098"/>
                </a:cubicBezTo>
                <a:cubicBezTo>
                  <a:pt x="93193" y="34034"/>
                  <a:pt x="121604" y="95158"/>
                  <a:pt x="121604" y="95158"/>
                </a:cubicBezTo>
                <a:cubicBezTo>
                  <a:pt x="126108" y="113171"/>
                  <a:pt x="118508" y="140895"/>
                  <a:pt x="135116" y="149198"/>
                </a:cubicBezTo>
                <a:cubicBezTo>
                  <a:pt x="160854" y="162066"/>
                  <a:pt x="194949" y="86797"/>
                  <a:pt x="202674" y="81648"/>
                </a:cubicBezTo>
                <a:cubicBezTo>
                  <a:pt x="218126" y="71348"/>
                  <a:pt x="238705" y="72641"/>
                  <a:pt x="256721" y="68138"/>
                </a:cubicBezTo>
                <a:cubicBezTo>
                  <a:pt x="306264" y="72641"/>
                  <a:pt x="359348" y="62709"/>
                  <a:pt x="405349" y="81648"/>
                </a:cubicBezTo>
                <a:cubicBezTo>
                  <a:pt x="440686" y="96197"/>
                  <a:pt x="486419" y="162708"/>
                  <a:pt x="486419" y="162708"/>
                </a:cubicBezTo>
                <a:cubicBezTo>
                  <a:pt x="497409" y="195676"/>
                  <a:pt x="500759" y="217576"/>
                  <a:pt x="526954" y="243767"/>
                </a:cubicBezTo>
                <a:cubicBezTo>
                  <a:pt x="530139" y="246951"/>
                  <a:pt x="535961" y="243767"/>
                  <a:pt x="540465" y="243767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8579903" y="5769965"/>
            <a:ext cx="300892" cy="428869"/>
          </a:xfrm>
          <a:prstGeom prst="triangle">
            <a:avLst>
              <a:gd name="adj" fmla="val 100000"/>
            </a:avLst>
          </a:prstGeom>
          <a:solidFill>
            <a:srgbClr val="000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2" name="Straight Arrow Connector 41"/>
          <p:cNvCxnSpPr/>
          <p:nvPr/>
        </p:nvCxnSpPr>
        <p:spPr>
          <a:xfrm>
            <a:off x="7678053" y="5221569"/>
            <a:ext cx="374881" cy="1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un 42"/>
          <p:cNvSpPr/>
          <p:nvPr/>
        </p:nvSpPr>
        <p:spPr>
          <a:xfrm>
            <a:off x="5363952" y="5162628"/>
            <a:ext cx="416544" cy="365484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/>
        </p:nvSpPr>
        <p:spPr>
          <a:xfrm>
            <a:off x="7155077" y="4752469"/>
            <a:ext cx="416544" cy="365484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8727456" y="5963757"/>
            <a:ext cx="416544" cy="365484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05055" y="3399267"/>
            <a:ext cx="346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Redesigned </a:t>
            </a:r>
            <a:r>
              <a:rPr lang="en-US" i="1" dirty="0" err="1" smtClean="0"/>
              <a:t>ligase</a:t>
            </a:r>
            <a:r>
              <a:rPr lang="en-US" i="1" dirty="0" smtClean="0"/>
              <a:t> reaction</a:t>
            </a:r>
            <a:endParaRPr lang="en-US" i="1" dirty="0"/>
          </a:p>
        </p:txBody>
      </p:sp>
      <p:sp>
        <p:nvSpPr>
          <p:cNvPr id="47" name="Oval 46"/>
          <p:cNvSpPr/>
          <p:nvPr/>
        </p:nvSpPr>
        <p:spPr>
          <a:xfrm>
            <a:off x="5528136" y="4725771"/>
            <a:ext cx="252360" cy="1571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e 47"/>
          <p:cNvSpPr/>
          <p:nvPr/>
        </p:nvSpPr>
        <p:spPr>
          <a:xfrm rot="10223860">
            <a:off x="8153318" y="4324076"/>
            <a:ext cx="671657" cy="725682"/>
          </a:xfrm>
          <a:prstGeom prst="pie">
            <a:avLst>
              <a:gd name="adj1" fmla="val 19221458"/>
              <a:gd name="adj2" fmla="val 16200000"/>
            </a:avLst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Oval 48"/>
          <p:cNvSpPr/>
          <p:nvPr/>
        </p:nvSpPr>
        <p:spPr>
          <a:xfrm>
            <a:off x="8485250" y="4924554"/>
            <a:ext cx="252360" cy="1571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49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0495" y="0"/>
            <a:ext cx="7205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smtClean="0"/>
              <a:t>Redesigning an enzyme for live-cell imaging on OSG</a:t>
            </a:r>
          </a:p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6087" y="1323888"/>
            <a:ext cx="8069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Task: use computational design to create a variant of </a:t>
            </a:r>
            <a:r>
              <a:rPr lang="en-US" sz="2200" dirty="0" err="1" smtClean="0"/>
              <a:t>ligase</a:t>
            </a:r>
            <a:r>
              <a:rPr lang="en-US" sz="2200" dirty="0" smtClean="0"/>
              <a:t> that transfers a </a:t>
            </a:r>
            <a:r>
              <a:rPr lang="en-US" sz="2200" dirty="0" err="1" smtClean="0"/>
              <a:t>fluorophore</a:t>
            </a:r>
            <a:r>
              <a:rPr lang="en-US" sz="2200" dirty="0" smtClean="0"/>
              <a:t> to its targets</a:t>
            </a:r>
          </a:p>
          <a:p>
            <a:endParaRPr lang="en-US" sz="2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6087" y="2269675"/>
            <a:ext cx="8681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A model of the </a:t>
            </a:r>
            <a:r>
              <a:rPr lang="en-US" sz="2200" dirty="0" err="1" smtClean="0">
                <a:solidFill>
                  <a:srgbClr val="FF0000"/>
                </a:solidFill>
              </a:rPr>
              <a:t>fluorophore</a:t>
            </a:r>
            <a:r>
              <a:rPr lang="en-US" sz="2200" dirty="0" smtClean="0"/>
              <a:t> was created and superimposed on the </a:t>
            </a:r>
            <a:r>
              <a:rPr lang="en-US" sz="2200" dirty="0" smtClean="0">
                <a:solidFill>
                  <a:srgbClr val="000090"/>
                </a:solidFill>
              </a:rPr>
              <a:t>natural substrate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Problem: </a:t>
            </a:r>
            <a:r>
              <a:rPr lang="en-US" sz="2200" dirty="0" err="1" smtClean="0"/>
              <a:t>fluorophore</a:t>
            </a:r>
            <a:r>
              <a:rPr lang="en-US" sz="2200" dirty="0" smtClean="0"/>
              <a:t> part ‘clashes’ with backbone of </a:t>
            </a:r>
            <a:r>
              <a:rPr lang="en-US" sz="2200" dirty="0" err="1" smtClean="0"/>
              <a:t>ligase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13" name="Picture 12" descr="ligase_wt_act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39" y="3458923"/>
            <a:ext cx="3638210" cy="3392725"/>
          </a:xfrm>
          <a:prstGeom prst="rect">
            <a:avLst/>
          </a:prstGeom>
        </p:spPr>
      </p:pic>
      <p:pic>
        <p:nvPicPr>
          <p:cNvPr id="14" name="Picture 13" descr="ligase_wt_acts_newsu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802" y="3465274"/>
            <a:ext cx="3638211" cy="33927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1049" y="4687961"/>
            <a:ext cx="72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0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smtClean="0"/>
              <a:t>Redesigning an enzyme for live-cell imaging on OSG</a:t>
            </a: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9381" y="1018555"/>
            <a:ext cx="8817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Computational algorithm: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Find new conformation for clashing loop (backbone modeling)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Design new sequence for alternative conformations (side chain modeling)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If Score is comparable to score of natural conformation, write model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Repeat several 10K times in parallel </a:t>
            </a:r>
            <a:endParaRPr lang="en-US" sz="2200" dirty="0"/>
          </a:p>
        </p:txBody>
      </p:sp>
      <p:pic>
        <p:nvPicPr>
          <p:cNvPr id="11" name="movie3_ray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9382" y="2792782"/>
            <a:ext cx="6894228" cy="406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0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smtClean="0"/>
              <a:t>Redesigning an enzyme for live-cell imaging on OSG</a:t>
            </a: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2056" y="1018555"/>
            <a:ext cx="8231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A total of ~250K trajectories were started (~52K CPU hours)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493 decent models generated (as judged by score 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After filtering and visual inspection, 10 selected for experimental characterization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20018"/>
            <a:ext cx="863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characterization has begun, but no results yet</a:t>
            </a:r>
            <a:endParaRPr lang="en-US" dirty="0"/>
          </a:p>
        </p:txBody>
      </p:sp>
      <p:pic>
        <p:nvPicPr>
          <p:cNvPr id="9" name="Picture 8" descr="des_exampl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56" y="2599599"/>
            <a:ext cx="3543342" cy="3304259"/>
          </a:xfrm>
          <a:prstGeom prst="rect">
            <a:avLst/>
          </a:prstGeom>
        </p:spPr>
      </p:pic>
      <p:pic>
        <p:nvPicPr>
          <p:cNvPr id="10" name="Picture 9" descr="des_exampl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367" y="2465104"/>
            <a:ext cx="3687569" cy="343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21" y="299288"/>
            <a:ext cx="602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8790" y="1369126"/>
            <a:ext cx="7539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 to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Protein Structure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Computational modeling of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Introduction to Enzymes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Redesigning an enzyme for live-cell imaging on OSG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Some general thoughts on Protein modeling on OSG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21" y="299288"/>
            <a:ext cx="602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8790" y="1369126"/>
            <a:ext cx="7539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 to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Protein Structure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Computational modeling of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Introduction to Enzymes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Redesigning an enzyme for live-cell imaging on OSG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Some general thoughts on Protein modeling on OSG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99234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  <a:r>
              <a:rPr lang="en-US" sz="3200" dirty="0" smtClean="0"/>
              <a:t>. Some general thoughts </a:t>
            </a:r>
            <a:r>
              <a:rPr lang="en-US" sz="3200" dirty="0" smtClean="0"/>
              <a:t>on Protein modeling on OSG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2055" y="1668894"/>
            <a:ext cx="6907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Generally working great! (~10</a:t>
            </a:r>
            <a:r>
              <a:rPr lang="en-US" sz="2200" baseline="30000" dirty="0" smtClean="0"/>
              <a:t>6</a:t>
            </a:r>
            <a:r>
              <a:rPr lang="en-US" sz="2200" dirty="0" smtClean="0"/>
              <a:t> </a:t>
            </a:r>
            <a:r>
              <a:rPr lang="en-US" sz="2200" dirty="0" err="1" smtClean="0"/>
              <a:t>cpu</a:t>
            </a:r>
            <a:r>
              <a:rPr lang="en-US" sz="2200" dirty="0" smtClean="0"/>
              <a:t> hours in ~7 months)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r>
              <a:rPr lang="en-US" sz="2200" u="sng" dirty="0" smtClean="0"/>
              <a:t>Current computational resources in the Baker Group</a:t>
            </a:r>
            <a:endParaRPr lang="en-US" sz="2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480 node cluster for interactive jobs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~1600 node cluster </a:t>
            </a:r>
            <a:r>
              <a:rPr lang="en-US" sz="2200" dirty="0" err="1" smtClean="0"/>
              <a:t>w</a:t>
            </a:r>
            <a:r>
              <a:rPr lang="en-US" sz="2200" dirty="0" smtClean="0"/>
              <a:t>/ condor system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BOINC / </a:t>
            </a:r>
            <a:r>
              <a:rPr lang="en-US" sz="2200" dirty="0" err="1" smtClean="0"/>
              <a:t>Rosetta@Home</a:t>
            </a:r>
            <a:r>
              <a:rPr lang="en-US" sz="2200" dirty="0" smtClean="0"/>
              <a:t>, ~300K active hosts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en-US" sz="2200" dirty="0" smtClean="0"/>
              <a:t>OSG fits in well, between 1600 node cluster and R@H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99234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  <a:r>
              <a:rPr lang="en-US" sz="3200" dirty="0" smtClean="0"/>
              <a:t>. Some general thoughts </a:t>
            </a:r>
            <a:r>
              <a:rPr lang="en-US" sz="3200" dirty="0" smtClean="0"/>
              <a:t>on Protein modeling on OSG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2055" y="1310467"/>
            <a:ext cx="8353485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u="sng" dirty="0" smtClean="0"/>
              <a:t>Our software / community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Rosetta 3.x, developed since </a:t>
            </a:r>
            <a:r>
              <a:rPr lang="en-US" sz="2200" dirty="0" smtClean="0"/>
              <a:t>2006, </a:t>
            </a:r>
            <a:r>
              <a:rPr lang="en-US" sz="2200" dirty="0" smtClean="0"/>
              <a:t>all C++ codebase, &gt;10</a:t>
            </a:r>
            <a:r>
              <a:rPr lang="en-US" sz="2200" baseline="30000" dirty="0" smtClean="0"/>
              <a:t>6</a:t>
            </a:r>
            <a:r>
              <a:rPr lang="en-US" sz="2200" dirty="0" smtClean="0"/>
              <a:t> lines by now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Semi open source, free academic license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About ~100 developers (10-20 active ones)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200" dirty="0" err="1" smtClean="0"/>
              <a:t>www.rosettacommons.org</a:t>
            </a:r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2054" y="3782792"/>
            <a:ext cx="798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Most types of calculations use stochastic algorithms</a:t>
            </a:r>
          </a:p>
          <a:p>
            <a:pPr lvl="1"/>
            <a:r>
              <a:rPr lang="en-US" sz="2200" dirty="0" smtClean="0"/>
              <a:t>-&gt; embarrassingly parallel, well suited for current </a:t>
            </a:r>
            <a:r>
              <a:rPr lang="en-US" sz="2200" dirty="0" err="1" smtClean="0"/>
              <a:t>osg</a:t>
            </a:r>
            <a:r>
              <a:rPr lang="en-US" sz="2200" dirty="0" smtClean="0"/>
              <a:t> setup</a:t>
            </a:r>
          </a:p>
          <a:p>
            <a:pPr lvl="1"/>
            <a:endParaRPr lang="en-US" sz="2200" dirty="0" smtClean="0"/>
          </a:p>
          <a:p>
            <a:pPr marL="0" lvl="1">
              <a:buFont typeface="Arial"/>
              <a:buChar char="•"/>
            </a:pPr>
            <a:r>
              <a:rPr lang="en-US" sz="2200" dirty="0" smtClean="0"/>
              <a:t>Some MPI-protocols are being developed, but not widely used yet</a:t>
            </a:r>
          </a:p>
          <a:p>
            <a:pPr marL="0" lvl="1">
              <a:buFont typeface="Arial"/>
              <a:buChar char="•"/>
            </a:pPr>
            <a:endParaRPr lang="en-US" sz="2200" dirty="0" smtClean="0"/>
          </a:p>
          <a:p>
            <a:pPr marL="0" lvl="1">
              <a:buFont typeface="Arial"/>
              <a:buChar char="•"/>
            </a:pPr>
            <a:r>
              <a:rPr lang="en-US" sz="2200" dirty="0" smtClean="0"/>
              <a:t>Maybe switch to </a:t>
            </a:r>
            <a:r>
              <a:rPr lang="en-US" sz="2200" dirty="0" err="1" smtClean="0"/>
              <a:t>GPUs</a:t>
            </a:r>
            <a:r>
              <a:rPr lang="en-US" sz="2200" dirty="0" smtClean="0"/>
              <a:t> at some point in the distant future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551" y="99234"/>
            <a:ext cx="6404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  <a:r>
              <a:rPr lang="en-US" sz="3200" dirty="0" smtClean="0"/>
              <a:t>. Some general thoughts </a:t>
            </a:r>
            <a:r>
              <a:rPr lang="en-US" sz="3200" dirty="0" smtClean="0"/>
              <a:t>on Protein modeling on OSG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2054" y="1453450"/>
            <a:ext cx="7002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Computational needs for typical Rosetta3.x protocols / jobs</a:t>
            </a:r>
            <a:endParaRPr lang="en-US" sz="2200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2054" y="2111423"/>
          <a:ext cx="7465010" cy="4123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7472"/>
                <a:gridCol w="4007538"/>
              </a:tblGrid>
              <a:tr h="5051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Category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Resources needed</a:t>
                      </a:r>
                      <a:endParaRPr lang="en-US" sz="2200" dirty="0"/>
                    </a:p>
                  </a:txBody>
                  <a:tcPr/>
                </a:tc>
              </a:tr>
              <a:tr h="505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CPU cycles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lots</a:t>
                      </a:r>
                      <a:endParaRPr lang="en-US" sz="2200" dirty="0"/>
                    </a:p>
                  </a:txBody>
                  <a:tcPr/>
                </a:tc>
              </a:tr>
              <a:tr h="505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memory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normal</a:t>
                      </a:r>
                      <a:endParaRPr lang="en-US" sz="2200" dirty="0"/>
                    </a:p>
                  </a:txBody>
                  <a:tcPr/>
                </a:tc>
              </a:tr>
              <a:tr h="505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storage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little - normal</a:t>
                      </a:r>
                      <a:endParaRPr lang="en-US" sz="2200" dirty="0"/>
                    </a:p>
                  </a:txBody>
                  <a:tcPr/>
                </a:tc>
              </a:tr>
              <a:tr h="5051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Network transfer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Input: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~400MB in total, i.e.</a:t>
                      </a:r>
                    </a:p>
                    <a:p>
                      <a:r>
                        <a:rPr lang="en-US" sz="2200" dirty="0" smtClean="0"/>
                        <a:t>~50MB static executable</a:t>
                      </a:r>
                      <a:r>
                        <a:rPr lang="en-US" sz="2200" baseline="0" dirty="0" smtClean="0"/>
                        <a:t> + </a:t>
                      </a:r>
                      <a:endParaRPr lang="en-US" sz="2200" dirty="0" smtClean="0"/>
                    </a:p>
                    <a:p>
                      <a:r>
                        <a:rPr lang="en-US" sz="2200" dirty="0" smtClean="0"/>
                        <a:t>~300MB general input files</a:t>
                      </a:r>
                      <a:r>
                        <a:rPr lang="en-US" sz="2200" baseline="0" dirty="0" smtClean="0"/>
                        <a:t> + &lt;20MB job-specific input files</a:t>
                      </a:r>
                    </a:p>
                    <a:p>
                      <a:endParaRPr lang="en-US" sz="2200" baseline="0" dirty="0" smtClean="0"/>
                    </a:p>
                    <a:p>
                      <a:r>
                        <a:rPr lang="en-US" sz="2200" baseline="0" dirty="0" smtClean="0"/>
                        <a:t>Output: &lt;20MB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345455"/>
            <a:ext cx="6404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Acknowledgements</a:t>
            </a: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9024" y="1422673"/>
            <a:ext cx="3013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OSG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Zachary Miller</a:t>
            </a:r>
          </a:p>
          <a:p>
            <a:r>
              <a:rPr lang="en-US" sz="2400" dirty="0" smtClean="0"/>
              <a:t>Mats </a:t>
            </a:r>
            <a:r>
              <a:rPr lang="en-US" sz="2400" dirty="0" err="1" smtClean="0"/>
              <a:t>Rynge</a:t>
            </a:r>
            <a:endParaRPr lang="en-US" sz="2400" dirty="0" smtClean="0"/>
          </a:p>
          <a:p>
            <a:r>
              <a:rPr lang="en-US" sz="2400" dirty="0" err="1" smtClean="0"/>
              <a:t>Miron</a:t>
            </a:r>
            <a:r>
              <a:rPr lang="en-US" sz="2400" dirty="0" smtClean="0"/>
              <a:t> </a:t>
            </a:r>
            <a:r>
              <a:rPr lang="en-US" sz="2400" dirty="0" err="1" smtClean="0"/>
              <a:t>Livny</a:t>
            </a:r>
            <a:endParaRPr lang="en-US" sz="2400" dirty="0" smtClean="0"/>
          </a:p>
          <a:p>
            <a:r>
              <a:rPr lang="en-US" sz="2400" dirty="0" smtClean="0"/>
              <a:t>David Swanson</a:t>
            </a:r>
          </a:p>
          <a:p>
            <a:r>
              <a:rPr lang="en-US" sz="2400" dirty="0" smtClean="0"/>
              <a:t>Ruth </a:t>
            </a:r>
            <a:r>
              <a:rPr lang="en-US" sz="2400" dirty="0" err="1" smtClean="0"/>
              <a:t>Pordes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96631" y="1422673"/>
            <a:ext cx="38508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Baker Lab</a:t>
            </a:r>
          </a:p>
          <a:p>
            <a:endParaRPr lang="en-US" sz="2400" dirty="0" smtClean="0"/>
          </a:p>
          <a:p>
            <a:r>
              <a:rPr lang="en-US" sz="2400" dirty="0" smtClean="0"/>
              <a:t>Keith </a:t>
            </a:r>
            <a:r>
              <a:rPr lang="en-US" sz="2400" dirty="0" err="1" smtClean="0"/>
              <a:t>Laidig</a:t>
            </a:r>
            <a:endParaRPr lang="en-US" sz="2400" dirty="0" smtClean="0"/>
          </a:p>
          <a:p>
            <a:r>
              <a:rPr lang="en-US" sz="2400" dirty="0" smtClean="0"/>
              <a:t>Darwin Alonso</a:t>
            </a:r>
          </a:p>
          <a:p>
            <a:r>
              <a:rPr lang="en-US" sz="2400" dirty="0" smtClean="0"/>
              <a:t>David Baker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u="sng" dirty="0" smtClean="0"/>
              <a:t>Ting Lab @ MIT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Dan Liu</a:t>
            </a:r>
          </a:p>
          <a:p>
            <a:r>
              <a:rPr lang="en-US" sz="2400" dirty="0" err="1" smtClean="0"/>
              <a:t>Wenjing</a:t>
            </a:r>
            <a:r>
              <a:rPr lang="en-US" sz="2400" dirty="0" smtClean="0"/>
              <a:t> Wang</a:t>
            </a:r>
          </a:p>
          <a:p>
            <a:r>
              <a:rPr lang="en-US" sz="2400" dirty="0" smtClean="0"/>
              <a:t>Alice Ting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056" y="6120018"/>
            <a:ext cx="7218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More questions?  </a:t>
            </a:r>
            <a:r>
              <a:rPr lang="en-US" sz="2200" dirty="0" err="1" smtClean="0"/>
              <a:t>floric@uw.edu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21" y="299288"/>
            <a:ext cx="602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8790" y="1369126"/>
            <a:ext cx="7539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Introduction to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Protein Structure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Computational modeling of proteins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Introduction to Enzymes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Redesigning an enzyme for live-cell imaging on OSG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Some general thoughts on Protein modeling on OSG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0"/>
            <a:ext cx="6404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1a. Introduction to Protein Structure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77701" y="884064"/>
            <a:ext cx="426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Proteins are linear chains of amino acids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20 amino acids in nature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Amino acid sequence determines a proteins 3D-structure and </a:t>
            </a:r>
            <a:r>
              <a:rPr lang="en-US" sz="2400" dirty="0" err="1" smtClean="0"/>
              <a:t>funtion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Distinction between the protein backbone and the side-chains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7" name="Picture 4" descr="STRAND"/>
          <p:cNvPicPr>
            <a:picLocks noChangeAspect="1" noChangeArrowheads="1"/>
          </p:cNvPicPr>
          <p:nvPr/>
        </p:nvPicPr>
        <p:blipFill>
          <a:blip r:embed="rId5"/>
          <a:srcRect l="4800" r="4800"/>
          <a:stretch>
            <a:fillRect/>
          </a:stretch>
        </p:blipFill>
        <p:spPr bwMode="auto">
          <a:xfrm>
            <a:off x="0" y="4953000"/>
            <a:ext cx="861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mino_acid_condens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75" y="1221204"/>
            <a:ext cx="4145373" cy="339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299288"/>
            <a:ext cx="6404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1a. Introduction to Protein Structure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8468" y="1323977"/>
            <a:ext cx="382881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Proteins spontaneously fold into three-dimensional structure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Interactions between amino acids (e.g. electrostatic, hydrogen bonds) determine structure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Backbone can fold into three types of 2° structure </a:t>
            </a:r>
          </a:p>
        </p:txBody>
      </p:sp>
      <p:pic>
        <p:nvPicPr>
          <p:cNvPr id="7" name="Picture 6" descr="strands.stick.png"/>
          <p:cNvPicPr>
            <a:picLocks noChangeAspect="1"/>
          </p:cNvPicPr>
          <p:nvPr/>
        </p:nvPicPr>
        <p:blipFill>
          <a:blip r:embed="rId5"/>
          <a:srcRect t="14400" b="14400"/>
          <a:stretch>
            <a:fillRect/>
          </a:stretch>
        </p:blipFill>
        <p:spPr>
          <a:xfrm>
            <a:off x="0" y="2012181"/>
            <a:ext cx="2540000" cy="1356360"/>
          </a:xfrm>
          <a:prstGeom prst="rect">
            <a:avLst/>
          </a:prstGeom>
        </p:spPr>
      </p:pic>
      <p:pic>
        <p:nvPicPr>
          <p:cNvPr id="9" name="Picture 8" descr="strands.combo.png"/>
          <p:cNvPicPr>
            <a:picLocks noChangeAspect="1"/>
          </p:cNvPicPr>
          <p:nvPr/>
        </p:nvPicPr>
        <p:blipFill>
          <a:blip r:embed="rId6"/>
          <a:srcRect t="9600" b="9600"/>
          <a:stretch>
            <a:fillRect/>
          </a:stretch>
        </p:blipFill>
        <p:spPr>
          <a:xfrm>
            <a:off x="0" y="3297793"/>
            <a:ext cx="2540000" cy="1539240"/>
          </a:xfrm>
          <a:prstGeom prst="rect">
            <a:avLst/>
          </a:prstGeom>
        </p:spPr>
      </p:pic>
      <p:pic>
        <p:nvPicPr>
          <p:cNvPr id="10" name="Picture 9" descr="strands.cartoon.png"/>
          <p:cNvPicPr>
            <a:picLocks noChangeAspect="1"/>
          </p:cNvPicPr>
          <p:nvPr/>
        </p:nvPicPr>
        <p:blipFill>
          <a:blip r:embed="rId7"/>
          <a:srcRect t="19200" b="19200"/>
          <a:stretch>
            <a:fillRect/>
          </a:stretch>
        </p:blipFill>
        <p:spPr>
          <a:xfrm>
            <a:off x="0" y="4658061"/>
            <a:ext cx="2540000" cy="1173480"/>
          </a:xfrm>
          <a:prstGeom prst="rect">
            <a:avLst/>
          </a:prstGeom>
        </p:spPr>
      </p:pic>
      <p:pic>
        <p:nvPicPr>
          <p:cNvPr id="11" name="Picture 10" descr="helix.stick.png"/>
          <p:cNvPicPr>
            <a:picLocks noChangeAspect="1"/>
          </p:cNvPicPr>
          <p:nvPr/>
        </p:nvPicPr>
        <p:blipFill>
          <a:blip r:embed="rId8"/>
          <a:srcRect l="28800" r="28800"/>
          <a:stretch>
            <a:fillRect/>
          </a:stretch>
        </p:blipFill>
        <p:spPr>
          <a:xfrm rot="5400000">
            <a:off x="2939192" y="1518347"/>
            <a:ext cx="1346200" cy="2381250"/>
          </a:xfrm>
          <a:prstGeom prst="rect">
            <a:avLst/>
          </a:prstGeom>
        </p:spPr>
      </p:pic>
      <p:pic>
        <p:nvPicPr>
          <p:cNvPr id="12" name="Picture 11" descr="helix.combo.png"/>
          <p:cNvPicPr>
            <a:picLocks noChangeAspect="1"/>
          </p:cNvPicPr>
          <p:nvPr/>
        </p:nvPicPr>
        <p:blipFill>
          <a:blip r:embed="rId9"/>
          <a:srcRect l="28800" r="28800"/>
          <a:stretch>
            <a:fillRect/>
          </a:stretch>
        </p:blipFill>
        <p:spPr>
          <a:xfrm rot="5400000">
            <a:off x="2939192" y="2826275"/>
            <a:ext cx="1346200" cy="2381250"/>
          </a:xfrm>
          <a:prstGeom prst="rect">
            <a:avLst/>
          </a:prstGeom>
        </p:spPr>
      </p:pic>
      <p:pic>
        <p:nvPicPr>
          <p:cNvPr id="13" name="Picture 12" descr="helix.cartoon.png"/>
          <p:cNvPicPr>
            <a:picLocks noChangeAspect="1"/>
          </p:cNvPicPr>
          <p:nvPr/>
        </p:nvPicPr>
        <p:blipFill>
          <a:blip r:embed="rId10"/>
          <a:srcRect l="28800" r="28800"/>
          <a:stretch>
            <a:fillRect/>
          </a:stretch>
        </p:blipFill>
        <p:spPr>
          <a:xfrm rot="5400000">
            <a:off x="2939192" y="3969312"/>
            <a:ext cx="1346200" cy="2381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451" y="157025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Strands/Sheet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00800" y="156641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dirty="0" smtClean="0"/>
              <a:t> Helix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7929" y="1566414"/>
            <a:ext cx="4530766" cy="4333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1fna"/>
          <p:cNvPicPr>
            <a:picLocks noChangeAspect="1" noChangeArrowheads="1"/>
          </p:cNvPicPr>
          <p:nvPr/>
        </p:nvPicPr>
        <p:blipFill>
          <a:blip r:embed="rId3"/>
          <a:srcRect l="22400" r="20000" b="9599"/>
          <a:stretch>
            <a:fillRect/>
          </a:stretch>
        </p:blipFill>
        <p:spPr bwMode="auto">
          <a:xfrm>
            <a:off x="1653953" y="4295314"/>
            <a:ext cx="1453723" cy="22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34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2056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551" y="299288"/>
            <a:ext cx="6404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1a. Introduction to Protein Structure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6085" y="1336151"/>
            <a:ext cx="3507915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2° structure elements fold up to form 3° structure, guided by side-chain interactions (“packing”)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Global structure of protein determines function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about 70000 protein structures have been elucidated so far, deposited in “Protein Data Bank” (PDB), </a:t>
            </a:r>
            <a:r>
              <a:rPr lang="en-US" sz="2200" dirty="0" err="1" smtClean="0"/>
              <a:t>www.rcsb.org</a:t>
            </a:r>
            <a:endParaRPr lang="en-US" sz="2200" dirty="0" smtClean="0"/>
          </a:p>
        </p:txBody>
      </p:sp>
      <p:pic>
        <p:nvPicPr>
          <p:cNvPr id="7" name="Picture 6" descr="sidechai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4" y="1229869"/>
            <a:ext cx="3337232" cy="2502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4726" y="1905980"/>
            <a:ext cx="182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 example of </a:t>
            </a:r>
            <a:r>
              <a:rPr lang="en-US" i="1" dirty="0" err="1" smtClean="0"/>
              <a:t>sidechain</a:t>
            </a:r>
            <a:r>
              <a:rPr lang="en-US" i="1" dirty="0" smtClean="0"/>
              <a:t> packing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056" y="4102125"/>
            <a:ext cx="474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exemplary protein structures</a:t>
            </a:r>
            <a:endParaRPr lang="en-US" dirty="0"/>
          </a:p>
        </p:txBody>
      </p:sp>
      <p:pic>
        <p:nvPicPr>
          <p:cNvPr id="11" name="Picture 6" descr="1b72"/>
          <p:cNvPicPr>
            <a:picLocks noChangeAspect="1" noChangeArrowheads="1"/>
          </p:cNvPicPr>
          <p:nvPr/>
        </p:nvPicPr>
        <p:blipFill>
          <a:blip r:embed="rId7"/>
          <a:srcRect l="23199" t="17599" r="17599" b="13600"/>
          <a:stretch>
            <a:fillRect/>
          </a:stretch>
        </p:blipFill>
        <p:spPr bwMode="auto">
          <a:xfrm>
            <a:off x="94724" y="4647072"/>
            <a:ext cx="1232852" cy="143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1ubq_"/>
          <p:cNvPicPr>
            <a:picLocks noChangeAspect="1" noChangeArrowheads="1"/>
          </p:cNvPicPr>
          <p:nvPr/>
        </p:nvPicPr>
        <p:blipFill>
          <a:blip r:embed="rId8"/>
          <a:srcRect l="8800" t="14799" r="16000" b="21201"/>
          <a:stretch>
            <a:fillRect/>
          </a:stretch>
        </p:blipFill>
        <p:spPr bwMode="auto">
          <a:xfrm>
            <a:off x="3158675" y="4809550"/>
            <a:ext cx="2028427" cy="17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49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21" y="0"/>
            <a:ext cx="1060495" cy="101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316" y="216161"/>
            <a:ext cx="6981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1b. Computational modeling of proteins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89316" y="3485573"/>
            <a:ext cx="66258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/>
              <a:t>Protein modeling algorithm needs: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1) An energy function to score a certain proposed conformation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2</a:t>
            </a:r>
            <a:r>
              <a:rPr lang="en-US" sz="2400" dirty="0" smtClean="0"/>
              <a:t>) sampling method to generate conformations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Goal is to find a conformation with as low energy / score as possible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9316" y="1472587"/>
            <a:ext cx="66258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/>
              <a:t>Why do we want to model proteins?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Structure prediction from amino acid sequence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Design of proteins with new functions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81" y="216161"/>
            <a:ext cx="964351" cy="667903"/>
          </a:xfrm>
          <a:prstGeom prst="rect">
            <a:avLst/>
          </a:prstGeom>
        </p:spPr>
      </p:pic>
      <p:pic>
        <p:nvPicPr>
          <p:cNvPr id="5" name="Picture 4" descr="uw_s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21" y="0"/>
            <a:ext cx="1060495" cy="101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807" y="0"/>
            <a:ext cx="698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1b. Computational modeling of proteins</a:t>
            </a:r>
            <a:br>
              <a:rPr lang="en-US" sz="3200" dirty="0" smtClean="0"/>
            </a:br>
            <a:r>
              <a:rPr lang="en-US" sz="2400" dirty="0" smtClean="0"/>
              <a:t>1) Energy function makeup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8939" y="1039638"/>
            <a:ext cx="8935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Proteins are usually modeled using a classical physics representation</a:t>
            </a:r>
            <a:br>
              <a:rPr lang="en-US" sz="2400" dirty="0" smtClean="0"/>
            </a:br>
            <a:r>
              <a:rPr lang="en-US" sz="2400" dirty="0" smtClean="0"/>
              <a:t>(“ball and stick model”)</a:t>
            </a:r>
          </a:p>
          <a:p>
            <a:pPr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nergy function contains several “terms”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grpSp>
        <p:nvGrpSpPr>
          <p:cNvPr id="9" name="Group 89"/>
          <p:cNvGrpSpPr/>
          <p:nvPr/>
        </p:nvGrpSpPr>
        <p:grpSpPr>
          <a:xfrm>
            <a:off x="5299238" y="4658069"/>
            <a:ext cx="3563577" cy="2148012"/>
            <a:chOff x="25400" y="25400"/>
            <a:chExt cx="3564598" cy="2435474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47848" y="187108"/>
              <a:ext cx="2969990" cy="39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lnSpc>
                  <a:spcPct val="80000"/>
                </a:lnSpc>
              </a:pPr>
              <a:r>
                <a:rPr lang="en-US" sz="2000" b="1" dirty="0" smtClean="0">
                  <a:latin typeface="Calibri" pitchFamily="-65" charset="0"/>
                </a:rPr>
                <a:t>   </a:t>
              </a:r>
              <a:r>
                <a:rPr lang="en-US" sz="2000" b="1" dirty="0" err="1" smtClean="0">
                  <a:latin typeface="Calibri" pitchFamily="-65" charset="0"/>
                </a:rPr>
                <a:t>Torsional</a:t>
              </a:r>
              <a:r>
                <a:rPr lang="en-US" sz="2000" b="1" dirty="0" smtClean="0">
                  <a:latin typeface="Calibri" pitchFamily="-65" charset="0"/>
                </a:rPr>
                <a:t> Potentials</a:t>
              </a:r>
              <a:endParaRPr lang="en-US" sz="2000" dirty="0">
                <a:latin typeface="Calibri" pitchFamily="-65" charset="0"/>
              </a:endParaRPr>
            </a:p>
          </p:txBody>
        </p:sp>
        <p:grpSp>
          <p:nvGrpSpPr>
            <p:cNvPr id="11" name="Group 87"/>
            <p:cNvGrpSpPr/>
            <p:nvPr/>
          </p:nvGrpSpPr>
          <p:grpSpPr>
            <a:xfrm>
              <a:off x="25400" y="25400"/>
              <a:ext cx="3564598" cy="2435474"/>
              <a:chOff x="5464987" y="88900"/>
              <a:chExt cx="3564598" cy="2435474"/>
            </a:xfrm>
          </p:grpSpPr>
          <p:pic>
            <p:nvPicPr>
              <p:cNvPr id="12" name="Picture 24" descr="alpha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20610" y="691931"/>
                <a:ext cx="3198928" cy="1743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7" descr="RNAalphabeta_etc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51009" y="250606"/>
                <a:ext cx="1490508" cy="1142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5464987" y="88900"/>
                <a:ext cx="3564598" cy="2435474"/>
              </a:xfrm>
              <a:prstGeom prst="roundRect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86"/>
          <p:cNvGrpSpPr/>
          <p:nvPr/>
        </p:nvGrpSpPr>
        <p:grpSpPr>
          <a:xfrm>
            <a:off x="782865" y="2329165"/>
            <a:ext cx="3564598" cy="2148012"/>
            <a:chOff x="826428" y="129517"/>
            <a:chExt cx="3589998" cy="2435474"/>
          </a:xfrm>
        </p:grpSpPr>
        <p:pic>
          <p:nvPicPr>
            <p:cNvPr id="16" name="Picture 21" descr="vd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55700" y="425231"/>
              <a:ext cx="3032126" cy="207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025526" y="174406"/>
              <a:ext cx="3390900" cy="674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lnSpc>
                  <a:spcPct val="80000"/>
                </a:lnSpc>
              </a:pPr>
              <a:r>
                <a:rPr lang="en-US" sz="2000" b="1" dirty="0" smtClean="0">
                  <a:latin typeface="Calibri" pitchFamily="-65" charset="0"/>
                </a:rPr>
                <a:t>    Atom-Atom Force Fields</a:t>
              </a:r>
            </a:p>
            <a:p>
              <a:pPr algn="ctr" defTabSz="457200" eaLnBrk="1" hangingPunct="1">
                <a:lnSpc>
                  <a:spcPct val="80000"/>
                </a:lnSpc>
              </a:pPr>
              <a:endParaRPr lang="en-US" sz="2000" b="1" dirty="0">
                <a:latin typeface="Calibri" pitchFamily="-65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255776" y="649064"/>
              <a:ext cx="1335138" cy="648312"/>
              <a:chOff x="7480300" y="2898259"/>
              <a:chExt cx="1435100" cy="723900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7581900" y="3279259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hangingPunct="1"/>
                <a:endParaRPr lang="en-US" sz="1800" dirty="0">
                  <a:latin typeface="Calibri" pitchFamily="-65" charset="0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8572500" y="3279259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hangingPunct="1"/>
                <a:endParaRPr lang="en-US" sz="1800" dirty="0">
                  <a:latin typeface="Calibri" pitchFamily="-65" charset="0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>
                <a:off x="7480300" y="3457059"/>
                <a:ext cx="1524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8763000" y="3469759"/>
                <a:ext cx="1524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835900" y="3355459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8039101" y="2898259"/>
                <a:ext cx="349250" cy="467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457200" eaLnBrk="1" hangingPunct="1"/>
                <a:r>
                  <a:rPr lang="en-US" sz="1800" b="1" dirty="0">
                    <a:latin typeface="Calibri" pitchFamily="-65" charset="0"/>
                  </a:rPr>
                  <a:t>D</a:t>
                </a:r>
                <a:endParaRPr lang="en-US" sz="1800" dirty="0">
                  <a:latin typeface="Calibri" pitchFamily="-65" charset="0"/>
                </a:endParaRPr>
              </a:p>
            </p:txBody>
          </p:sp>
        </p:grp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1851152" y="2211169"/>
              <a:ext cx="171323" cy="32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endParaRPr lang="en-US" sz="1800" dirty="0">
                <a:latin typeface="Calibri" pitchFamily="-65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26428" y="129517"/>
              <a:ext cx="3564598" cy="2435474"/>
            </a:xfrm>
            <a:prstGeom prst="roundRect">
              <a:avLst/>
            </a:prstGeom>
            <a:noFill/>
            <a:ln w="50800">
              <a:solidFill>
                <a:srgbClr val="58382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96"/>
          <p:cNvGrpSpPr/>
          <p:nvPr/>
        </p:nvGrpSpPr>
        <p:grpSpPr>
          <a:xfrm>
            <a:off x="5324386" y="2329165"/>
            <a:ext cx="3538429" cy="2221699"/>
            <a:chOff x="5579402" y="25400"/>
            <a:chExt cx="3564598" cy="2435474"/>
          </a:xfrm>
        </p:grpSpPr>
        <p:pic>
          <p:nvPicPr>
            <p:cNvPr id="28" name="Picture 9" descr="Picture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25948" y="510737"/>
              <a:ext cx="3170064" cy="178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5692435" y="145612"/>
              <a:ext cx="3178175" cy="38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lnSpc>
                  <a:spcPct val="80000"/>
                </a:lnSpc>
              </a:pPr>
              <a:r>
                <a:rPr lang="en-US" sz="2000" b="1" dirty="0" smtClean="0">
                  <a:latin typeface="Calibri" pitchFamily="-65" charset="0"/>
                </a:rPr>
                <a:t>Hydrogen Bond Potentials</a:t>
              </a:r>
              <a:endParaRPr lang="en-US" sz="2000" b="1" dirty="0">
                <a:latin typeface="Calibri" pitchFamily="-65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79402" y="25400"/>
              <a:ext cx="3564598" cy="2435474"/>
            </a:xfrm>
            <a:prstGeom prst="roundRect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98"/>
          <p:cNvGrpSpPr/>
          <p:nvPr/>
        </p:nvGrpSpPr>
        <p:grpSpPr>
          <a:xfrm>
            <a:off x="782865" y="4485692"/>
            <a:ext cx="3539378" cy="2320389"/>
            <a:chOff x="-203200" y="4227080"/>
            <a:chExt cx="3564598" cy="2630920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483459" y="4227080"/>
              <a:ext cx="2242939" cy="114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lnSpc>
                  <a:spcPct val="80000"/>
                </a:lnSpc>
              </a:pPr>
              <a:endParaRPr lang="en-US" sz="1800" b="1" dirty="0" smtClean="0">
                <a:latin typeface="Calibri" pitchFamily="-65" charset="0"/>
              </a:endParaRPr>
            </a:p>
            <a:p>
              <a:pPr defTabSz="457200" eaLnBrk="1" hangingPunct="1">
                <a:lnSpc>
                  <a:spcPct val="80000"/>
                </a:lnSpc>
              </a:pPr>
              <a:r>
                <a:rPr lang="en-US" sz="2000" b="1" dirty="0" smtClean="0">
                  <a:latin typeface="Calibri" pitchFamily="-65" charset="0"/>
                </a:rPr>
                <a:t>Solvation Potential</a:t>
              </a:r>
            </a:p>
            <a:p>
              <a:pPr defTabSz="457200" eaLnBrk="1" hangingPunct="1">
                <a:lnSpc>
                  <a:spcPct val="80000"/>
                </a:lnSpc>
              </a:pPr>
              <a:endParaRPr lang="en-US" sz="1800" b="1" dirty="0">
                <a:latin typeface="Calibri" pitchFamily="-65" charset="0"/>
              </a:endParaRPr>
            </a:p>
            <a:p>
              <a:pPr defTabSz="457200" eaLnBrk="1" hangingPunct="1">
                <a:lnSpc>
                  <a:spcPct val="80000"/>
                </a:lnSpc>
              </a:pPr>
              <a:r>
                <a:rPr lang="en-US" sz="1800" dirty="0">
                  <a:latin typeface="Calibri" pitchFamily="-65" charset="0"/>
                </a:rPr>
                <a:t> </a:t>
              </a:r>
            </a:p>
          </p:txBody>
        </p:sp>
        <p:pic>
          <p:nvPicPr>
            <p:cNvPr id="33" name="Picture 36" descr="lksol.png"/>
            <p:cNvPicPr>
              <a:picLocks noChangeAspect="1"/>
            </p:cNvPicPr>
            <p:nvPr/>
          </p:nvPicPr>
          <p:blipFill>
            <a:blip r:embed="rId9"/>
            <a:srcRect t="5328"/>
            <a:stretch>
              <a:fillRect/>
            </a:stretch>
          </p:blipFill>
          <p:spPr bwMode="auto">
            <a:xfrm>
              <a:off x="0" y="4788478"/>
              <a:ext cx="3255963" cy="2069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752475" y="6048374"/>
              <a:ext cx="2430463" cy="383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The hydrophobic effect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896939" y="4981575"/>
              <a:ext cx="2454275" cy="38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1600" b="1" dirty="0">
                  <a:solidFill>
                    <a:srgbClr val="0000FF"/>
                  </a:solidFill>
                  <a:latin typeface="Calibri" pitchFamily="-65" charset="0"/>
                </a:rPr>
                <a:t>The cost of </a:t>
              </a:r>
              <a:r>
                <a:rPr lang="en-US" sz="1600" b="1" dirty="0" err="1">
                  <a:solidFill>
                    <a:srgbClr val="0000FF"/>
                  </a:solidFill>
                  <a:latin typeface="Calibri" pitchFamily="-65" charset="0"/>
                </a:rPr>
                <a:t>desolvation</a:t>
              </a:r>
              <a:endParaRPr lang="en-US" sz="1600" b="1" dirty="0">
                <a:solidFill>
                  <a:srgbClr val="0000FF"/>
                </a:solidFill>
                <a:latin typeface="Calibri" pitchFamily="-65" charset="0"/>
              </a:endParaRP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931863" y="5168901"/>
              <a:ext cx="1133475" cy="348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1400">
                  <a:solidFill>
                    <a:srgbClr val="0000FF"/>
                  </a:solidFill>
                  <a:latin typeface="Calibri" pitchFamily="-65" charset="0"/>
                </a:rPr>
                <a:t>Polar atoms</a:t>
              </a:r>
              <a:endParaRPr lang="en-US" sz="1400">
                <a:latin typeface="Calibri" pitchFamily="-65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41400" y="5892801"/>
              <a:ext cx="1498600" cy="348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Non-polar atoms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-203200" y="4422526"/>
              <a:ext cx="3564598" cy="2435474"/>
            </a:xfrm>
            <a:prstGeom prst="roundRect">
              <a:avLst/>
            </a:prstGeom>
            <a:noFill/>
            <a:ln w="50800">
              <a:solidFill>
                <a:srgbClr val="D08E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" y="1063625"/>
            <a:ext cx="411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“Fragments” are selected from PDB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Fragment = e.g. a 3 amino-acid stretch of backbone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R</a:t>
            </a:r>
            <a:r>
              <a:rPr lang="en-US" dirty="0" smtClean="0"/>
              <a:t>andom fragment is inserted into</a:t>
            </a:r>
            <a:r>
              <a:rPr lang="en-US" dirty="0" smtClean="0"/>
              <a:t> model, resulting conformation scored </a:t>
            </a:r>
            <a:r>
              <a:rPr lang="en-US" dirty="0" err="1" smtClean="0"/>
              <a:t>w</a:t>
            </a:r>
            <a:r>
              <a:rPr lang="en-US" dirty="0" smtClean="0"/>
              <a:t>/ E. </a:t>
            </a:r>
            <a:r>
              <a:rPr lang="en-US" dirty="0" err="1" smtClean="0"/>
              <a:t>func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0" y="1018555"/>
            <a:ext cx="4267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The conformational change is accepted if it passes the Metropolis criterion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Step is repeated several 10000 times to obtain an alternative low-energy conformation</a:t>
            </a:r>
          </a:p>
        </p:txBody>
      </p:sp>
      <p:pic>
        <p:nvPicPr>
          <p:cNvPr id="17416" name="Picture 8" descr="hfra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914400" cy="831850"/>
          </a:xfrm>
          <a:prstGeom prst="rect">
            <a:avLst/>
          </a:prstGeom>
          <a:noFill/>
        </p:spPr>
      </p:pic>
      <p:pic>
        <p:nvPicPr>
          <p:cNvPr id="17417" name="Picture 9" descr="hfra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276600"/>
            <a:ext cx="914400" cy="831850"/>
          </a:xfrm>
          <a:prstGeom prst="rect">
            <a:avLst/>
          </a:prstGeom>
          <a:noFill/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EEE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" y="4038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HHH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6200" y="29718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/>
              <a:t>Fragment list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200" y="2971800"/>
            <a:ext cx="3048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28600" y="5181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LLE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7526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EEE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352800" y="4876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33" name="Picture 25" descr="efra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486400"/>
            <a:ext cx="914400" cy="882650"/>
          </a:xfrm>
          <a:prstGeom prst="rect">
            <a:avLst/>
          </a:prstGeom>
          <a:noFill/>
        </p:spPr>
      </p:pic>
      <p:pic>
        <p:nvPicPr>
          <p:cNvPr id="17434" name="Picture 26" descr="efrag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486400"/>
            <a:ext cx="914400" cy="884238"/>
          </a:xfrm>
          <a:prstGeom prst="rect">
            <a:avLst/>
          </a:prstGeom>
          <a:noFill/>
        </p:spPr>
      </p:pic>
      <p:pic>
        <p:nvPicPr>
          <p:cNvPr id="17435" name="Picture 27" descr="llefra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343400"/>
            <a:ext cx="914400" cy="882650"/>
          </a:xfrm>
          <a:prstGeom prst="rect">
            <a:avLst/>
          </a:prstGeom>
          <a:noFill/>
        </p:spPr>
      </p:pic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752600" y="5181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LLE</a:t>
            </a:r>
          </a:p>
        </p:txBody>
      </p:sp>
      <p:pic>
        <p:nvPicPr>
          <p:cNvPr id="17436" name="Picture 28" descr="llefrag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346575"/>
            <a:ext cx="914400" cy="884238"/>
          </a:xfrm>
          <a:prstGeom prst="rect">
            <a:avLst/>
          </a:prstGeom>
          <a:noFill/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752600" y="4038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HHH</a:t>
            </a:r>
          </a:p>
        </p:txBody>
      </p:sp>
      <p:pic>
        <p:nvPicPr>
          <p:cNvPr id="17437" name="Picture 29" descr="/Users/flo/Documents/presentations/general/basic_loopremodel_color2.mov">
            <a:hlinkClick r:id="" action="ppaction://media"/>
          </p:cNvPr>
          <p:cNvPicPr/>
          <p:nvPr>
            <a:vide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2667000"/>
            <a:ext cx="4648200" cy="40798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09807" y="0"/>
            <a:ext cx="698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1b. Computational modeling of proteins</a:t>
            </a:r>
            <a:br>
              <a:rPr lang="en-US" sz="3200" dirty="0" smtClean="0"/>
            </a:br>
            <a:r>
              <a:rPr lang="en-US" sz="2400" dirty="0"/>
              <a:t>2</a:t>
            </a:r>
            <a:r>
              <a:rPr lang="en-US" sz="2400" dirty="0" smtClean="0"/>
              <a:t>) an exemplary backbone sampling algorithm</a:t>
            </a:r>
            <a:endParaRPr lang="en-US" sz="2400" dirty="0"/>
          </a:p>
        </p:txBody>
      </p:sp>
      <p:pic>
        <p:nvPicPr>
          <p:cNvPr id="23" name="Picture 22" descr="uw_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0681" y="216161"/>
            <a:ext cx="964351" cy="667903"/>
          </a:xfrm>
          <a:prstGeom prst="rect">
            <a:avLst/>
          </a:prstGeom>
        </p:spPr>
      </p:pic>
      <p:pic>
        <p:nvPicPr>
          <p:cNvPr id="24" name="Picture 23" descr="uw_seal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821" y="0"/>
            <a:ext cx="1060495" cy="101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3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1548</Words>
  <Application>Microsoft Macintosh PowerPoint</Application>
  <PresentationFormat>On-screen Show (4:3)</PresentationFormat>
  <Paragraphs>273</Paragraphs>
  <Slides>24</Slides>
  <Notes>15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Enzyme Design on the OSG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University of Washington Seattle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Design on the OSG</dc:title>
  <dc:creator>Office 2004 Test Drive User</dc:creator>
  <cp:lastModifiedBy>Office 2004 Test Drive User</cp:lastModifiedBy>
  <cp:revision>42</cp:revision>
  <dcterms:created xsi:type="dcterms:W3CDTF">2012-03-18T22:24:16Z</dcterms:created>
  <dcterms:modified xsi:type="dcterms:W3CDTF">2012-03-21T15:03:53Z</dcterms:modified>
</cp:coreProperties>
</file>