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2" r:id="rId2"/>
    <p:sldId id="406" r:id="rId3"/>
    <p:sldId id="446" r:id="rId4"/>
    <p:sldId id="412" r:id="rId5"/>
    <p:sldId id="409" r:id="rId6"/>
    <p:sldId id="444" r:id="rId7"/>
    <p:sldId id="445" r:id="rId8"/>
    <p:sldId id="442" r:id="rId9"/>
    <p:sldId id="413" r:id="rId10"/>
    <p:sldId id="414" r:id="rId11"/>
    <p:sldId id="432" r:id="rId12"/>
    <p:sldId id="416" r:id="rId13"/>
    <p:sldId id="433" r:id="rId14"/>
    <p:sldId id="418" r:id="rId15"/>
    <p:sldId id="419" r:id="rId16"/>
    <p:sldId id="420" r:id="rId17"/>
    <p:sldId id="421" r:id="rId18"/>
    <p:sldId id="422" r:id="rId19"/>
    <p:sldId id="423" r:id="rId20"/>
    <p:sldId id="449" r:id="rId21"/>
    <p:sldId id="407" r:id="rId22"/>
    <p:sldId id="426" r:id="rId23"/>
    <p:sldId id="427" r:id="rId24"/>
    <p:sldId id="424" r:id="rId25"/>
    <p:sldId id="410" r:id="rId26"/>
    <p:sldId id="435" r:id="rId27"/>
    <p:sldId id="436" r:id="rId28"/>
    <p:sldId id="437" r:id="rId29"/>
    <p:sldId id="434" r:id="rId30"/>
    <p:sldId id="431" r:id="rId31"/>
    <p:sldId id="428" r:id="rId32"/>
    <p:sldId id="447" r:id="rId33"/>
    <p:sldId id="443" r:id="rId34"/>
    <p:sldId id="438" r:id="rId35"/>
    <p:sldId id="439" r:id="rId36"/>
    <p:sldId id="441" r:id="rId37"/>
    <p:sldId id="440" r:id="rId38"/>
    <p:sldId id="448" r:id="rId39"/>
    <p:sldId id="411" r:id="rId40"/>
    <p:sldId id="291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DF"/>
    <a:srgbClr val="EEE9CC"/>
    <a:srgbClr val="9AC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8" autoAdjust="0"/>
    <p:restoredTop sz="94660"/>
  </p:normalViewPr>
  <p:slideViewPr>
    <p:cSldViewPr snapToObjects="1">
      <p:cViewPr varScale="1">
        <p:scale>
          <a:sx n="79" d="100"/>
          <a:sy n="79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25D3F-686E-AE46-A18A-9F426A8562C4}" type="doc">
      <dgm:prSet loTypeId="urn:microsoft.com/office/officeart/2005/8/layout/target1" loCatId="" qsTypeId="urn:microsoft.com/office/officeart/2005/8/quickstyle/simple4" qsCatId="simple" csTypeId="urn:microsoft.com/office/officeart/2005/8/colors/accent1_2" csCatId="accent1" phldr="1"/>
      <dgm:spPr/>
    </dgm:pt>
    <dgm:pt modelId="{B47A1807-E76F-074B-A5BD-28769F632CD1}">
      <dgm:prSet phldrT="[Text]"/>
      <dgm:spPr/>
      <dgm:t>
        <a:bodyPr/>
        <a:lstStyle/>
        <a:p>
          <a:r>
            <a:rPr lang="en-US" dirty="0" smtClean="0"/>
            <a:t>“Internets”</a:t>
          </a:r>
          <a:endParaRPr lang="en-US" dirty="0"/>
        </a:p>
      </dgm:t>
    </dgm:pt>
    <dgm:pt modelId="{AFD30809-2F14-B444-870A-4B7C3DCD12AD}" type="parTrans" cxnId="{F9559B29-09E4-9141-8012-66B360E5F126}">
      <dgm:prSet/>
      <dgm:spPr/>
      <dgm:t>
        <a:bodyPr/>
        <a:lstStyle/>
        <a:p>
          <a:endParaRPr lang="en-US"/>
        </a:p>
      </dgm:t>
    </dgm:pt>
    <dgm:pt modelId="{A74DB386-8B59-D44F-B0A5-4E7FC1DD4AA8}" type="sibTrans" cxnId="{F9559B29-09E4-9141-8012-66B360E5F126}">
      <dgm:prSet/>
      <dgm:spPr/>
      <dgm:t>
        <a:bodyPr/>
        <a:lstStyle/>
        <a:p>
          <a:endParaRPr lang="en-US"/>
        </a:p>
      </dgm:t>
    </dgm:pt>
    <dgm:pt modelId="{C3C47E37-2C7C-1648-AD6E-22C2D7E4FC46}" type="pres">
      <dgm:prSet presAssocID="{CCB25D3F-686E-AE46-A18A-9F426A8562C4}" presName="composite" presStyleCnt="0">
        <dgm:presLayoutVars>
          <dgm:chMax val="5"/>
          <dgm:dir/>
          <dgm:resizeHandles val="exact"/>
        </dgm:presLayoutVars>
      </dgm:prSet>
      <dgm:spPr/>
    </dgm:pt>
    <dgm:pt modelId="{735B1E29-46B2-EE40-BCEF-EDC7DBC5C565}" type="pres">
      <dgm:prSet presAssocID="{B47A1807-E76F-074B-A5BD-28769F632CD1}" presName="circle1" presStyleLbl="lnNode1" presStyleIdx="0" presStyleCnt="1" custScaleX="122374" custScaleY="125628" custLinFactNeighborX="25827" custLinFactNeighborY="-11072"/>
      <dgm:spPr/>
    </dgm:pt>
    <dgm:pt modelId="{29F5013C-F758-4A47-9FC6-C3BC6667B956}" type="pres">
      <dgm:prSet presAssocID="{B47A1807-E76F-074B-A5BD-28769F632CD1}" presName="text1" presStyleLbl="revTx" presStyleIdx="0" presStyleCnt="1" custLinFactNeighborX="17751" custLinFactNeighborY="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63FCE-9860-3F49-99A5-CF3C47B084D8}" type="pres">
      <dgm:prSet presAssocID="{B47A1807-E76F-074B-A5BD-28769F632CD1}" presName="line1" presStyleLbl="callout" presStyleIdx="0" presStyleCnt="2" custLinFactY="108031" custLinFactNeighborX="48631" custLinFactNeighborY="200000"/>
      <dgm:spPr/>
    </dgm:pt>
    <dgm:pt modelId="{AAE9F107-CF6D-F940-B7E2-F6F351C3CF81}" type="pres">
      <dgm:prSet presAssocID="{B47A1807-E76F-074B-A5BD-28769F632CD1}" presName="d1" presStyleLbl="callout" presStyleIdx="1" presStyleCnt="2" custFlipVert="1" custFlipHor="1" custScaleX="16106" custScaleY="13638" custLinFactNeighborX="55230" custLinFactNeighborY="-38678"/>
      <dgm:spPr/>
    </dgm:pt>
  </dgm:ptLst>
  <dgm:cxnLst>
    <dgm:cxn modelId="{F9559B29-09E4-9141-8012-66B360E5F126}" srcId="{CCB25D3F-686E-AE46-A18A-9F426A8562C4}" destId="{B47A1807-E76F-074B-A5BD-28769F632CD1}" srcOrd="0" destOrd="0" parTransId="{AFD30809-2F14-B444-870A-4B7C3DCD12AD}" sibTransId="{A74DB386-8B59-D44F-B0A5-4E7FC1DD4AA8}"/>
    <dgm:cxn modelId="{15F8D82A-35EF-E949-8C12-A19C5B79A871}" type="presOf" srcId="{CCB25D3F-686E-AE46-A18A-9F426A8562C4}" destId="{C3C47E37-2C7C-1648-AD6E-22C2D7E4FC46}" srcOrd="0" destOrd="0" presId="urn:microsoft.com/office/officeart/2005/8/layout/target1"/>
    <dgm:cxn modelId="{38F1A398-0C5D-234B-BB29-B1C4EC2A4D88}" type="presOf" srcId="{B47A1807-E76F-074B-A5BD-28769F632CD1}" destId="{29F5013C-F758-4A47-9FC6-C3BC6667B956}" srcOrd="0" destOrd="0" presId="urn:microsoft.com/office/officeart/2005/8/layout/target1"/>
    <dgm:cxn modelId="{11C1BE48-92BF-3745-BF33-F435E7B571A6}" type="presParOf" srcId="{C3C47E37-2C7C-1648-AD6E-22C2D7E4FC46}" destId="{735B1E29-46B2-EE40-BCEF-EDC7DBC5C565}" srcOrd="0" destOrd="0" presId="urn:microsoft.com/office/officeart/2005/8/layout/target1"/>
    <dgm:cxn modelId="{C9EFD599-9DD6-D249-A348-89E1AD52FB01}" type="presParOf" srcId="{C3C47E37-2C7C-1648-AD6E-22C2D7E4FC46}" destId="{29F5013C-F758-4A47-9FC6-C3BC6667B956}" srcOrd="1" destOrd="0" presId="urn:microsoft.com/office/officeart/2005/8/layout/target1"/>
    <dgm:cxn modelId="{0CF28FC8-1A8B-4B4F-82ED-092C48BD5DF1}" type="presParOf" srcId="{C3C47E37-2C7C-1648-AD6E-22C2D7E4FC46}" destId="{15163FCE-9860-3F49-99A5-CF3C47B084D8}" srcOrd="2" destOrd="0" presId="urn:microsoft.com/office/officeart/2005/8/layout/target1"/>
    <dgm:cxn modelId="{4CB7AA96-3A6F-9C41-8DAD-D0F9CF3D24FA}" type="presParOf" srcId="{C3C47E37-2C7C-1648-AD6E-22C2D7E4FC46}" destId="{AAE9F107-CF6D-F940-B7E2-F6F351C3CF81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25D3F-686E-AE46-A18A-9F426A8562C4}" type="doc">
      <dgm:prSet loTypeId="urn:microsoft.com/office/officeart/2005/8/layout/target1" loCatId="" qsTypeId="urn:microsoft.com/office/officeart/2005/8/quickstyle/simple4" qsCatId="simple" csTypeId="urn:microsoft.com/office/officeart/2005/8/colors/accent1_2" csCatId="accent1" phldr="1"/>
      <dgm:spPr/>
    </dgm:pt>
    <dgm:pt modelId="{B47A1807-E76F-074B-A5BD-28769F632CD1}">
      <dgm:prSet phldrT="[Text]"/>
      <dgm:spPr/>
      <dgm:t>
        <a:bodyPr/>
        <a:lstStyle/>
        <a:p>
          <a:r>
            <a:rPr lang="en-US" dirty="0" smtClean="0"/>
            <a:t>“Internets”</a:t>
          </a:r>
          <a:endParaRPr lang="en-US" dirty="0"/>
        </a:p>
      </dgm:t>
    </dgm:pt>
    <dgm:pt modelId="{AFD30809-2F14-B444-870A-4B7C3DCD12AD}" type="parTrans" cxnId="{F9559B29-09E4-9141-8012-66B360E5F126}">
      <dgm:prSet/>
      <dgm:spPr/>
      <dgm:t>
        <a:bodyPr/>
        <a:lstStyle/>
        <a:p>
          <a:endParaRPr lang="en-US"/>
        </a:p>
      </dgm:t>
    </dgm:pt>
    <dgm:pt modelId="{A74DB386-8B59-D44F-B0A5-4E7FC1DD4AA8}" type="sibTrans" cxnId="{F9559B29-09E4-9141-8012-66B360E5F126}">
      <dgm:prSet/>
      <dgm:spPr/>
      <dgm:t>
        <a:bodyPr/>
        <a:lstStyle/>
        <a:p>
          <a:endParaRPr lang="en-US"/>
        </a:p>
      </dgm:t>
    </dgm:pt>
    <dgm:pt modelId="{C3C47E37-2C7C-1648-AD6E-22C2D7E4FC46}" type="pres">
      <dgm:prSet presAssocID="{CCB25D3F-686E-AE46-A18A-9F426A8562C4}" presName="composite" presStyleCnt="0">
        <dgm:presLayoutVars>
          <dgm:chMax val="5"/>
          <dgm:dir/>
          <dgm:resizeHandles val="exact"/>
        </dgm:presLayoutVars>
      </dgm:prSet>
      <dgm:spPr/>
    </dgm:pt>
    <dgm:pt modelId="{735B1E29-46B2-EE40-BCEF-EDC7DBC5C565}" type="pres">
      <dgm:prSet presAssocID="{B47A1807-E76F-074B-A5BD-28769F632CD1}" presName="circle1" presStyleLbl="lnNode1" presStyleIdx="0" presStyleCnt="1" custScaleX="122374" custScaleY="125628" custLinFactNeighborX="25827" custLinFactNeighborY="-11072"/>
      <dgm:spPr/>
    </dgm:pt>
    <dgm:pt modelId="{29F5013C-F758-4A47-9FC6-C3BC6667B956}" type="pres">
      <dgm:prSet presAssocID="{B47A1807-E76F-074B-A5BD-28769F632CD1}" presName="text1" presStyleLbl="revTx" presStyleIdx="0" presStyleCnt="1" custLinFactNeighborX="17751" custLinFactNeighborY="3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63FCE-9860-3F49-99A5-CF3C47B084D8}" type="pres">
      <dgm:prSet presAssocID="{B47A1807-E76F-074B-A5BD-28769F632CD1}" presName="line1" presStyleLbl="callout" presStyleIdx="0" presStyleCnt="2" custLinFactY="108031" custLinFactNeighborX="48631" custLinFactNeighborY="200000"/>
      <dgm:spPr/>
    </dgm:pt>
    <dgm:pt modelId="{AAE9F107-CF6D-F940-B7E2-F6F351C3CF81}" type="pres">
      <dgm:prSet presAssocID="{B47A1807-E76F-074B-A5BD-28769F632CD1}" presName="d1" presStyleLbl="callout" presStyleIdx="1" presStyleCnt="2" custFlipVert="1" custFlipHor="1" custScaleX="16106" custScaleY="13638" custLinFactNeighborX="55230" custLinFactNeighborY="-38678"/>
      <dgm:spPr/>
    </dgm:pt>
  </dgm:ptLst>
  <dgm:cxnLst>
    <dgm:cxn modelId="{F1BA97CD-4E45-E541-BC68-9759E82115C8}" type="presOf" srcId="{B47A1807-E76F-074B-A5BD-28769F632CD1}" destId="{29F5013C-F758-4A47-9FC6-C3BC6667B956}" srcOrd="0" destOrd="0" presId="urn:microsoft.com/office/officeart/2005/8/layout/target1"/>
    <dgm:cxn modelId="{F9559B29-09E4-9141-8012-66B360E5F126}" srcId="{CCB25D3F-686E-AE46-A18A-9F426A8562C4}" destId="{B47A1807-E76F-074B-A5BD-28769F632CD1}" srcOrd="0" destOrd="0" parTransId="{AFD30809-2F14-B444-870A-4B7C3DCD12AD}" sibTransId="{A74DB386-8B59-D44F-B0A5-4E7FC1DD4AA8}"/>
    <dgm:cxn modelId="{DC8A6D1F-F7B9-CE48-A585-6EDF37BF355B}" type="presOf" srcId="{CCB25D3F-686E-AE46-A18A-9F426A8562C4}" destId="{C3C47E37-2C7C-1648-AD6E-22C2D7E4FC46}" srcOrd="0" destOrd="0" presId="urn:microsoft.com/office/officeart/2005/8/layout/target1"/>
    <dgm:cxn modelId="{4010CAF3-3437-6148-A4F9-B3F965078EFF}" type="presParOf" srcId="{C3C47E37-2C7C-1648-AD6E-22C2D7E4FC46}" destId="{735B1E29-46B2-EE40-BCEF-EDC7DBC5C565}" srcOrd="0" destOrd="0" presId="urn:microsoft.com/office/officeart/2005/8/layout/target1"/>
    <dgm:cxn modelId="{2C240774-1B9A-924C-B82E-256096C4FBEE}" type="presParOf" srcId="{C3C47E37-2C7C-1648-AD6E-22C2D7E4FC46}" destId="{29F5013C-F758-4A47-9FC6-C3BC6667B956}" srcOrd="1" destOrd="0" presId="urn:microsoft.com/office/officeart/2005/8/layout/target1"/>
    <dgm:cxn modelId="{880F74CB-BEF2-B84E-AE2C-334B78E3C122}" type="presParOf" srcId="{C3C47E37-2C7C-1648-AD6E-22C2D7E4FC46}" destId="{15163FCE-9860-3F49-99A5-CF3C47B084D8}" srcOrd="2" destOrd="0" presId="urn:microsoft.com/office/officeart/2005/8/layout/target1"/>
    <dgm:cxn modelId="{C88E8B27-BDDE-3247-9F58-64EE23CB16ED}" type="presParOf" srcId="{C3C47E37-2C7C-1648-AD6E-22C2D7E4FC46}" destId="{AAE9F107-CF6D-F940-B7E2-F6F351C3CF81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25D3F-686E-AE46-A18A-9F426A8562C4}" type="doc">
      <dgm:prSet loTypeId="urn:microsoft.com/office/officeart/2005/8/layout/targe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7A1807-E76F-074B-A5BD-28769F632CD1}">
      <dgm:prSet phldrT="[Text]"/>
      <dgm:spPr/>
      <dgm:t>
        <a:bodyPr/>
        <a:lstStyle/>
        <a:p>
          <a:r>
            <a:rPr lang="en-US" dirty="0" smtClean="0"/>
            <a:t>“Internets”</a:t>
          </a:r>
          <a:endParaRPr lang="en-US" dirty="0"/>
        </a:p>
      </dgm:t>
    </dgm:pt>
    <dgm:pt modelId="{AFD30809-2F14-B444-870A-4B7C3DCD12AD}" type="parTrans" cxnId="{F9559B29-09E4-9141-8012-66B360E5F126}">
      <dgm:prSet/>
      <dgm:spPr/>
      <dgm:t>
        <a:bodyPr/>
        <a:lstStyle/>
        <a:p>
          <a:endParaRPr lang="en-US"/>
        </a:p>
      </dgm:t>
    </dgm:pt>
    <dgm:pt modelId="{A74DB386-8B59-D44F-B0A5-4E7FC1DD4AA8}" type="sibTrans" cxnId="{F9559B29-09E4-9141-8012-66B360E5F126}">
      <dgm:prSet/>
      <dgm:spPr/>
      <dgm:t>
        <a:bodyPr/>
        <a:lstStyle/>
        <a:p>
          <a:endParaRPr lang="en-US"/>
        </a:p>
      </dgm:t>
    </dgm:pt>
    <dgm:pt modelId="{C3C47E37-2C7C-1648-AD6E-22C2D7E4FC46}" type="pres">
      <dgm:prSet presAssocID="{CCB25D3F-686E-AE46-A18A-9F426A8562C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B1E29-46B2-EE40-BCEF-EDC7DBC5C565}" type="pres">
      <dgm:prSet presAssocID="{B47A1807-E76F-074B-A5BD-28769F632CD1}" presName="circle1" presStyleLbl="lnNode1" presStyleIdx="0" presStyleCnt="1" custScaleX="122374" custScaleY="125628" custLinFactNeighborX="25827" custLinFactNeighborY="-11072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9F5013C-F758-4A47-9FC6-C3BC6667B956}" type="pres">
      <dgm:prSet presAssocID="{B47A1807-E76F-074B-A5BD-28769F632CD1}" presName="text1" presStyleLbl="revTx" presStyleIdx="0" presStyleCnt="1" custLinFactNeighborX="17751" custLinFactNeighborY="3660">
        <dgm:presLayoutVars>
          <dgm:bulletEnabled val="1"/>
        </dgm:presLayoutVars>
      </dgm:prSet>
      <dgm:spPr>
        <a:prstGeom prst="accentCallout2">
          <a:avLst/>
        </a:prstGeom>
      </dgm:spPr>
      <dgm:t>
        <a:bodyPr/>
        <a:lstStyle/>
        <a:p>
          <a:endParaRPr lang="en-US"/>
        </a:p>
      </dgm:t>
    </dgm:pt>
    <dgm:pt modelId="{15163FCE-9860-3F49-99A5-CF3C47B084D8}" type="pres">
      <dgm:prSet presAssocID="{B47A1807-E76F-074B-A5BD-28769F632CD1}" presName="line1" presStyleLbl="callout" presStyleIdx="0" presStyleCnt="2" custLinFactY="108031" custLinFactNeighborX="48631" custLinFactNeighborY="200000"/>
      <dgm:spPr/>
      <dgm:t>
        <a:bodyPr/>
        <a:lstStyle/>
        <a:p>
          <a:endParaRPr lang="en-US"/>
        </a:p>
      </dgm:t>
    </dgm:pt>
    <dgm:pt modelId="{AAE9F107-CF6D-F940-B7E2-F6F351C3CF81}" type="pres">
      <dgm:prSet presAssocID="{B47A1807-E76F-074B-A5BD-28769F632CD1}" presName="d1" presStyleLbl="callout" presStyleIdx="1" presStyleCnt="2" custFlipVert="1" custFlipHor="1" custScaleX="16106" custScaleY="13638" custLinFactNeighborX="55230" custLinFactNeighborY="-386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E31D504-CDD5-8242-9B77-A8B378837C20}" type="presOf" srcId="{CCB25D3F-686E-AE46-A18A-9F426A8562C4}" destId="{C3C47E37-2C7C-1648-AD6E-22C2D7E4FC46}" srcOrd="0" destOrd="0" presId="urn:microsoft.com/office/officeart/2005/8/layout/target1"/>
    <dgm:cxn modelId="{F9559B29-09E4-9141-8012-66B360E5F126}" srcId="{CCB25D3F-686E-AE46-A18A-9F426A8562C4}" destId="{B47A1807-E76F-074B-A5BD-28769F632CD1}" srcOrd="0" destOrd="0" parTransId="{AFD30809-2F14-B444-870A-4B7C3DCD12AD}" sibTransId="{A74DB386-8B59-D44F-B0A5-4E7FC1DD4AA8}"/>
    <dgm:cxn modelId="{6A674D8A-E2F6-B449-97BF-4ECA6DCBB8CB}" type="presOf" srcId="{B47A1807-E76F-074B-A5BD-28769F632CD1}" destId="{29F5013C-F758-4A47-9FC6-C3BC6667B956}" srcOrd="0" destOrd="0" presId="urn:microsoft.com/office/officeart/2005/8/layout/target1"/>
    <dgm:cxn modelId="{848DC951-78F8-E84B-B6FC-31E61B1127A7}" type="presParOf" srcId="{C3C47E37-2C7C-1648-AD6E-22C2D7E4FC46}" destId="{735B1E29-46B2-EE40-BCEF-EDC7DBC5C565}" srcOrd="0" destOrd="0" presId="urn:microsoft.com/office/officeart/2005/8/layout/target1"/>
    <dgm:cxn modelId="{60A4BDDA-295D-4247-8FB2-A989B3310F85}" type="presParOf" srcId="{C3C47E37-2C7C-1648-AD6E-22C2D7E4FC46}" destId="{29F5013C-F758-4A47-9FC6-C3BC6667B956}" srcOrd="1" destOrd="0" presId="urn:microsoft.com/office/officeart/2005/8/layout/target1"/>
    <dgm:cxn modelId="{52F83A3C-272A-B745-AFD7-33C33F63E1DB}" type="presParOf" srcId="{C3C47E37-2C7C-1648-AD6E-22C2D7E4FC46}" destId="{15163FCE-9860-3F49-99A5-CF3C47B084D8}" srcOrd="2" destOrd="0" presId="urn:microsoft.com/office/officeart/2005/8/layout/target1"/>
    <dgm:cxn modelId="{86134380-05BD-944D-B1D0-D8E8DAFDCAD5}" type="presParOf" srcId="{C3C47E37-2C7C-1648-AD6E-22C2D7E4FC46}" destId="{AAE9F107-CF6D-F940-B7E2-F6F351C3CF81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B1E29-46B2-EE40-BCEF-EDC7DBC5C565}">
      <dsp:nvSpPr>
        <dsp:cNvPr id="0" name=""/>
        <dsp:cNvSpPr/>
      </dsp:nvSpPr>
      <dsp:spPr>
        <a:xfrm>
          <a:off x="1638282" y="121161"/>
          <a:ext cx="4876776" cy="50064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5013C-F758-4A47-9FC6-C3BC6667B956}">
      <dsp:nvSpPr>
        <dsp:cNvPr id="0" name=""/>
        <dsp:cNvSpPr/>
      </dsp:nvSpPr>
      <dsp:spPr>
        <a:xfrm>
          <a:off x="6057890" y="-194554"/>
          <a:ext cx="1992570" cy="166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“Internets”</a:t>
          </a:r>
          <a:endParaRPr lang="en-US" sz="3000" kern="1200" dirty="0"/>
        </a:p>
      </dsp:txBody>
      <dsp:txXfrm>
        <a:off x="6057890" y="-194554"/>
        <a:ext cx="1992570" cy="1660475"/>
      </dsp:txXfrm>
    </dsp:sp>
    <dsp:sp modelId="{15163FCE-9860-3F49-99A5-CF3C47B084D8}">
      <dsp:nvSpPr>
        <dsp:cNvPr id="0" name=""/>
        <dsp:cNvSpPr/>
      </dsp:nvSpPr>
      <dsp:spPr>
        <a:xfrm>
          <a:off x="5448298" y="685800"/>
          <a:ext cx="4981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9F107-CF6D-F940-B7E2-F6F351C3CF81}">
      <dsp:nvSpPr>
        <dsp:cNvPr id="0" name=""/>
        <dsp:cNvSpPr/>
      </dsp:nvSpPr>
      <dsp:spPr>
        <a:xfrm rot="5400000" flipH="1" flipV="1">
          <a:off x="5147262" y="682030"/>
          <a:ext cx="339864" cy="3473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B1E29-46B2-EE40-BCEF-EDC7DBC5C565}">
      <dsp:nvSpPr>
        <dsp:cNvPr id="0" name=""/>
        <dsp:cNvSpPr/>
      </dsp:nvSpPr>
      <dsp:spPr>
        <a:xfrm>
          <a:off x="1638282" y="121161"/>
          <a:ext cx="4876776" cy="50064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5013C-F758-4A47-9FC6-C3BC6667B956}">
      <dsp:nvSpPr>
        <dsp:cNvPr id="0" name=""/>
        <dsp:cNvSpPr/>
      </dsp:nvSpPr>
      <dsp:spPr>
        <a:xfrm>
          <a:off x="6057890" y="-194554"/>
          <a:ext cx="1992570" cy="166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“Internets”</a:t>
          </a:r>
          <a:endParaRPr lang="en-US" sz="3000" kern="1200" dirty="0"/>
        </a:p>
      </dsp:txBody>
      <dsp:txXfrm>
        <a:off x="6057890" y="-194554"/>
        <a:ext cx="1992570" cy="1660475"/>
      </dsp:txXfrm>
    </dsp:sp>
    <dsp:sp modelId="{15163FCE-9860-3F49-99A5-CF3C47B084D8}">
      <dsp:nvSpPr>
        <dsp:cNvPr id="0" name=""/>
        <dsp:cNvSpPr/>
      </dsp:nvSpPr>
      <dsp:spPr>
        <a:xfrm>
          <a:off x="5448298" y="685800"/>
          <a:ext cx="4981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9F107-CF6D-F940-B7E2-F6F351C3CF81}">
      <dsp:nvSpPr>
        <dsp:cNvPr id="0" name=""/>
        <dsp:cNvSpPr/>
      </dsp:nvSpPr>
      <dsp:spPr>
        <a:xfrm rot="5400000" flipH="1" flipV="1">
          <a:off x="5147262" y="682030"/>
          <a:ext cx="339864" cy="3473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B1E29-46B2-EE40-BCEF-EDC7DBC5C565}">
      <dsp:nvSpPr>
        <dsp:cNvPr id="0" name=""/>
        <dsp:cNvSpPr/>
      </dsp:nvSpPr>
      <dsp:spPr>
        <a:xfrm>
          <a:off x="1638282" y="121161"/>
          <a:ext cx="4876776" cy="50064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5013C-F758-4A47-9FC6-C3BC6667B956}">
      <dsp:nvSpPr>
        <dsp:cNvPr id="0" name=""/>
        <dsp:cNvSpPr/>
      </dsp:nvSpPr>
      <dsp:spPr>
        <a:xfrm>
          <a:off x="6057890" y="-194554"/>
          <a:ext cx="1992570" cy="1660475"/>
        </a:xfrm>
        <a:prstGeom prst="accentCallout2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“Internets”</a:t>
          </a:r>
          <a:endParaRPr lang="en-US" sz="3000" kern="1200" dirty="0"/>
        </a:p>
      </dsp:txBody>
      <dsp:txXfrm>
        <a:off x="6057890" y="-194554"/>
        <a:ext cx="1992570" cy="1660475"/>
      </dsp:txXfrm>
    </dsp:sp>
    <dsp:sp modelId="{15163FCE-9860-3F49-99A5-CF3C47B084D8}">
      <dsp:nvSpPr>
        <dsp:cNvPr id="0" name=""/>
        <dsp:cNvSpPr/>
      </dsp:nvSpPr>
      <dsp:spPr>
        <a:xfrm>
          <a:off x="5448298" y="685800"/>
          <a:ext cx="4981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9F107-CF6D-F940-B7E2-F6F351C3CF81}">
      <dsp:nvSpPr>
        <dsp:cNvPr id="0" name=""/>
        <dsp:cNvSpPr/>
      </dsp:nvSpPr>
      <dsp:spPr>
        <a:xfrm rot="5400000" flipH="1" flipV="1">
          <a:off x="5147262" y="682030"/>
          <a:ext cx="339864" cy="347399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1968A86-2FDF-D74C-91CB-C2B335493EB9}" type="datetime1">
              <a:rPr lang="en-US"/>
              <a:pPr>
                <a:defRPr/>
              </a:pPr>
              <a:t>3/19/12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046D9F7-58C8-D446-BE33-00202D49B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A4E6E49-257B-3C4D-BA6F-0742E7F5C183}" type="datetime1">
              <a:rPr lang="en-US"/>
              <a:pPr>
                <a:defRPr/>
              </a:pPr>
              <a:t>3/19/12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FC5855C-16B5-5340-B564-08C3048A0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27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D1EDCB-225C-C74B-BA29-9280418DF529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1DE4F6-7E33-124B-B23E-D589D3753865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6C0748-05B8-BA47-8E71-31071ACD319F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Presentation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all">
                <a:effectLst>
                  <a:outerShdw blurRad="50800" dist="38100" dir="69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subhead &amp; text r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>
            <a:normAutofit/>
          </a:bodyPr>
          <a:lstStyle>
            <a:lvl1pPr algn="l">
              <a:defRPr sz="3600" b="1" cap="all" baseline="0">
                <a:effectLst>
                  <a:outerShdw blurRad="50800" dist="38100" dir="14400000" algn="tl">
                    <a:schemeClr val="accent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FF172451-CDF9-F947-A1BB-15F9EAFF7E31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fld id="{9AC0C1F1-F7DD-FD40-8EAA-F062C9C0FC55}" type="datetime1">
              <a:rPr lang="en-US"/>
              <a:pPr>
                <a:defRPr/>
              </a:pPr>
              <a:t>3/19/12</a:t>
            </a:fld>
            <a:r>
              <a:rPr lang="en-US"/>
              <a:t>, © 2009 Internet2</a:t>
            </a:r>
          </a:p>
        </p:txBody>
      </p:sp>
    </p:spTree>
    <p:extLst>
      <p:ext uri="{BB962C8B-B14F-4D97-AF65-F5344CB8AC3E}">
        <p14:creationId xmlns:p14="http://schemas.microsoft.com/office/powerpoint/2010/main" val="181834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no r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>
            <a:normAutofit/>
          </a:bodyPr>
          <a:lstStyle>
            <a:lvl1pPr algn="l">
              <a:defRPr sz="3600" b="1" cap="all" baseline="0">
                <a:effectLst>
                  <a:outerShdw blurRad="50800" dist="38100" dir="14400000" algn="tl">
                    <a:schemeClr val="accent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6401"/>
            <a:ext cx="4038600" cy="395935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None/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2E3B3628-57D9-C348-B5F3-00A43588E373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fld id="{EE64830E-67DF-B948-B62B-788DE8D220C8}" type="datetime1">
              <a:rPr lang="en-US"/>
              <a:pPr>
                <a:defRPr/>
              </a:pPr>
              <a:t>3/19/12</a:t>
            </a:fld>
            <a:r>
              <a:rPr lang="en-US"/>
              <a:t>, © 2009 Internet2</a:t>
            </a:r>
          </a:p>
        </p:txBody>
      </p:sp>
    </p:spTree>
    <p:extLst>
      <p:ext uri="{BB962C8B-B14F-4D97-AF65-F5344CB8AC3E}">
        <p14:creationId xmlns:p14="http://schemas.microsoft.com/office/powerpoint/2010/main" val="335983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A0B3F8D1-A3C2-2744-9F84-07A8CAA718C2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fld id="{ACABE4BD-3DB4-7243-BFFB-EDCC34A99E07}" type="datetime1">
              <a:rPr lang="en-US"/>
              <a:pPr>
                <a:defRPr/>
              </a:pPr>
              <a:t>3/19/12</a:t>
            </a:fld>
            <a:r>
              <a:rPr lang="en-US"/>
              <a:t>, © 2009 Internet2</a:t>
            </a:r>
          </a:p>
        </p:txBody>
      </p:sp>
    </p:spTree>
    <p:extLst>
      <p:ext uri="{BB962C8B-B14F-4D97-AF65-F5344CB8AC3E}">
        <p14:creationId xmlns:p14="http://schemas.microsoft.com/office/powerpoint/2010/main" val="10921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full sc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endParaRPr lang="en-US" sz="3600">
              <a:solidFill>
                <a:srgbClr val="000000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8001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89"/>
          </a:xfrm>
        </p:spPr>
        <p:txBody>
          <a:bodyPr>
            <a:normAutofit/>
          </a:bodyPr>
          <a:lstStyle>
            <a:lvl1pPr marL="57150" indent="0"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E424B588-CAB0-0745-98D1-D16880E2E270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fld id="{D36A6459-2D61-1642-9465-D579215CD177}" type="datetime1">
              <a:rPr lang="en-US"/>
              <a:pPr>
                <a:defRPr/>
              </a:pPr>
              <a:t>3/19/12</a:t>
            </a:fld>
            <a:r>
              <a:rPr lang="en-US"/>
              <a:t>, © 2009 Internet2</a:t>
            </a:r>
          </a:p>
        </p:txBody>
      </p:sp>
    </p:spTree>
    <p:extLst>
      <p:ext uri="{BB962C8B-B14F-4D97-AF65-F5344CB8AC3E}">
        <p14:creationId xmlns:p14="http://schemas.microsoft.com/office/powerpoint/2010/main" val="258082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457200" y="274638"/>
            <a:ext cx="8229600" cy="79216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endParaRPr lang="en-US" sz="3600">
              <a:solidFill>
                <a:srgbClr val="000000"/>
              </a:solidFill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marL="57150" indent="0" algn="l">
              <a:defRPr sz="36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141C3F83-FC5B-034C-B9B9-1126837878FE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fld id="{D7DD325D-1AD3-F640-9ECC-595A413CC9CA}" type="datetime1">
              <a:rPr lang="en-US"/>
              <a:pPr>
                <a:defRPr/>
              </a:pPr>
              <a:t>3/19/12</a:t>
            </a:fld>
            <a:r>
              <a:rPr lang="en-US"/>
              <a:t>, © 2009 Internet2</a:t>
            </a:r>
          </a:p>
        </p:txBody>
      </p:sp>
    </p:spTree>
    <p:extLst>
      <p:ext uri="{BB962C8B-B14F-4D97-AF65-F5344CB8AC3E}">
        <p14:creationId xmlns:p14="http://schemas.microsoft.com/office/powerpoint/2010/main" val="212325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16882158-85B1-AE41-905C-9B1818180C5F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fld id="{CDED3552-B9BA-CA46-AD51-BFB30E620829}" type="datetime1">
              <a:rPr lang="en-US"/>
              <a:pPr>
                <a:defRPr/>
              </a:pPr>
              <a:t>3/19/12</a:t>
            </a:fld>
            <a:r>
              <a:rPr lang="en-US"/>
              <a:t>, © 2009 Internet2</a:t>
            </a:r>
          </a:p>
        </p:txBody>
      </p:sp>
    </p:spTree>
    <p:extLst>
      <p:ext uri="{BB962C8B-B14F-4D97-AF65-F5344CB8AC3E}">
        <p14:creationId xmlns:p14="http://schemas.microsoft.com/office/powerpoint/2010/main" val="34562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1"/>
            <a:ext cx="4687887" cy="990600"/>
          </a:xfrm>
        </p:spPr>
        <p:txBody>
          <a:bodyPr anchor="b">
            <a:normAutofit/>
          </a:bodyPr>
          <a:lstStyle>
            <a:lvl1pPr algn="l">
              <a:defRPr sz="2400" b="1" cap="all">
                <a:effectLst>
                  <a:outerShdw blurRad="50800" dist="38100" dir="6900000">
                    <a:schemeClr val="accent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24201"/>
            <a:ext cx="7772400" cy="761999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C0504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722313" y="4038600"/>
            <a:ext cx="7772400" cy="2286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34EE31D4-B751-0644-B2A4-E879191A2C00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fld id="{59975DCE-39CC-6349-9CF4-CB2C850B2B4A}" type="datetime1">
              <a:rPr lang="en-US"/>
              <a:pPr>
                <a:defRPr/>
              </a:pPr>
              <a:t>3/19/12</a:t>
            </a:fld>
            <a:r>
              <a:rPr lang="en-US"/>
              <a:t>, © 2009 Internet2</a:t>
            </a:r>
          </a:p>
        </p:txBody>
      </p:sp>
    </p:spTree>
    <p:extLst>
      <p:ext uri="{BB962C8B-B14F-4D97-AF65-F5344CB8AC3E}">
        <p14:creationId xmlns:p14="http://schemas.microsoft.com/office/powerpoint/2010/main" val="219541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F2FC15D-7ECA-F845-A259-DE6A8558BCAF}" type="datetime1">
              <a:rPr lang="en-US"/>
              <a:pPr>
                <a:defRPr/>
              </a:pPr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© Internet2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D9316A5-31B1-564F-92F5-6FF5C73DB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I2Slides-Text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urawski@internet2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et2.edu/dynes" TargetMode="External"/><Relationship Id="rId3" Type="http://schemas.openxmlformats.org/officeDocument/2006/relationships/hyperlink" Target="http://fasterdata.es.net/fasterdata/science-dmz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6" Type="http://schemas.openxmlformats.org/officeDocument/2006/relationships/image" Target="../media/image20.png"/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0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19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13.png"/><Relationship Id="rId3" Type="http://schemas.openxmlformats.org/officeDocument/2006/relationships/diagramData" Target="../diagrams/data1.xml"/><Relationship Id="rId18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8.png"/><Relationship Id="rId2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6" Type="http://schemas.openxmlformats.org/officeDocument/2006/relationships/image" Target="../media/image20.png"/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0" Type="http://schemas.openxmlformats.org/officeDocument/2006/relationships/image" Target="../media/image1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19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13.png"/><Relationship Id="rId3" Type="http://schemas.openxmlformats.org/officeDocument/2006/relationships/diagramData" Target="../diagrams/data2.xml"/><Relationship Id="rId18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8.png"/><Relationship Id="rId20" Type="http://schemas.openxmlformats.org/officeDocument/2006/relationships/image" Target="../media/image24.png"/><Relationship Id="rId4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6" Type="http://schemas.openxmlformats.org/officeDocument/2006/relationships/image" Target="../media/image20.png"/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0" Type="http://schemas.openxmlformats.org/officeDocument/2006/relationships/image" Target="../media/image14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19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13.png"/><Relationship Id="rId3" Type="http://schemas.openxmlformats.org/officeDocument/2006/relationships/diagramData" Target="../diagrams/data3.xml"/><Relationship Id="rId18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trd.gov/PUBS%5C2013supplement%5CFY13NITRDSupplement.pdf" TargetMode="Externa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zurawski@internet2.edu" TargetMode="External"/><Relationship Id="rId3" Type="http://schemas.openxmlformats.org/officeDocument/2006/relationships/hyperlink" Target="http://www.internet2.edu/research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rfsonar.usatlas.bnl.gov:8443/exda/?page=25&amp;cloudName=USATLA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rfsonar.usatlas.bnl.gov:8443/exda/?page=25&amp;cloudName=LHCOPN" TargetMode="External"/><Relationship Id="rId3" Type="http://schemas.openxmlformats.org/officeDocument/2006/relationships/hyperlink" Target="https://perfsonar.usatlas.bnl.gov:8443/exda/?page=25&amp;cloudName=LHCON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sps.perfsonar.net/toolki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01000" cy="1362075"/>
          </a:xfrm>
        </p:spPr>
        <p:txBody>
          <a:bodyPr/>
          <a:lstStyle/>
          <a:p>
            <a:pPr>
              <a:defRPr/>
            </a:pPr>
            <a:r>
              <a:rPr lang="en-US" sz="3600" cap="non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Addressing the “things that go bump in the net” – </a:t>
            </a:r>
            <a:r>
              <a:rPr lang="en-US" sz="3600" cap="none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perfSONAR</a:t>
            </a:r>
            <a:r>
              <a:rPr lang="en-US" sz="3600" cap="none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3600" cap="none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DYNES/LHCONE</a:t>
            </a:r>
            <a:endParaRPr lang="en-US" sz="2800" cap="none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6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7550150" cy="1500187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March 20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2012, OSG/ATLAS/CMS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Jason Zurawski, Internet2 Research Liaison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zurawski@internet2.edu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32305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“The Network is Slow”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Yes, its ok to say this.  Don’t overdo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 though (e.g. complaining at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getting 8.5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Gbps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when you got 9.3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Gbps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yesterday)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,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and try to evidence when you do say it (e.g. your graphs)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Looking at the regular data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(and alarming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on it)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ATLAS, LHCOPN, etc. have the regular tests for this exact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reason</a:t>
            </a: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Anatomy of a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850" y="4310848"/>
            <a:ext cx="3352800" cy="251460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85800" y="3521074"/>
            <a:ext cx="5082050" cy="283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One off tests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Log on to the boxes (its easy, just like any other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linux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machine) and run some tests.  Don’t know how?  Ask!</a:t>
            </a: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7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Escalation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You can escalate when you are in over your head. 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ESnet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/Internet2 are here to help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.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Also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– talk to your local IT people so they are aware.  They don’t bite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.</a:t>
            </a:r>
          </a:p>
          <a:p>
            <a:pPr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Waiting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(is the hardest part)</a:t>
            </a:r>
          </a:p>
          <a:p>
            <a:pPr lvl="1">
              <a:defRPr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Debugging sucks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.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takes a long time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.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involves multiple parties (this is what makes it take longer)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Anatomy of a </a:t>
            </a:r>
            <a:r>
              <a:rPr lang="en-US" sz="3600" dirty="0" smtClean="0">
                <a:latin typeface="Calibri" charset="0"/>
              </a:rPr>
              <a:t>Problem – cont.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7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1 of the Transatlantic Link Pairs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(New York to Amsterdam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)</a:t>
            </a:r>
          </a:p>
          <a:p>
            <a:pPr>
              <a:defRPr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Performance bad in one direction (from the EU to the US).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No problems seen in the other (US to EU) direction.  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Common issue – downloaders (e.g. people not in your network) see a problem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vs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uploaders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(people in your network).</a:t>
            </a:r>
          </a:p>
          <a:p>
            <a:pPr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Depending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on who/where you are, this may not be an issue for you: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US sites ‘downloading’ from EU may see this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EU sites that use the NLR routes to reach locations in the US will be affected (NLR uses AMS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-&gt;NEWY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route exclusively) 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EU sites that use the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Internet2/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ESnet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routes through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Amsterdam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to NY to reach US sites will be effected.  If the EU site uses FRANK-&gt;WASH to reach US, there will be no problem. 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Current Problem (some of you know this)</a:t>
            </a:r>
          </a:p>
        </p:txBody>
      </p:sp>
    </p:spTree>
    <p:extLst>
      <p:ext uri="{BB962C8B-B14F-4D97-AF65-F5344CB8AC3E}">
        <p14:creationId xmlns:p14="http://schemas.microsoft.com/office/powerpoint/2010/main" val="235285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 was actually – GEANT, Internet2, and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ESnet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commissioned regular inter-domain testing between the networks in late 2011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Reports came in in late 2011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The hard part(s):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Debugging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Passive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vs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Active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LHCONE</a:t>
            </a:r>
          </a:p>
          <a:p>
            <a:pPr lvl="1">
              <a:defRPr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Why wasn’t this caught?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220" y="3107522"/>
            <a:ext cx="5175285" cy="37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 Basic Topology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2" name="Picture 1" descr="20120319-os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9144000" cy="2137375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4486875"/>
            <a:ext cx="7772400" cy="2234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All of the major networks show up at MANLAN XP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Recent upgrade to switching fabric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Major R&amp;E Path to Europe is ACE (America Connects to Europe) IRNC Link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2 x 10G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LAGed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Circuit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GEANT Amsterdam Exchange feeds into other networks (GEANT,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SURFnet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, etc.)</a:t>
            </a:r>
          </a:p>
          <a:p>
            <a:pPr lvl="1">
              <a:defRPr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3/20/12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An even Better topology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2" name="Picture 1" descr="20120319-os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9144000" cy="2972508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4724399"/>
            <a:ext cx="7772400" cy="163195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TA Circuits are SONET. 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Ciena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CD and Alcatel terminate these on either end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Switching/routing Fabric is connected to these two devices to support more connections (10G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thernet for the most part)</a:t>
            </a:r>
          </a:p>
          <a:p>
            <a:pPr>
              <a:defRPr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5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3/20/12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Where we are spending time right now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2" name="Picture 1" descr="20120319-os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2316629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4495801"/>
            <a:ext cx="7772400" cy="205739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Narrowed the problem as much as possible.  Testers on Internet2/GEANT are 1 hop off of the switching fabric on either end (and we still see loss)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Is this a buffering issue?  Is this a protocol issue?  Is this an equipment fabric issue?</a:t>
            </a:r>
          </a:p>
          <a:p>
            <a:pPr>
              <a:defRPr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9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3/20/12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1</a:t>
            </a:r>
            <a:r>
              <a:rPr lang="en-US" sz="3600" baseline="30000" dirty="0" smtClean="0">
                <a:latin typeface="Calibri" charset="0"/>
              </a:rPr>
              <a:t>st</a:t>
            </a:r>
            <a:r>
              <a:rPr lang="en-US" sz="3600" dirty="0" smtClean="0">
                <a:latin typeface="Calibri" charset="0"/>
              </a:rPr>
              <a:t> test – interface swapping @ MANLAN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2" name="Picture 1" descr="20120319-os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600"/>
            <a:ext cx="9144000" cy="2316629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4419601"/>
            <a:ext cx="7772400" cy="23018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Configuration change on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Ciena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(MANLAN) side to verify this device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Blast through a set number of packets, make sure in and out packet counters agree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They did…</a:t>
            </a:r>
          </a:p>
          <a:p>
            <a:pPr>
              <a:defRPr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8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3/20/12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2</a:t>
            </a:r>
            <a:r>
              <a:rPr lang="en-US" sz="3600" baseline="30000" dirty="0" smtClean="0">
                <a:latin typeface="Calibri" charset="0"/>
              </a:rPr>
              <a:t>nd</a:t>
            </a:r>
            <a:r>
              <a:rPr lang="en-US" sz="3600" dirty="0" smtClean="0">
                <a:latin typeface="Calibri" charset="0"/>
              </a:rPr>
              <a:t> – interface swapping @ MANLAN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2" name="Picture 1" descr="20120319-osg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600"/>
            <a:ext cx="9144000" cy="2316629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85800" y="4419601"/>
            <a:ext cx="7772400" cy="230187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Configuration change on Brocade (MANLAN) side to verify this device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Blast through a set number of packets, make sure in and out packet counters agree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They did…</a:t>
            </a:r>
          </a:p>
          <a:p>
            <a:pPr>
              <a:defRPr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6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3</a:t>
            </a:r>
            <a:r>
              <a:rPr lang="en-US" sz="3600" baseline="30000" dirty="0" smtClean="0">
                <a:latin typeface="Calibri" charset="0"/>
              </a:rPr>
              <a:t>rd</a:t>
            </a:r>
            <a:r>
              <a:rPr lang="en-US" sz="3600" dirty="0" smtClean="0">
                <a:latin typeface="Calibri" charset="0"/>
              </a:rPr>
              <a:t> – It</a:t>
            </a:r>
            <a:r>
              <a:rPr lang="fr-FR" sz="3600" dirty="0" smtClean="0">
                <a:latin typeface="Calibri" charset="0"/>
              </a:rPr>
              <a:t>’</a:t>
            </a:r>
            <a:r>
              <a:rPr lang="en-US" sz="3600" dirty="0" smtClean="0">
                <a:latin typeface="Calibri" charset="0"/>
              </a:rPr>
              <a:t>s the buffering, stupid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2" name="Picture 1" descr="20120319-os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" y="2438400"/>
            <a:ext cx="9144000" cy="1302564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3740964"/>
            <a:ext cx="7772400" cy="311703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All of these devices are are functioning at 10Gbps line rates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Ethernet, SONET, and WAN-PHY do have minor speed differences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 burst of packets on an input could overdrive an output.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There needs to be enough buffering to cover these cases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Input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vs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output have different queues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Buffering was increased to the max – around 32K (yes, this doesn’t sound like a lot, and its not.  Enough to handle a couple of frames only…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 did reduce the loss percentage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5167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Current Networking</a:t>
            </a:r>
          </a:p>
          <a:p>
            <a:pPr lvl="1">
              <a:defRPr/>
            </a:pPr>
            <a:r>
              <a:rPr lang="en-US" sz="26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perfSONAR</a:t>
            </a: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Status (ATLAS, CMS, LHCOPN,LHCONE)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Reaching for the Brass Ring (why we monitor)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Future Networking 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DYNES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LHCONE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8206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3/20/12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New testing (~ 1 week from now)</a:t>
            </a:r>
            <a:endParaRPr lang="en-US" sz="3600" dirty="0" smtClean="0">
              <a:latin typeface="Calibri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85800" y="3740964"/>
            <a:ext cx="7772400" cy="281223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Protocol encapsulation is tricky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Ethernet frame is shoved into a SONET frame for transit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WAN-PHY (a form of Ethernet w/ extra encapsulation) would be in the same boat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Is the translation getting garbled?  Note that some devices will happily pass a bad packet on a given layer and as it gets handed back up error correction will reject it.  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Testing these theories are a bit invasive, so its taking a little time to schedule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pic>
        <p:nvPicPr>
          <p:cNvPr id="7" name="Picture 6" descr="20120319-os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" y="2438400"/>
            <a:ext cx="9144000" cy="13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668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Test Coverage - </a:t>
            </a: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B+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Internet2,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ESnet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, GEANT, and the experiments all have testers available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Some of the GEANT testers are limited in functionality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“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Reportability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” - </a:t>
            </a: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 took the role of ‘user’ this time.  My ticket was closed </a:t>
            </a:r>
            <a:r>
              <a:rPr lang="en-US" sz="2600" b="1" i="1" u="sng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3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(!) times:</a:t>
            </a:r>
          </a:p>
          <a:p>
            <a:pPr lvl="2">
              <a:defRPr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he day after I opened it, because there were no counters reporting loss.  It was re-opened after I complained they had to “try harder”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1 week later, after testing in MANLAN revealed no issues (I was told to “go ask someone else”).  It was re-opened after I noted the problem is not solved from a “user” perspective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1 week after that, when I was told “open tickets count against the engineer assigned” [</a:t>
            </a:r>
            <a:r>
              <a:rPr lang="en-US" sz="2400" i="1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maybe they are not fed that day?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].  I let it be closed this time, and dealt with my tickets in other systems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This is something that needs to be fixed</a:t>
            </a: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Where it worked, where it isn’t working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8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NOC to Customer Interactions - </a:t>
            </a: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C-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NOC treated report with skepticism.  Calling it ‘my’ packet loss (e.g. they don’t trust the measurement tools, and look to the passive counters as the law of the land)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 had to escalate this into management to keep things ‘open’.  Strong desire to close tickets that are viewed as ‘not my problem’.  There is no home for the homeless…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NOC to NOC Interactions - </a:t>
            </a: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B-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NOCs coordinate resources well, but timelines to find a fix are slow.  A downtime of 5 minutes is scheduled a full 2 weeks out, and only after approval at high levels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Getting a resolution -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Incomplete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More testing is needed/is expected.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This is a very challenging problem, and the time it has taken to solve reflects this (e.g. no clear sign of packet loss on devices, but applications react poorly).  </a:t>
            </a:r>
            <a:endParaRPr lang="en-US" sz="26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Where it worked, where it isn’t working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3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51673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Jason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Still trying to update ATLAS/CMS when I hear news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Staying on top of them to get this fixed (there are still some that deny this exists)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USATLAS Throughput Group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Thinking about the process to recommend for the end scientist/site to report issues in a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trackable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manner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“Customers” to the networks, use that relationship when possible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Networks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Do a better job of coordinating resources and responding to problems</a:t>
            </a:r>
          </a:p>
          <a:p>
            <a:pPr lvl="1">
              <a:defRPr/>
            </a:pPr>
            <a:endParaRPr lang="en-US" sz="26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Actions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1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5167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Current Networking</a:t>
            </a:r>
          </a:p>
          <a:p>
            <a:pPr lvl="1">
              <a:defRPr/>
            </a:pP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perfSONAR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Status (ATLAS, CMS, LHCOPN,LHCONE)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Reaching for the Brass Ring (why we monitor)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Future Networking 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DYNES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LHCONE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5794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51673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What is it – read the content here if you need to: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2"/>
              </a:rPr>
              <a:t>http://www.internet2.edu/dynes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Basic idea: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Provide hardware and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OpenSource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software to address data intensive science on campuses</a:t>
            </a:r>
          </a:p>
          <a:p>
            <a:pPr lvl="2">
              <a:defRPr/>
            </a:pP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Switch, data movement server, controller PC for hardware</a:t>
            </a:r>
          </a:p>
          <a:p>
            <a:pPr lvl="2">
              <a:defRPr/>
            </a:pP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FDT, OSCARS, and </a:t>
            </a:r>
            <a:r>
              <a:rPr lang="en-US" sz="22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perfSONAR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for software</a:t>
            </a:r>
          </a:p>
          <a:p>
            <a:pPr lvl="2">
              <a:defRPr/>
            </a:pP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Goal is to encourage campuses to create a research grade network (e.g. the ‘science </a:t>
            </a:r>
            <a:r>
              <a:rPr lang="en-US" sz="22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dmz</a:t>
            </a: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’ - </a:t>
            </a: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3"/>
              </a:rPr>
              <a:t>http://fasterdata.es.net/fasterdata/science-dmz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3"/>
              </a:rPr>
              <a:t>/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) 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Can’t provide raw capacity, but is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tool to manage existing capacity</a:t>
            </a:r>
          </a:p>
          <a:p>
            <a:pPr lvl="2">
              <a:defRPr/>
            </a:pP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Layer 2 networking (e.g. dynamic capacity – possibility of bandwidth guarantees)</a:t>
            </a:r>
          </a:p>
          <a:p>
            <a:pPr lvl="2">
              <a:defRPr/>
            </a:pP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End to end ‘circuit’ capabilities (e.g. protected VLANs)</a:t>
            </a:r>
            <a:endParaRPr lang="en-US" sz="22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Updates on DYNES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8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2AAD96-0F88-8C44-A50D-A290DEFFBD5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r>
              <a:rPr lang="en-US" sz="1200">
                <a:solidFill>
                  <a:srgbClr val="898989"/>
                </a:solidFill>
                <a:latin typeface="Calibri" charset="0"/>
              </a:rPr>
              <a:t> – </a:t>
            </a:r>
            <a:fld id="{9B707AE7-9E3F-EC48-BD9D-D630FE32B2DD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>
                <a:solidFill>
                  <a:srgbClr val="898989"/>
                </a:solidFill>
                <a:latin typeface="Calibri" charset="0"/>
              </a:rPr>
              <a:t>, © 2012 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Campus Nets – </a:t>
            </a:r>
            <a:r>
              <a:rPr lang="en-US" sz="3600" dirty="0" smtClean="0">
                <a:latin typeface="Calibri" charset="0"/>
              </a:rPr>
              <a:t>Clogging Ur Tubes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95300" y="1219200"/>
          <a:ext cx="8305800" cy="531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656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406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Picture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5029200"/>
            <a:ext cx="1270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6763"/>
            <a:ext cx="1270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57513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5502275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287588"/>
            <a:ext cx="11811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4149725"/>
            <a:ext cx="9334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379663"/>
            <a:ext cx="8064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524000"/>
            <a:ext cx="17176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70125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4946650"/>
            <a:ext cx="965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249613"/>
            <a:ext cx="20335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21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5E71BC-9D79-644C-BDD2-201E5DC198E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r>
              <a:rPr lang="en-US" sz="1200">
                <a:solidFill>
                  <a:srgbClr val="898989"/>
                </a:solidFill>
                <a:latin typeface="Calibri" charset="0"/>
              </a:rPr>
              <a:t> – </a:t>
            </a:r>
            <a:fld id="{427CEA36-140B-384C-B124-DE79955A4FAC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>
                <a:solidFill>
                  <a:srgbClr val="898989"/>
                </a:solidFill>
                <a:latin typeface="Calibri" charset="0"/>
              </a:rPr>
              <a:t>, © 2012 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Campus Nets – What about Science?</a:t>
            </a:r>
            <a:endParaRPr lang="en-US" sz="3600" dirty="0">
              <a:latin typeface="Calibri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95300" y="1219200"/>
          <a:ext cx="8305800" cy="531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066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4064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Picture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5029200"/>
            <a:ext cx="1270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6763"/>
            <a:ext cx="1270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57513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5502275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287588"/>
            <a:ext cx="11811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4149725"/>
            <a:ext cx="9334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379663"/>
            <a:ext cx="8064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524000"/>
            <a:ext cx="17176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70125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4946650"/>
            <a:ext cx="965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3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249613"/>
            <a:ext cx="20335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65536" y="2658468"/>
            <a:ext cx="3307817" cy="24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8F358E-0B08-9D46-A58B-BE8F862AE83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r>
              <a:rPr lang="en-US" sz="1200">
                <a:solidFill>
                  <a:srgbClr val="898989"/>
                </a:solidFill>
                <a:latin typeface="Calibri" charset="0"/>
              </a:rPr>
              <a:t> – </a:t>
            </a:r>
            <a:fld id="{6D847716-0C83-6D49-BC71-E69063E6F86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>
                <a:solidFill>
                  <a:srgbClr val="898989"/>
                </a:solidFill>
                <a:latin typeface="Calibri" charset="0"/>
              </a:rPr>
              <a:t>, © 2012 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Campus Nets w/ DYNES Vision</a:t>
            </a:r>
            <a:endParaRPr lang="en-US" sz="3600" dirty="0" smtClean="0">
              <a:latin typeface="Calibri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95300" y="1219200"/>
          <a:ext cx="8305800" cy="531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011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639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6" descr="Picture 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999086"/>
            <a:ext cx="1270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2" y="2908300"/>
            <a:ext cx="12573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0987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71" y="3380879"/>
            <a:ext cx="75088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873250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243138"/>
            <a:ext cx="7889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001838"/>
            <a:ext cx="5572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1552575"/>
            <a:ext cx="89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99" y="23046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55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3400424" y="4007786"/>
            <a:ext cx="2390775" cy="2318402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Straight Connector 20"/>
          <p:cNvSpPr/>
          <p:nvPr/>
        </p:nvSpPr>
        <p:spPr>
          <a:xfrm rot="5400000" flipH="1" flipV="1">
            <a:off x="5638800" y="4724400"/>
            <a:ext cx="457200" cy="198120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0132" name="Group 21"/>
          <p:cNvGrpSpPr>
            <a:grpSpLocks/>
          </p:cNvGrpSpPr>
          <p:nvPr/>
        </p:nvGrpSpPr>
        <p:grpSpPr bwMode="auto">
          <a:xfrm>
            <a:off x="6573838" y="4667250"/>
            <a:ext cx="4097337" cy="1658938"/>
            <a:chOff x="6057611" y="-194554"/>
            <a:chExt cx="4096808" cy="1660475"/>
          </a:xfrm>
        </p:grpSpPr>
        <p:sp>
          <p:nvSpPr>
            <p:cNvPr id="23" name="Line Callout 2 (Accent Bar) 22"/>
            <p:cNvSpPr/>
            <p:nvPr/>
          </p:nvSpPr>
          <p:spPr>
            <a:xfrm>
              <a:off x="6057611" y="-194554"/>
              <a:ext cx="1993643" cy="1660475"/>
            </a:xfrm>
            <a:prstGeom prst="accentCallout2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Line Callout 2 (Accent Bar) 4"/>
            <p:cNvSpPr/>
            <p:nvPr/>
          </p:nvSpPr>
          <p:spPr>
            <a:xfrm>
              <a:off x="6060786" y="-91270"/>
              <a:ext cx="4093633" cy="1088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13360" tIns="38100" rIns="38100" bIns="38100" spcCol="1270" anchor="ctr"/>
            <a:lstStyle/>
            <a:p>
              <a:pPr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/>
                <a:t>Encapsulated</a:t>
              </a:r>
            </a:p>
            <a:p>
              <a:pPr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/>
                <a:t>Layer 2 (MPLS) </a:t>
              </a:r>
            </a:p>
          </p:txBody>
        </p:sp>
      </p:grpSp>
      <p:pic>
        <p:nvPicPr>
          <p:cNvPr id="90133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703513"/>
            <a:ext cx="16240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02007" y="4442215"/>
            <a:ext cx="2001846" cy="15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Updates on DYNES – cont.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315"/>
            <a:ext cx="9144000" cy="53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i="1" dirty="0"/>
              <a:t>"In any large system, there's always something broken</a:t>
            </a:r>
            <a:r>
              <a:rPr lang="en-US" sz="3200" b="1" i="1" dirty="0" smtClean="0"/>
              <a:t>.”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 smtClean="0"/>
              <a:t>Networks are large and complex.  There are multiple “layers” and we employ experts with knowledge of specific parts just to keep things running</a:t>
            </a:r>
          </a:p>
          <a:p>
            <a:pPr lvl="1">
              <a:defRPr/>
            </a:pPr>
            <a:r>
              <a:rPr lang="en-US" sz="3000" dirty="0" smtClean="0">
                <a:sym typeface="Wingdings"/>
              </a:rPr>
              <a:t>Anything that can give an expert (or a layman) more insight into what is really going on is very valuable</a:t>
            </a:r>
            <a:endParaRPr lang="en-US" sz="3000" dirty="0" smtClean="0"/>
          </a:p>
          <a:p>
            <a:pPr>
              <a:defRPr/>
            </a:pPr>
            <a:endParaRPr lang="en-US" sz="32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endParaRPr lang="en-US" sz="32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 Jon </a:t>
            </a:r>
            <a:r>
              <a:rPr lang="en-US" sz="3600" dirty="0" err="1" smtClean="0">
                <a:latin typeface="Calibri" charset="0"/>
              </a:rPr>
              <a:t>Postel</a:t>
            </a:r>
            <a:r>
              <a:rPr lang="en-US" sz="3600" dirty="0" smtClean="0">
                <a:latin typeface="Calibri" charset="0"/>
              </a:rPr>
              <a:t> quote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6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51673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Status (see web for more details):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Group A (~9 sites), deployed and working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Group B (~11 sites), deployed, and starting to come online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Group C (~14 sites), ordered and being configured, deployment in the next month</a:t>
            </a:r>
          </a:p>
          <a:p>
            <a:pPr lvl="1">
              <a:defRPr/>
            </a:pPr>
            <a:r>
              <a:rPr lang="en-US" sz="2400" b="1" i="1" u="sng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We have funding left if you are not connected, and are still interested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Related Work: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Working w/ AMPATH and RNP in Brazil to connect OSCARS circuits to research facilities (e.g. SPRACE).  Demos were done last year and were successful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.  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Early talks with LSST (telescope in Chile) to support management of data flows approaching 80Gbps in 2020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Early talks with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GlobusOnline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to integrate support into this tool to reach DYNES sites using OSCARS and traditional IP networking</a:t>
            </a:r>
          </a:p>
          <a:p>
            <a:pPr lvl="1">
              <a:defRPr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Updates on DYNES – cont.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16731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Where do we go from here?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Applications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FDT is integrated and can use the APIs to use Layer 2 technologies (OSCARS/ION + maybe someday soon ‘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OpenFlow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’)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What about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PhEDEx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/DQ2 directly?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FTS (since this is the scheduling bit under the data movers)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What about the underlying OSG tools?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Which ones make sense, SRM?  Others?</a:t>
            </a: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Why integrate an application?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Layer 2 technologies are ‘HOT/FAST Lane’ compared to campus IP.  Can give you a direct path to the Campus WAN and through the regional network (congestion free)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IP connectivity may ‘work’, but its hard to manage end to end (especially for TCP)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Data movers that can take advantage of this are more likely to get resources in constrained environments</a:t>
            </a: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DYNES Open Questions/Next Steps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5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Network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LHCONE (see next) will have support for Layer 2 services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Regionals/Campuses in the US are being invited to participate in Layer 2 networks</a:t>
            </a:r>
          </a:p>
          <a:p>
            <a:pPr lvl="2">
              <a:defRPr/>
            </a:pP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DYNES via Internet2 ION/</a:t>
            </a:r>
            <a:r>
              <a:rPr lang="en-US" sz="22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ESnet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SDN, etc.</a:t>
            </a:r>
          </a:p>
          <a:p>
            <a:pPr lvl="2">
              <a:defRPr/>
            </a:pPr>
            <a:r>
              <a:rPr lang="en-US" sz="22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OpenFlow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is gaining a lot of traction</a:t>
            </a:r>
            <a:endParaRPr lang="en-US" sz="22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Vision (being implemented by some already) intelligent applications that make the choice for the user.  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Don’t have to care about the network on the bottom, things just ‘work’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Let the scientists be scientists, not engineers</a:t>
            </a: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DYNES Open Questions/Next Steps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9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5167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Current Networking</a:t>
            </a:r>
          </a:p>
          <a:p>
            <a:pPr lvl="1">
              <a:defRPr/>
            </a:pP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perfSONAR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Status (ATLAS, CMS, LHCOPN,LHCONE)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Reaching for the Brass Ring (why we monitor)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Future Networking 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DYNES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LHCONE</a:t>
            </a:r>
            <a:endParaRPr lang="en-US" sz="2600" dirty="0" smtClean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3429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In case you missed it…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No more global VLAN (not scalable, too much of a pain)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Direct L2 circuits (e.g. through OSCARS or similar technologies) still being explored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Current work is on Islands of L3 VPNs</a:t>
            </a:r>
          </a:p>
          <a:p>
            <a:pPr lvl="2">
              <a:defRPr/>
            </a:pP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VRF – Virtual [VPN] </a:t>
            </a: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Routing and 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Forwarding is being used</a:t>
            </a:r>
          </a:p>
          <a:p>
            <a:pPr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Purpose?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Allows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participants to move traffic between one another as needed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.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Built using available components of the R&amp;E networking infrastructure (e.g.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ESnet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, GEANT, Internet2,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USLHCnet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, ACE, CERNLIGHT Starlight, MANLAN, etc.)</a:t>
            </a: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LHCONE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9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35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LHCONE – The Idea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3" name="Picture 2" descr="Picture 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89727"/>
            <a:ext cx="601032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How is this done?</a:t>
            </a:r>
          </a:p>
          <a:p>
            <a:pPr lvl="1">
              <a:defRPr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 is possible to implement a shared broadcast domain using a specific IP prefix or it can be implemented via a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VRF</a:t>
            </a:r>
          </a:p>
          <a:p>
            <a:pPr lvl="2">
              <a:defRPr/>
            </a:pP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Virtual routers (Internet2) </a:t>
            </a:r>
            <a:r>
              <a:rPr lang="en-US" sz="22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vs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dedicated resources (e.g. Starlight Cisco)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Difference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between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this and shared VLAN:</a:t>
            </a:r>
          </a:p>
          <a:p>
            <a:pPr lvl="2">
              <a:defRPr/>
            </a:pP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here </a:t>
            </a: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are routed boundaries between portions of the shared 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structures</a:t>
            </a:r>
          </a:p>
          <a:p>
            <a:pPr lvl="2">
              <a:defRPr/>
            </a:pP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here </a:t>
            </a: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is a requirements for the exchange of routing information across those boundaries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.</a:t>
            </a:r>
          </a:p>
          <a:p>
            <a:pPr lvl="3">
              <a:defRPr/>
            </a:pPr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This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information will be exchanged using BGP.</a:t>
            </a:r>
            <a:endParaRPr lang="en-US" sz="20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36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LHCONE Guts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37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LHCONE – More Exact</a:t>
            </a:r>
            <a:endParaRPr lang="en-US" sz="3600" dirty="0" smtClean="0">
              <a:latin typeface="Calibri" charset="0"/>
            </a:endParaRPr>
          </a:p>
        </p:txBody>
      </p:sp>
      <p:pic>
        <p:nvPicPr>
          <p:cNvPr id="2" name="Picture 1" descr="l3vp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214"/>
            <a:ext cx="9144000" cy="56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9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Hard for me to answer this – I am not the user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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As “users”, you all have some important things to do: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Do your science as before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Can you reach the places you need to reach?  Are things any better or worse than before?  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Is your life measurably better with LHCONE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vs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 without (don’t answer this now, have a cookie or something first)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Since this is ‘just the network’ you may not even notice (unless its not working)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All kidding aside – the next steps for this lie with the stakeholders, and it is anticipated that you will ‘vote’ with your opinions as well as funding dollars.  </a:t>
            </a:r>
          </a:p>
          <a:p>
            <a:pPr lvl="1">
              <a:defRPr/>
            </a:pP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LHCONE – </a:t>
            </a:r>
            <a:r>
              <a:rPr lang="en-US" sz="3600" dirty="0" err="1" smtClean="0">
                <a:latin typeface="Calibri" charset="0"/>
              </a:rPr>
              <a:t>Whats</a:t>
            </a:r>
            <a:r>
              <a:rPr lang="en-US" sz="3600" dirty="0" smtClean="0">
                <a:latin typeface="Calibri" charset="0"/>
              </a:rPr>
              <a:t> Next?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7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5167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Monitoring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Monitoring is not a sexy topic, it</a:t>
            </a:r>
            <a:r>
              <a:rPr lang="fr-FR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’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s a means to an end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We (networks, as well as VOs) need it to make sure that things are working so that users (all of you) aren’t sad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L2 &amp; Advanced Networking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Lots of opportunity to use new technologies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Hard sale to add features into applications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We (network providers) can ‘help’ with adaptations, but we don</a:t>
            </a:r>
            <a:r>
              <a:rPr lang="fr-FR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’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 have the manpower/funding to lead in this area.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Closing Thoughts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6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4360311" cy="40687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Everyone should be familiar with what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perfSONAR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is about,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this talk is not about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that</a:t>
            </a:r>
          </a:p>
          <a:p>
            <a:pPr lvl="1">
              <a:defRPr/>
            </a:pP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M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entioned </a:t>
            </a: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in the “2013 NITRD Program Supplement to the President's Budget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” </a:t>
            </a: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(page 50) - </a:t>
            </a:r>
            <a:r>
              <a:rPr lang="en-US" sz="22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2"/>
              </a:rPr>
              <a:t>http://www.nitrd.gov/PUBS%5C2013supplement%5CFY13NITRDSupplement.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2"/>
              </a:rPr>
              <a:t>pdf</a:t>
            </a:r>
            <a:r>
              <a:rPr lang="en-US" sz="22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endParaRPr lang="en-US" sz="22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marL="0" indent="0">
              <a:buNone/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“Why?”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736" y="1600200"/>
            <a:ext cx="4309235" cy="3138424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85800" y="4738623"/>
            <a:ext cx="7772400" cy="198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If you are not running it, </a:t>
            </a:r>
            <a:r>
              <a:rPr lang="en-US" sz="2800" b="1" i="1" u="sng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this is not a sales pitch 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Things I will highlight: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 is being used widely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 is finding problems</a:t>
            </a:r>
          </a:p>
        </p:txBody>
      </p:sp>
    </p:spTree>
    <p:extLst>
      <p:ext uri="{BB962C8B-B14F-4D97-AF65-F5344CB8AC3E}">
        <p14:creationId xmlns:p14="http://schemas.microsoft.com/office/powerpoint/2010/main" val="417957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6059487" cy="990600"/>
          </a:xfrm>
        </p:spPr>
        <p:txBody>
          <a:bodyPr/>
          <a:lstStyle/>
          <a:p>
            <a:pPr>
              <a:defRPr/>
            </a:pPr>
            <a:r>
              <a:rPr lang="en-US" sz="1800" cap="none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Addressing the “things that go bump in the net” – </a:t>
            </a:r>
            <a:r>
              <a:rPr lang="en-US" sz="1800" cap="none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perfSONAR</a:t>
            </a:r>
            <a:r>
              <a:rPr lang="en-US" sz="1800" cap="none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/DYNES/LHCONE</a:t>
            </a:r>
            <a:endParaRPr lang="en-US" sz="1800" cap="none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24200"/>
            <a:ext cx="77724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March 20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th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2012, OSG/ATLAS/CMS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Jason Zurawski, Internet2 Research Liaison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zurawski@internet2.edu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Text Placeholder 3"/>
          <p:cNvSpPr>
            <a:spLocks noGrp="1"/>
          </p:cNvSpPr>
          <p:nvPr>
            <p:ph type="body" idx="10"/>
          </p:nvPr>
        </p:nvSpPr>
        <p:spPr>
          <a:xfrm>
            <a:off x="722313" y="4343400"/>
            <a:ext cx="7772400" cy="19812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more information, visit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http://www.internet2.edu/research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/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Date Placeholder 4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73EC2C-EE0C-9B4F-B5A6-377421858F34}" type="slidenum">
              <a:rPr lang="en-US" sz="1200">
                <a:solidFill>
                  <a:schemeClr val="bg2"/>
                </a:solidFill>
                <a:latin typeface="Calibri" charset="0"/>
              </a:rPr>
              <a:pPr eaLnBrk="1" hangingPunct="1"/>
              <a:t>40</a:t>
            </a:fld>
            <a:r>
              <a:rPr lang="en-US" sz="1200" dirty="0">
                <a:solidFill>
                  <a:schemeClr val="bg2"/>
                </a:solidFill>
                <a:latin typeface="Calibri" charset="0"/>
              </a:rPr>
              <a:t> – </a:t>
            </a:r>
            <a:fld id="{2A735458-1C66-8A46-A366-ED8130F83168}" type="datetime1">
              <a:rPr lang="en-US" sz="1200">
                <a:solidFill>
                  <a:schemeClr val="bg2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chemeClr val="bg2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chemeClr val="bg2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chemeClr val="bg2"/>
                </a:solidFill>
                <a:latin typeface="Calibri" charset="0"/>
              </a:rPr>
              <a:t>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USATLAS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All Tier2s and Tier1 upgrading to new Dell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R310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/R610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(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available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as ‘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perfsonar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node’ in the portal)</a:t>
            </a:r>
          </a:p>
          <a:p>
            <a:pPr lvl="1">
              <a:defRPr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Dashboard: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2"/>
              </a:rPr>
              <a:t>https://perfsonar.usatlas.bnl.gov:8443/exda/?page=25&amp;cloudName=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2"/>
              </a:rPr>
              <a:t>USATLAS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Other non-US clouds (Canada, Japan, Italy) coming up as well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CMS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All Tier2s (and Tier1) have monitoring in place.  Should be testing to each 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other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err="1" smtClean="0">
                <a:latin typeface="Calibri" charset="0"/>
              </a:rPr>
              <a:t>perfSONAR</a:t>
            </a:r>
            <a:r>
              <a:rPr lang="en-US" sz="3600" dirty="0" smtClean="0">
                <a:latin typeface="Calibri" charset="0"/>
              </a:rPr>
              <a:t>-PS Status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LHCOPN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All Tier1s and Tier 0 have machines in place with tests in place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Dashboard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: 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2"/>
              </a:rPr>
              <a:t>https://perfsonar.usatlas.bnl.gov:8443/exda/?page=25&amp;cloudName=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2"/>
              </a:rPr>
              <a:t>LHCOPN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LHCONE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16 Sites are being monitored as a part of the LHCONE Arch prototype phase.  Some are fully configured, others are not (work in progress – Shawn is leading this).  </a:t>
            </a:r>
          </a:p>
          <a:p>
            <a:pPr lvl="1">
              <a:defRPr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Dashboard: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3"/>
              </a:rPr>
              <a:t>https://perfsonar.usatlas.bnl.gov:8443/exda/?page=25&amp;cloudName=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3"/>
              </a:rPr>
              <a:t>LHCONE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err="1" smtClean="0">
                <a:latin typeface="Calibri" charset="0"/>
              </a:rPr>
              <a:t>perfSONAR</a:t>
            </a:r>
            <a:r>
              <a:rPr lang="en-US" sz="3600" dirty="0" smtClean="0">
                <a:latin typeface="Calibri" charset="0"/>
              </a:rPr>
              <a:t>-PS Status – cont.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7"/>
            <a:ext cx="7772400" cy="55324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Current release – 3.2.1.1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Expect a 3.2.2 in mid 2012</a:t>
            </a:r>
          </a:p>
          <a:p>
            <a:pPr lvl="1">
              <a:defRPr/>
            </a:pP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Bugfixes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for the most part, no real ‘new’ features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2"/>
              </a:rPr>
              <a:t>http://p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  <a:hlinkClick r:id="rId2"/>
              </a:rPr>
              <a:t>sps.perfsonar.net/toolkit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Items on the longer list: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Controlling an entire deployment instead of an individual island (N.B. some are exploring </a:t>
            </a:r>
            <a:r>
              <a:rPr lang="en-US" sz="2600" dirty="0" err="1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CFEngine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and the like in this space)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Integrating the tools into a more portable dashboard (basing this heavily on the work by BNL)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Bottom line – lots to do, little time and resources to do it (but this isn’t news)</a:t>
            </a: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err="1" smtClean="0">
                <a:latin typeface="Calibri" charset="0"/>
              </a:rPr>
              <a:t>perfSONAR</a:t>
            </a:r>
            <a:r>
              <a:rPr lang="en-US" sz="3600" dirty="0" smtClean="0">
                <a:latin typeface="Calibri" charset="0"/>
              </a:rPr>
              <a:t>-PS Software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5167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Current Networking</a:t>
            </a:r>
          </a:p>
          <a:p>
            <a:pPr lvl="1">
              <a:defRPr/>
            </a:pPr>
            <a:r>
              <a:rPr lang="en-US" sz="26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perfSONAR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Status (ATLAS, CMS, LHCOPN,LHCONE)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Reaching for the Brass Ring (why we monitor)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Future Networking 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DYNES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LHCONE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38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772400" cy="5167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Network monitoring </a:t>
            </a:r>
            <a:r>
              <a:rPr lang="en-US" sz="2800" b="1" i="1" u="sng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is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: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 way to pick out problems (packet loss, congestion, routing changes, low throughput)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Used by operators to find problems before the users (</a:t>
            </a:r>
            <a:r>
              <a:rPr lang="en-US" sz="2600" b="1" i="1" u="sng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you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) find them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Used by users (</a:t>
            </a:r>
            <a:r>
              <a:rPr lang="en-US" sz="2600" b="1" i="1" u="sng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you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) to keep the operators honest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Network monitoring </a:t>
            </a:r>
            <a:r>
              <a:rPr lang="en-US" sz="2800" b="1" i="1" u="sng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isn’t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: 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An instant way to solve said problems.  It will tell you ‘what’, it won’t tell you ‘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how’ or ‘why</a:t>
            </a: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’ without spending some time on the problem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Automatic.  There is some work that needs to be put in by all levels (operators, VOs, etc.)</a:t>
            </a:r>
          </a:p>
        </p:txBody>
      </p:sp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16369C-2526-0248-A9F0-4B2B8879C2C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 – </a:t>
            </a:r>
            <a:fld id="{60D3EA62-76A2-244B-A017-15FC2930AF20}" type="datetime1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3/19/12</a:t>
            </a:fld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, © </a:t>
            </a:r>
            <a:r>
              <a:rPr lang="en-US" sz="1200" dirty="0" smtClean="0">
                <a:solidFill>
                  <a:srgbClr val="898989"/>
                </a:solidFill>
                <a:latin typeface="Calibri" charset="0"/>
              </a:rPr>
              <a:t>2012 </a:t>
            </a:r>
            <a:r>
              <a:rPr lang="en-US" sz="1200" dirty="0">
                <a:solidFill>
                  <a:srgbClr val="898989"/>
                </a:solidFill>
                <a:latin typeface="Calibri" charset="0"/>
              </a:rPr>
              <a:t>Internet2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57200" y="274638"/>
            <a:ext cx="8229600" cy="71508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rgbClr val="FBF5DF">
                  <a:alpha val="50000"/>
                </a:srgb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Calibri" charset="0"/>
              </a:rPr>
              <a:t>“</a:t>
            </a:r>
            <a:r>
              <a:rPr lang="en-US" sz="3600" dirty="0" smtClean="0">
                <a:latin typeface="Calibri" charset="0"/>
              </a:rPr>
              <a:t>Why Care/Devote Resources?”</a:t>
            </a:r>
            <a:endParaRPr lang="en-US" sz="36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0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rnet2 Presentation Template">
  <a:themeElements>
    <a:clrScheme name="Internet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15819</TotalTime>
  <Words>3277</Words>
  <Application>Microsoft Macintosh PowerPoint</Application>
  <PresentationFormat>On-screen Show (4:3)</PresentationFormat>
  <Paragraphs>301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Internet2 Presentation Template</vt:lpstr>
      <vt:lpstr>Addressing the “things that go bump in the net” – perfSONAR/DYNES/LHCONE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Addressing the “things that go bump in the net” – perfSONAR/DYNES/LHCONE</vt:lpstr>
    </vt:vector>
  </TitlesOfParts>
  <Company>Creative Measures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Internet2</dc:title>
  <dc:creator>Doug Howell</dc:creator>
  <cp:lastModifiedBy>Jason Zurawski</cp:lastModifiedBy>
  <cp:revision>637</cp:revision>
  <dcterms:created xsi:type="dcterms:W3CDTF">2010-10-31T14:27:17Z</dcterms:created>
  <dcterms:modified xsi:type="dcterms:W3CDTF">2012-03-20T14:45:20Z</dcterms:modified>
</cp:coreProperties>
</file>