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2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7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4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3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2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7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6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3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0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1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9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C45EE-0586-0F4C-9D74-FDB650BF0A2E}" type="datetimeFigureOut">
              <a:rPr lang="en-US" smtClean="0"/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9D71D-DC6F-7C48-AB57-8D715AC3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0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97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WLCG Operations Technology Evaluation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Rob Quick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OSG Operations Coordinator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Indiana University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521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2194"/>
            <a:ext cx="8229600" cy="858959"/>
          </a:xfrm>
        </p:spPr>
        <p:txBody>
          <a:bodyPr/>
          <a:lstStyle/>
          <a:p>
            <a:r>
              <a:rPr lang="en-US" dirty="0" smtClean="0"/>
              <a:t>Recommendation Five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03407"/>
            <a:ext cx="8229600" cy="3689645"/>
          </a:xfrm>
        </p:spPr>
        <p:txBody>
          <a:bodyPr/>
          <a:lstStyle/>
          <a:p>
            <a:r>
              <a:rPr lang="en-US" dirty="0" smtClean="0"/>
              <a:t>WLCG Network Monitoring</a:t>
            </a:r>
          </a:p>
          <a:p>
            <a:pPr lvl="1"/>
            <a:r>
              <a:rPr lang="en-US" dirty="0" smtClean="0"/>
              <a:t>Deploy a WLCG-Wide and experiment independent monitoring system for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35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2194"/>
            <a:ext cx="8229600" cy="858959"/>
          </a:xfrm>
        </p:spPr>
        <p:txBody>
          <a:bodyPr/>
          <a:lstStyle/>
          <a:p>
            <a:r>
              <a:rPr lang="en-US" dirty="0" smtClean="0"/>
              <a:t>Recommendation Six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03407"/>
            <a:ext cx="8229600" cy="3689645"/>
          </a:xfrm>
        </p:spPr>
        <p:txBody>
          <a:bodyPr/>
          <a:lstStyle/>
          <a:p>
            <a:r>
              <a:rPr lang="en-US" dirty="0" smtClean="0"/>
              <a:t>Software Deployment</a:t>
            </a:r>
          </a:p>
          <a:p>
            <a:pPr lvl="1"/>
            <a:r>
              <a:rPr lang="en-US" dirty="0" smtClean="0"/>
              <a:t>Adopt CVMFS for use as a shared software area at WLCG sites</a:t>
            </a:r>
          </a:p>
          <a:p>
            <a:pPr lvl="1"/>
            <a:r>
              <a:rPr lang="en-US" dirty="0" smtClean="0"/>
              <a:t>Deploy a robust and redundant infrastructure for CVMFS</a:t>
            </a:r>
          </a:p>
        </p:txBody>
      </p:sp>
    </p:spTree>
    <p:extLst>
      <p:ext uri="{BB962C8B-B14F-4D97-AF65-F5344CB8AC3E}">
        <p14:creationId xmlns:p14="http://schemas.microsoft.com/office/powerpoint/2010/main" val="81374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2194"/>
            <a:ext cx="8229600" cy="858959"/>
          </a:xfrm>
        </p:spPr>
        <p:txBody>
          <a:bodyPr/>
          <a:lstStyle/>
          <a:p>
            <a:r>
              <a:rPr lang="en-US" dirty="0" smtClean="0"/>
              <a:t>Recommendation 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03407"/>
            <a:ext cx="8229600" cy="36896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Information Systems</a:t>
            </a:r>
          </a:p>
          <a:p>
            <a:pPr lvl="1"/>
            <a:r>
              <a:rPr lang="en-US" dirty="0" smtClean="0"/>
              <a:t>Short Term</a:t>
            </a:r>
          </a:p>
          <a:p>
            <a:pPr lvl="2"/>
            <a:r>
              <a:rPr lang="en-US" dirty="0" smtClean="0"/>
              <a:t>Improve the IS via a full deployment of the cached BDII and strengthening of the information validation</a:t>
            </a:r>
          </a:p>
          <a:p>
            <a:pPr lvl="1"/>
            <a:r>
              <a:rPr lang="en-US" dirty="0" smtClean="0"/>
              <a:t>Long Term</a:t>
            </a:r>
          </a:p>
          <a:p>
            <a:pPr lvl="2"/>
            <a:r>
              <a:rPr lang="en-US" dirty="0" smtClean="0"/>
              <a:t>Split the information into optimized tools focused to provide static data, meta data, and transient data</a:t>
            </a:r>
          </a:p>
          <a:p>
            <a:pPr lvl="2"/>
            <a:r>
              <a:rPr lang="en-US" dirty="0" smtClean="0"/>
              <a:t>Review information elements and drop unnecessary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22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2194"/>
            <a:ext cx="8229600" cy="858959"/>
          </a:xfrm>
        </p:spPr>
        <p:txBody>
          <a:bodyPr/>
          <a:lstStyle/>
          <a:p>
            <a:r>
              <a:rPr lang="en-US" dirty="0" smtClean="0"/>
              <a:t>Recommendation 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03407"/>
            <a:ext cx="8229600" cy="368964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Review Site Services</a:t>
            </a:r>
          </a:p>
          <a:p>
            <a:pPr lvl="1"/>
            <a:r>
              <a:rPr lang="en-US" dirty="0" smtClean="0"/>
              <a:t>Review existing middleware configuration to establish consistent procedures and remove unnecessary complexity</a:t>
            </a:r>
          </a:p>
          <a:p>
            <a:pPr lvl="1"/>
            <a:r>
              <a:rPr lang="en-US" dirty="0" smtClean="0"/>
              <a:t>Assess services on scalability, load balancing and high availability aspects</a:t>
            </a:r>
          </a:p>
          <a:p>
            <a:pPr lvl="1"/>
            <a:r>
              <a:rPr lang="en-US" dirty="0" smtClean="0"/>
              <a:t>Assess clients on retry and fail-over behaviors</a:t>
            </a:r>
          </a:p>
          <a:p>
            <a:pPr lvl="1"/>
            <a:r>
              <a:rPr lang="en-US" dirty="0" smtClean="0"/>
              <a:t>Assemble a team of experts to assess bug priority</a:t>
            </a:r>
          </a:p>
          <a:p>
            <a:pPr lvl="1"/>
            <a:r>
              <a:rPr lang="en-US" dirty="0" smtClean="0"/>
              <a:t>Improve 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1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2194"/>
            <a:ext cx="8229600" cy="858959"/>
          </a:xfrm>
        </p:spPr>
        <p:txBody>
          <a:bodyPr>
            <a:normAutofit/>
          </a:bodyPr>
          <a:lstStyle/>
          <a:p>
            <a:r>
              <a:rPr lang="en-US" dirty="0" smtClean="0"/>
              <a:t>Recommendation 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03407"/>
            <a:ext cx="8229600" cy="36896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Middleware Distribution, Configuration, and Deployment</a:t>
            </a:r>
          </a:p>
          <a:p>
            <a:pPr lvl="1"/>
            <a:r>
              <a:rPr lang="en-US" dirty="0" smtClean="0"/>
              <a:t>Configuration should be simplified and not bound to a particular tool</a:t>
            </a:r>
          </a:p>
          <a:p>
            <a:pPr lvl="1"/>
            <a:r>
              <a:rPr lang="en-US" dirty="0" smtClean="0"/>
              <a:t>Endorse distribution via EPEL repo for RHEL/SL OS family</a:t>
            </a:r>
          </a:p>
          <a:p>
            <a:pPr lvl="1"/>
            <a:r>
              <a:rPr lang="en-US" dirty="0" smtClean="0"/>
              <a:t>Encourage active participation in </a:t>
            </a:r>
            <a:r>
              <a:rPr lang="en-US" dirty="0" smtClean="0"/>
              <a:t>commissioning and validation </a:t>
            </a:r>
            <a:r>
              <a:rPr lang="en-US" smtClean="0"/>
              <a:t>of middleware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53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2194"/>
            <a:ext cx="8229600" cy="858959"/>
          </a:xfrm>
        </p:spPr>
        <p:txBody>
          <a:bodyPr/>
          <a:lstStyle/>
          <a:p>
            <a:r>
              <a:rPr lang="en-US" dirty="0" smtClean="0"/>
              <a:t>Final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03407"/>
            <a:ext cx="8229600" cy="3689645"/>
          </a:xfrm>
        </p:spPr>
        <p:txBody>
          <a:bodyPr/>
          <a:lstStyle/>
          <a:p>
            <a:r>
              <a:rPr lang="en-US" dirty="0"/>
              <a:t>TEG report document already in a good shape and soon available </a:t>
            </a:r>
          </a:p>
          <a:p>
            <a:pPr lvl="1"/>
            <a:r>
              <a:rPr lang="en-US" dirty="0"/>
              <a:t>Draft version at https://</a:t>
            </a:r>
            <a:r>
              <a:rPr lang="en-US" dirty="0" err="1"/>
              <a:t>twiki.cern.ch</a:t>
            </a:r>
            <a:r>
              <a:rPr lang="en-US" dirty="0"/>
              <a:t>/</a:t>
            </a:r>
            <a:r>
              <a:rPr lang="en-US" dirty="0" err="1"/>
              <a:t>twiki</a:t>
            </a:r>
            <a:r>
              <a:rPr lang="en-US" dirty="0"/>
              <a:t>/bin/view/LCG/</a:t>
            </a:r>
            <a:r>
              <a:rPr lang="en-US" dirty="0" err="1" smtClean="0"/>
              <a:t>WLCGTEGOperations</a:t>
            </a:r>
            <a:r>
              <a:rPr lang="en-US" dirty="0" smtClean="0"/>
              <a:t>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93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2194"/>
            <a:ext cx="8229600" cy="858959"/>
          </a:xfrm>
        </p:spPr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03407"/>
            <a:ext cx="8229600" cy="3689645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Working </a:t>
            </a:r>
            <a:r>
              <a:rPr lang="en-US" dirty="0"/>
              <a:t>Group coordinators: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Simone </a:t>
            </a:r>
            <a:r>
              <a:rPr lang="en-US" dirty="0" err="1"/>
              <a:t>Campana</a:t>
            </a:r>
            <a:r>
              <a:rPr lang="en-US" dirty="0"/>
              <a:t>, </a:t>
            </a:r>
            <a:r>
              <a:rPr lang="en-US" dirty="0" err="1"/>
              <a:t>Pepe</a:t>
            </a:r>
            <a:r>
              <a:rPr lang="en-US" dirty="0"/>
              <a:t> </a:t>
            </a:r>
            <a:r>
              <a:rPr lang="en-US" dirty="0" err="1"/>
              <a:t>Flix</a:t>
            </a:r>
            <a:r>
              <a:rPr lang="en-US" dirty="0"/>
              <a:t>, Andrea </a:t>
            </a:r>
            <a:r>
              <a:rPr lang="en-US" dirty="0" err="1"/>
              <a:t>Sciaba</a:t>
            </a:r>
            <a:r>
              <a:rPr lang="en-US" dirty="0"/>
              <a:t>̀, Maria </a:t>
            </a:r>
            <a:r>
              <a:rPr lang="en-US" dirty="0" err="1"/>
              <a:t>Dimou</a:t>
            </a:r>
            <a:r>
              <a:rPr lang="en-US" dirty="0"/>
              <a:t>, Lionel Cons, Stefan </a:t>
            </a:r>
            <a:r>
              <a:rPr lang="en-US" dirty="0" err="1"/>
              <a:t>Roiser</a:t>
            </a:r>
            <a:r>
              <a:rPr lang="en-US" dirty="0"/>
              <a:t>, Maarten </a:t>
            </a:r>
            <a:r>
              <a:rPr lang="en-US" dirty="0" err="1"/>
              <a:t>Litmaath</a:t>
            </a:r>
            <a:r>
              <a:rPr lang="en-US" dirty="0"/>
              <a:t>, </a:t>
            </a:r>
            <a:r>
              <a:rPr lang="en-US" dirty="0" err="1"/>
              <a:t>Tiziana</a:t>
            </a:r>
            <a:r>
              <a:rPr lang="en-US" dirty="0"/>
              <a:t> Ferrari (EGI), Oliver </a:t>
            </a:r>
            <a:r>
              <a:rPr lang="en-US" dirty="0" err="1"/>
              <a:t>Keeble</a:t>
            </a:r>
            <a:r>
              <a:rPr lang="en-US" dirty="0"/>
              <a:t>, Rob Quick (OSG) </a:t>
            </a:r>
          </a:p>
          <a:p>
            <a:r>
              <a:rPr lang="en-US" dirty="0"/>
              <a:t>The LHC experiments: </a:t>
            </a:r>
            <a:endParaRPr lang="en-US" dirty="0" smtClean="0"/>
          </a:p>
          <a:p>
            <a:pPr lvl="1"/>
            <a:r>
              <a:rPr lang="en-US" dirty="0" smtClean="0"/>
              <a:t>Marco </a:t>
            </a:r>
            <a:r>
              <a:rPr lang="en-US" dirty="0" err="1"/>
              <a:t>Cattaneo</a:t>
            </a:r>
            <a:r>
              <a:rPr lang="en-US" dirty="0"/>
              <a:t>, Joel </a:t>
            </a:r>
            <a:r>
              <a:rPr lang="en-US" dirty="0" err="1"/>
              <a:t>Closier</a:t>
            </a:r>
            <a:r>
              <a:rPr lang="en-US" dirty="0"/>
              <a:t>, Ian Fisk, </a:t>
            </a:r>
            <a:r>
              <a:rPr lang="en-US" dirty="0" err="1"/>
              <a:t>Costin</a:t>
            </a:r>
            <a:r>
              <a:rPr lang="en-US" dirty="0"/>
              <a:t> </a:t>
            </a:r>
            <a:r>
              <a:rPr lang="en-US" dirty="0" err="1"/>
              <a:t>Grigoras</a:t>
            </a:r>
            <a:r>
              <a:rPr lang="en-US" dirty="0"/>
              <a:t>, </a:t>
            </a:r>
            <a:r>
              <a:rPr lang="en-US" dirty="0" err="1"/>
              <a:t>Stephane</a:t>
            </a:r>
            <a:r>
              <a:rPr lang="en-US" dirty="0"/>
              <a:t> </a:t>
            </a:r>
            <a:r>
              <a:rPr lang="en-US" dirty="0" err="1"/>
              <a:t>Jezequel</a:t>
            </a:r>
            <a:r>
              <a:rPr lang="en-US" dirty="0"/>
              <a:t>, I. Ueda </a:t>
            </a:r>
          </a:p>
          <a:p>
            <a:r>
              <a:rPr lang="en-US" dirty="0" smtClean="0"/>
              <a:t>Sites: </a:t>
            </a:r>
          </a:p>
          <a:p>
            <a:pPr lvl="1"/>
            <a:r>
              <a:rPr lang="en-US" dirty="0" smtClean="0"/>
              <a:t>Ian </a:t>
            </a:r>
            <a:r>
              <a:rPr lang="en-US" dirty="0"/>
              <a:t>Collier, Xavier </a:t>
            </a:r>
            <a:r>
              <a:rPr lang="en-US" dirty="0" err="1"/>
              <a:t>Espinal</a:t>
            </a:r>
            <a:r>
              <a:rPr lang="en-US" dirty="0"/>
              <a:t>, Alessandra </a:t>
            </a:r>
            <a:r>
              <a:rPr lang="en-US" dirty="0" err="1"/>
              <a:t>Forti</a:t>
            </a:r>
            <a:r>
              <a:rPr lang="en-US" dirty="0"/>
              <a:t>, John Gordon, Pablo </a:t>
            </a:r>
            <a:r>
              <a:rPr lang="en-US" dirty="0" smtClean="0"/>
              <a:t>Hernandez</a:t>
            </a:r>
            <a:r>
              <a:rPr lang="en-US" dirty="0"/>
              <a:t>, Gonzalo Merino, Anthony </a:t>
            </a:r>
            <a:r>
              <a:rPr lang="en-US" dirty="0" err="1"/>
              <a:t>Tiradani</a:t>
            </a:r>
            <a:r>
              <a:rPr lang="en-US" dirty="0"/>
              <a:t> </a:t>
            </a:r>
          </a:p>
          <a:p>
            <a:r>
              <a:rPr lang="en-US" dirty="0" smtClean="0"/>
              <a:t>CERN</a:t>
            </a:r>
            <a:r>
              <a:rPr lang="en-US" dirty="0"/>
              <a:t>-IT: </a:t>
            </a:r>
            <a:endParaRPr lang="en-US" dirty="0" smtClean="0"/>
          </a:p>
          <a:p>
            <a:pPr lvl="1"/>
            <a:r>
              <a:rPr lang="en-US" dirty="0" smtClean="0"/>
              <a:t>Julia </a:t>
            </a:r>
            <a:r>
              <a:rPr lang="en-US" dirty="0" err="1"/>
              <a:t>Andreeva</a:t>
            </a:r>
            <a:r>
              <a:rPr lang="en-US" dirty="0"/>
              <a:t>, Marian </a:t>
            </a:r>
            <a:r>
              <a:rPr lang="en-US" dirty="0" err="1"/>
              <a:t>Babik</a:t>
            </a:r>
            <a:r>
              <a:rPr lang="en-US" dirty="0"/>
              <a:t>, David </a:t>
            </a:r>
            <a:r>
              <a:rPr lang="en-US" dirty="0" err="1"/>
              <a:t>Collados</a:t>
            </a:r>
            <a:r>
              <a:rPr lang="en-US" dirty="0"/>
              <a:t>, Laurence Field, Alessandro Di </a:t>
            </a:r>
            <a:r>
              <a:rPr lang="en-US" dirty="0" err="1"/>
              <a:t>Girolamo</a:t>
            </a:r>
            <a:r>
              <a:rPr lang="en-US" dirty="0"/>
              <a:t>, Elisa </a:t>
            </a:r>
            <a:r>
              <a:rPr lang="en-US" dirty="0" err="1"/>
              <a:t>Lanciotti</a:t>
            </a:r>
            <a:r>
              <a:rPr lang="en-US" dirty="0"/>
              <a:t>, </a:t>
            </a:r>
            <a:r>
              <a:rPr lang="en-US" dirty="0" err="1"/>
              <a:t>Wojciech</a:t>
            </a:r>
            <a:r>
              <a:rPr lang="en-US" dirty="0"/>
              <a:t> </a:t>
            </a:r>
            <a:r>
              <a:rPr lang="en-US" dirty="0" err="1"/>
              <a:t>Lapka</a:t>
            </a:r>
            <a:r>
              <a:rPr lang="en-US" dirty="0"/>
              <a:t>, </a:t>
            </a:r>
            <a:r>
              <a:rPr lang="en-US" dirty="0" err="1"/>
              <a:t>Alexandre</a:t>
            </a:r>
            <a:r>
              <a:rPr lang="en-US" dirty="0"/>
              <a:t> </a:t>
            </a:r>
            <a:r>
              <a:rPr lang="en-US" dirty="0" err="1"/>
              <a:t>Lossent</a:t>
            </a:r>
            <a:r>
              <a:rPr lang="en-US" dirty="0"/>
              <a:t>, Pablo </a:t>
            </a:r>
            <a:r>
              <a:rPr lang="en-US" dirty="0" err="1"/>
              <a:t>Saiz</a:t>
            </a:r>
            <a:r>
              <a:rPr lang="en-US" dirty="0"/>
              <a:t>, Steve </a:t>
            </a:r>
            <a:r>
              <a:rPr lang="en-US" dirty="0" err="1"/>
              <a:t>Traylen</a:t>
            </a:r>
            <a:r>
              <a:rPr lang="en-US" dirty="0"/>
              <a:t> </a:t>
            </a:r>
          </a:p>
          <a:p>
            <a:r>
              <a:rPr lang="en-US" dirty="0"/>
              <a:t>EMI: </a:t>
            </a:r>
            <a:endParaRPr lang="en-US" dirty="0" smtClean="0"/>
          </a:p>
          <a:p>
            <a:pPr lvl="1"/>
            <a:r>
              <a:rPr lang="en-US" dirty="0" smtClean="0"/>
              <a:t>Cristina </a:t>
            </a:r>
            <a:r>
              <a:rPr lang="en-US" dirty="0" err="1"/>
              <a:t>Aiftimiei</a:t>
            </a:r>
            <a:r>
              <a:rPr lang="en-US" dirty="0"/>
              <a:t> </a:t>
            </a:r>
          </a:p>
          <a:p>
            <a:r>
              <a:rPr lang="en-US" dirty="0"/>
              <a:t>OSG: </a:t>
            </a:r>
            <a:endParaRPr lang="en-US" dirty="0" smtClean="0"/>
          </a:p>
          <a:p>
            <a:pPr lvl="1"/>
            <a:r>
              <a:rPr lang="en-US" dirty="0" err="1" smtClean="0"/>
              <a:t>Miron</a:t>
            </a:r>
            <a:r>
              <a:rPr lang="en-US" dirty="0" smtClean="0"/>
              <a:t> </a:t>
            </a:r>
            <a:r>
              <a:rPr lang="en-US" dirty="0" err="1"/>
              <a:t>Livny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9153"/>
            <a:ext cx="8229600" cy="858959"/>
          </a:xfrm>
        </p:spPr>
        <p:txBody>
          <a:bodyPr/>
          <a:lstStyle/>
          <a:p>
            <a:r>
              <a:rPr lang="en-US" dirty="0" smtClean="0"/>
              <a:t>Working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6052"/>
            <a:ext cx="8229600" cy="346011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Chaired by </a:t>
            </a:r>
            <a:r>
              <a:rPr lang="en-US" dirty="0"/>
              <a:t>Maria </a:t>
            </a:r>
            <a:r>
              <a:rPr lang="en-US" dirty="0" err="1"/>
              <a:t>Girone</a:t>
            </a:r>
            <a:r>
              <a:rPr lang="en-US" dirty="0"/>
              <a:t> </a:t>
            </a:r>
            <a:r>
              <a:rPr lang="en-US" dirty="0" smtClean="0"/>
              <a:t>(CERN) and Jeff Templeton (NIKHEF)</a:t>
            </a:r>
          </a:p>
          <a:p>
            <a:r>
              <a:rPr lang="en-US" dirty="0" smtClean="0"/>
              <a:t>Subgroups</a:t>
            </a:r>
          </a:p>
          <a:p>
            <a:pPr lvl="1"/>
            <a:r>
              <a:rPr lang="en-US" dirty="0" smtClean="0"/>
              <a:t>WG1: Monitoring and Metrics</a:t>
            </a:r>
          </a:p>
          <a:p>
            <a:pPr lvl="2"/>
            <a:r>
              <a:rPr lang="en-US" dirty="0" smtClean="0"/>
              <a:t>Simone </a:t>
            </a:r>
            <a:r>
              <a:rPr lang="en-US" dirty="0" err="1" smtClean="0"/>
              <a:t>Campana</a:t>
            </a:r>
            <a:r>
              <a:rPr lang="en-US" dirty="0" smtClean="0"/>
              <a:t>, </a:t>
            </a:r>
            <a:r>
              <a:rPr lang="en-US" dirty="0" err="1" smtClean="0"/>
              <a:t>Pepe</a:t>
            </a:r>
            <a:r>
              <a:rPr lang="en-US" dirty="0" smtClean="0"/>
              <a:t> </a:t>
            </a:r>
            <a:r>
              <a:rPr lang="en-US" dirty="0" err="1" smtClean="0"/>
              <a:t>Flix</a:t>
            </a:r>
            <a:endParaRPr lang="en-US" dirty="0" smtClean="0"/>
          </a:p>
          <a:p>
            <a:pPr lvl="1"/>
            <a:r>
              <a:rPr lang="en-US" dirty="0" smtClean="0"/>
              <a:t>WG2: Support Tools, Underlying Services, and WLCG Operations</a:t>
            </a:r>
          </a:p>
          <a:p>
            <a:pPr lvl="2"/>
            <a:r>
              <a:rPr lang="en-US" dirty="0" smtClean="0"/>
              <a:t>Andrea </a:t>
            </a:r>
            <a:r>
              <a:rPr lang="en-US" dirty="0" err="1" smtClean="0"/>
              <a:t>Sciaba</a:t>
            </a:r>
            <a:r>
              <a:rPr lang="en-US" dirty="0" smtClean="0"/>
              <a:t>̀</a:t>
            </a:r>
            <a:r>
              <a:rPr lang="en-US" dirty="0"/>
              <a:t>,</a:t>
            </a:r>
            <a:r>
              <a:rPr lang="en-US" dirty="0" smtClean="0"/>
              <a:t>Maria </a:t>
            </a:r>
            <a:r>
              <a:rPr lang="en-US" dirty="0" err="1" smtClean="0"/>
              <a:t>Dimou</a:t>
            </a:r>
            <a:r>
              <a:rPr lang="en-US" dirty="0" smtClean="0"/>
              <a:t>, Lionel Cons, Stefan </a:t>
            </a:r>
            <a:r>
              <a:rPr lang="en-US" dirty="0" err="1" smtClean="0"/>
              <a:t>Roiser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WG3:Application Software Management</a:t>
            </a:r>
          </a:p>
          <a:p>
            <a:pPr lvl="2"/>
            <a:r>
              <a:rPr lang="en-US" dirty="0" smtClean="0"/>
              <a:t>Stefan </a:t>
            </a:r>
            <a:r>
              <a:rPr lang="en-US" dirty="0" err="1" smtClean="0"/>
              <a:t>Roiser</a:t>
            </a:r>
            <a:endParaRPr lang="en-US" dirty="0"/>
          </a:p>
          <a:p>
            <a:pPr lvl="1"/>
            <a:r>
              <a:rPr lang="en-US" dirty="0" smtClean="0"/>
              <a:t>WG4: Operational Requirements on Middleware</a:t>
            </a:r>
          </a:p>
          <a:p>
            <a:pPr lvl="2"/>
            <a:r>
              <a:rPr lang="en-US" dirty="0" smtClean="0"/>
              <a:t>Maarten </a:t>
            </a:r>
            <a:r>
              <a:rPr lang="en-US" dirty="0" err="1" smtClean="0"/>
              <a:t>Litmaath</a:t>
            </a:r>
            <a:r>
              <a:rPr lang="en-US" dirty="0" smtClean="0"/>
              <a:t>, </a:t>
            </a:r>
            <a:r>
              <a:rPr lang="en-US" dirty="0" err="1" smtClean="0"/>
              <a:t>Tiziana</a:t>
            </a:r>
            <a:r>
              <a:rPr lang="en-US" dirty="0" smtClean="0"/>
              <a:t> Ferrari</a:t>
            </a:r>
          </a:p>
          <a:p>
            <a:pPr lvl="1"/>
            <a:r>
              <a:rPr lang="en-US" dirty="0" smtClean="0"/>
              <a:t>WG5: Middleware Configuration, Deployment and Distribution</a:t>
            </a:r>
          </a:p>
          <a:p>
            <a:pPr lvl="2"/>
            <a:r>
              <a:rPr lang="en-US" dirty="0" smtClean="0"/>
              <a:t>Oliver </a:t>
            </a:r>
            <a:r>
              <a:rPr lang="en-US" dirty="0" err="1" smtClean="0"/>
              <a:t>Keeble</a:t>
            </a:r>
            <a:r>
              <a:rPr lang="en-US" dirty="0" smtClean="0"/>
              <a:t>, Rob Quick</a:t>
            </a:r>
          </a:p>
          <a:p>
            <a:r>
              <a:rPr lang="en-US" dirty="0" smtClean="0"/>
              <a:t>Reports produced by each working group</a:t>
            </a:r>
          </a:p>
        </p:txBody>
      </p:sp>
    </p:spTree>
    <p:extLst>
      <p:ext uri="{BB962C8B-B14F-4D97-AF65-F5344CB8AC3E}">
        <p14:creationId xmlns:p14="http://schemas.microsoft.com/office/powerpoint/2010/main" val="101655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61880"/>
            <a:ext cx="8229600" cy="858959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40097"/>
            <a:ext cx="8229600" cy="3586066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Detailed assessments of the current </a:t>
            </a:r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Which </a:t>
            </a:r>
            <a:r>
              <a:rPr lang="en-US" dirty="0"/>
              <a:t>things work well; </a:t>
            </a:r>
            <a:r>
              <a:rPr lang="en-US" dirty="0" smtClean="0"/>
              <a:t> 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things are missing; </a:t>
            </a:r>
            <a:endParaRPr lang="en-US" sz="3200" dirty="0"/>
          </a:p>
          <a:p>
            <a:pPr lvl="1"/>
            <a:r>
              <a:rPr lang="en-US" dirty="0" smtClean="0"/>
              <a:t>Which </a:t>
            </a:r>
            <a:r>
              <a:rPr lang="en-US" dirty="0"/>
              <a:t>things are operationally intensive; </a:t>
            </a:r>
            <a:endParaRPr lang="en-US" sz="3200" dirty="0"/>
          </a:p>
          <a:p>
            <a:pPr lvl="1"/>
            <a:r>
              <a:rPr lang="en-US" dirty="0" smtClean="0"/>
              <a:t>Areas </a:t>
            </a:r>
            <a:r>
              <a:rPr lang="en-US" dirty="0"/>
              <a:t>of potential savings in operational effort and/or improvements in site reliability and efficiency </a:t>
            </a:r>
            <a:endParaRPr lang="en-US" sz="3200" dirty="0"/>
          </a:p>
          <a:p>
            <a:r>
              <a:rPr lang="en-US" dirty="0"/>
              <a:t>Generally acknowledged that things work but neither optimally nor sustainably </a:t>
            </a:r>
          </a:p>
          <a:p>
            <a:pPr lvl="1"/>
            <a:r>
              <a:rPr lang="en-US" dirty="0" smtClean="0"/>
              <a:t>Need </a:t>
            </a:r>
            <a:r>
              <a:rPr lang="en-US" dirty="0"/>
              <a:t>to revisit given our concrete experience and adapt to future needs </a:t>
            </a:r>
            <a:endParaRPr lang="en-US" sz="3200" dirty="0"/>
          </a:p>
          <a:p>
            <a:pPr lvl="1"/>
            <a:r>
              <a:rPr lang="en-US" dirty="0" smtClean="0"/>
              <a:t>We </a:t>
            </a:r>
            <a:r>
              <a:rPr lang="en-US" dirty="0"/>
              <a:t>must assume that resources will be less but service demands will grow </a:t>
            </a:r>
            <a:endParaRPr lang="en-US" sz="3200" dirty="0"/>
          </a:p>
          <a:p>
            <a:r>
              <a:rPr lang="en-US" dirty="0"/>
              <a:t>All recommendations and observations indicated the impact, effort and timeline involved </a:t>
            </a:r>
          </a:p>
          <a:p>
            <a:r>
              <a:rPr lang="en-US" dirty="0"/>
              <a:t>January workshop defined global priorities across all WGs based on these criteria – only those of high impact will be presented; all in document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68815" y="6126163"/>
            <a:ext cx="2317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Maria </a:t>
            </a:r>
            <a:r>
              <a:rPr lang="en-US" dirty="0" err="1"/>
              <a:t>Girone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4396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1082"/>
            <a:ext cx="8229600" cy="858959"/>
          </a:xfrm>
        </p:spPr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5852"/>
            <a:ext cx="8229600" cy="3520311"/>
          </a:xfrm>
        </p:spPr>
        <p:txBody>
          <a:bodyPr>
            <a:noAutofit/>
          </a:bodyPr>
          <a:lstStyle/>
          <a:p>
            <a:r>
              <a:rPr lang="en-US" sz="1800" dirty="0"/>
              <a:t>A small number of well-defined common services would be needed per site; </a:t>
            </a:r>
          </a:p>
          <a:p>
            <a:r>
              <a:rPr lang="en-US" sz="1800" dirty="0"/>
              <a:t>Installing, configuring and upgrading these would be “trivial” </a:t>
            </a:r>
          </a:p>
          <a:p>
            <a:r>
              <a:rPr lang="en-US" sz="1800" dirty="0"/>
              <a:t>All services would comply to standards, e.g. for error messages, </a:t>
            </a:r>
            <a:r>
              <a:rPr lang="en-US" sz="1800" dirty="0" smtClean="0"/>
              <a:t>monitoring</a:t>
            </a:r>
            <a:r>
              <a:rPr lang="en-US" sz="1800" dirty="0"/>
              <a:t>; </a:t>
            </a:r>
          </a:p>
          <a:p>
            <a:r>
              <a:rPr lang="en-US" sz="1800" dirty="0"/>
              <a:t>Services would be resilient to glitches and highly available; </a:t>
            </a:r>
          </a:p>
          <a:p>
            <a:r>
              <a:rPr lang="en-US" sz="1800" dirty="0"/>
              <a:t>In case of load (or unexpected “user </a:t>
            </a:r>
            <a:r>
              <a:rPr lang="en-US" sz="1800" dirty="0" err="1"/>
              <a:t>behaviour</a:t>
            </a:r>
            <a:r>
              <a:rPr lang="en-US" sz="1800" dirty="0"/>
              <a:t>”) they would react gracefully; </a:t>
            </a:r>
          </a:p>
          <a:p>
            <a:r>
              <a:rPr lang="en-US" sz="1800" dirty="0"/>
              <a:t>In case of problems, diagnosis and remedy should be straight- forward and rapid. </a:t>
            </a:r>
          </a:p>
          <a:p>
            <a:endParaRPr lang="en-US" sz="1800" dirty="0" smtClean="0"/>
          </a:p>
          <a:p>
            <a:r>
              <a:rPr lang="en-US" sz="1800" dirty="0" smtClean="0"/>
              <a:t>Not </a:t>
            </a:r>
            <a:r>
              <a:rPr lang="en-US" sz="1800" dirty="0"/>
              <a:t>necessarily the agreed goals at design &amp; implementation stage – how close can we approach these retro-actively?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68815" y="6126163"/>
            <a:ext cx="2317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Maria </a:t>
            </a:r>
            <a:r>
              <a:rPr lang="en-US" dirty="0" err="1"/>
              <a:t>Girone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2526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1082"/>
            <a:ext cx="8229600" cy="858959"/>
          </a:xfrm>
        </p:spPr>
        <p:txBody>
          <a:bodyPr/>
          <a:lstStyle/>
          <a:p>
            <a:r>
              <a:rPr lang="en-US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0593"/>
            <a:ext cx="8229600" cy="359557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Reduce operations effort </a:t>
            </a:r>
          </a:p>
          <a:p>
            <a:r>
              <a:rPr lang="en-US" dirty="0"/>
              <a:t>Reduce complexity </a:t>
            </a:r>
          </a:p>
          <a:p>
            <a:r>
              <a:rPr lang="en-US" dirty="0"/>
              <a:t>Minimize dependencies between sites and services (reduce reliance on actions of others) </a:t>
            </a:r>
          </a:p>
          <a:p>
            <a:r>
              <a:rPr lang="en-US" dirty="0"/>
              <a:t>Reduce effort to upgrade and reconfigure </a:t>
            </a:r>
          </a:p>
          <a:p>
            <a:r>
              <a:rPr lang="en-US" dirty="0"/>
              <a:t>Improve access to information </a:t>
            </a:r>
          </a:p>
          <a:p>
            <a:r>
              <a:rPr lang="en-US" dirty="0"/>
              <a:t>Improve reaction to service/hardware failures </a:t>
            </a:r>
          </a:p>
          <a:p>
            <a:r>
              <a:rPr lang="en-US" dirty="0"/>
              <a:t>Deploy scalable services (able to handle up to 2- 3 times the average load)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68815" y="6126163"/>
            <a:ext cx="2317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Maria </a:t>
            </a:r>
            <a:r>
              <a:rPr lang="en-US" dirty="0" err="1"/>
              <a:t>Girone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0355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0490"/>
            <a:ext cx="8229600" cy="858959"/>
          </a:xfrm>
        </p:spPr>
        <p:txBody>
          <a:bodyPr/>
          <a:lstStyle/>
          <a:p>
            <a:r>
              <a:rPr lang="en-US" dirty="0" smtClean="0"/>
              <a:t>Recommendation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5852"/>
            <a:ext cx="8229600" cy="3520311"/>
          </a:xfrm>
        </p:spPr>
        <p:txBody>
          <a:bodyPr>
            <a:normAutofit/>
          </a:bodyPr>
          <a:lstStyle/>
          <a:p>
            <a:r>
              <a:rPr lang="en-US" dirty="0" smtClean="0"/>
              <a:t>WLCG Service Coordination</a:t>
            </a:r>
          </a:p>
          <a:p>
            <a:pPr lvl="1"/>
            <a:r>
              <a:rPr lang="en-US" dirty="0" smtClean="0"/>
              <a:t>Improve the computing services provided by sites.</a:t>
            </a:r>
          </a:p>
          <a:p>
            <a:pPr lvl="2"/>
            <a:r>
              <a:rPr lang="en-US" dirty="0" smtClean="0"/>
              <a:t>Clarify scope, frequency and outcome of current meetings</a:t>
            </a:r>
          </a:p>
          <a:p>
            <a:pPr lvl="2"/>
            <a:r>
              <a:rPr lang="en-US" dirty="0" smtClean="0"/>
              <a:t>Address specific Tier-2 communication needs</a:t>
            </a:r>
          </a:p>
          <a:p>
            <a:pPr lvl="2"/>
            <a:r>
              <a:rPr lang="en-US" dirty="0" smtClean="0"/>
              <a:t>Organize joint EGI, NDGF and OSG common site admin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877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897"/>
            <a:ext cx="8229600" cy="858959"/>
          </a:xfrm>
        </p:spPr>
        <p:txBody>
          <a:bodyPr/>
          <a:lstStyle/>
          <a:p>
            <a:r>
              <a:rPr lang="en-US" dirty="0" smtClean="0"/>
              <a:t>Recommendation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78856"/>
            <a:ext cx="8229600" cy="3647307"/>
          </a:xfrm>
        </p:spPr>
        <p:txBody>
          <a:bodyPr/>
          <a:lstStyle/>
          <a:p>
            <a:r>
              <a:rPr lang="en-US" dirty="0" smtClean="0"/>
              <a:t>WLCG Service Commissioning</a:t>
            </a:r>
          </a:p>
          <a:p>
            <a:pPr lvl="1"/>
            <a:r>
              <a:rPr lang="en-US" dirty="0" smtClean="0"/>
              <a:t>Establish a core team of experts to validate, commission and troubleshoot services.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9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342"/>
            <a:ext cx="8229600" cy="858959"/>
          </a:xfrm>
        </p:spPr>
        <p:txBody>
          <a:bodyPr/>
          <a:lstStyle/>
          <a:p>
            <a:r>
              <a:rPr lang="en-US" dirty="0" smtClean="0"/>
              <a:t>Recommendation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9333"/>
            <a:ext cx="8229600" cy="3416830"/>
          </a:xfrm>
        </p:spPr>
        <p:txBody>
          <a:bodyPr/>
          <a:lstStyle/>
          <a:p>
            <a:r>
              <a:rPr lang="en-US" dirty="0" smtClean="0"/>
              <a:t>WLCG Availability Monitoring</a:t>
            </a:r>
          </a:p>
          <a:p>
            <a:pPr lvl="1"/>
            <a:r>
              <a:rPr lang="en-US" dirty="0" smtClean="0"/>
              <a:t>Streamline availability calculation and visualization</a:t>
            </a:r>
          </a:p>
          <a:p>
            <a:pPr lvl="2"/>
            <a:r>
              <a:rPr lang="en-US" dirty="0" smtClean="0"/>
              <a:t>Converge on one system for availability calculation and visualization</a:t>
            </a:r>
          </a:p>
          <a:p>
            <a:pPr lvl="2"/>
            <a:r>
              <a:rPr lang="en-US" dirty="0" smtClean="0"/>
              <a:t>Review critical tests for VO availability to better match usability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70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0490"/>
            <a:ext cx="8229600" cy="858959"/>
          </a:xfrm>
        </p:spPr>
        <p:txBody>
          <a:bodyPr/>
          <a:lstStyle/>
          <a:p>
            <a:r>
              <a:rPr lang="en-US" dirty="0" smtClean="0"/>
              <a:t>Recommendation Four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69260"/>
            <a:ext cx="8229600" cy="2918237"/>
          </a:xfrm>
        </p:spPr>
        <p:txBody>
          <a:bodyPr/>
          <a:lstStyle/>
          <a:p>
            <a:r>
              <a:rPr lang="en-US" dirty="0" smtClean="0"/>
              <a:t>WLCG Site Monitoring</a:t>
            </a:r>
          </a:p>
          <a:p>
            <a:pPr lvl="1"/>
            <a:r>
              <a:rPr lang="en-US" dirty="0" smtClean="0"/>
              <a:t>Deploy a common multi-VO Tool to be used by sites to locally display the site performance</a:t>
            </a:r>
          </a:p>
          <a:p>
            <a:pPr lvl="2"/>
            <a:r>
              <a:rPr lang="en-US" dirty="0" smtClean="0"/>
              <a:t>Sites and VOs should agree on common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10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731</Words>
  <Application>Microsoft Macintosh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WLCG Operations Technology Evaluation Group</vt:lpstr>
      <vt:lpstr>Working Groups</vt:lpstr>
      <vt:lpstr>Methodology</vt:lpstr>
      <vt:lpstr>Vision</vt:lpstr>
      <vt:lpstr>Guiding Principles</vt:lpstr>
      <vt:lpstr>Recommendation One</vt:lpstr>
      <vt:lpstr>Recommendation Two</vt:lpstr>
      <vt:lpstr>Recommendation Three</vt:lpstr>
      <vt:lpstr>Recommendation Four</vt:lpstr>
      <vt:lpstr>Recommendation Five</vt:lpstr>
      <vt:lpstr>Recommendation Six</vt:lpstr>
      <vt:lpstr>Recommendation Seven</vt:lpstr>
      <vt:lpstr>Recommendation Eight</vt:lpstr>
      <vt:lpstr>Recommendation Nine</vt:lpstr>
      <vt:lpstr>Final Report</vt:lpstr>
      <vt:lpstr>Participants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WLCG Operations Technology Evaluation Group</dc:title>
  <dc:creator>Rob Quick</dc:creator>
  <cp:lastModifiedBy>Rob Quick</cp:lastModifiedBy>
  <cp:revision>11</cp:revision>
  <dcterms:created xsi:type="dcterms:W3CDTF">2012-03-09T14:57:28Z</dcterms:created>
  <dcterms:modified xsi:type="dcterms:W3CDTF">2012-03-19T21:30:11Z</dcterms:modified>
</cp:coreProperties>
</file>