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sldIdLst>
    <p:sldId id="271" r:id="rId2"/>
    <p:sldId id="275" r:id="rId3"/>
    <p:sldId id="272" r:id="rId4"/>
    <p:sldId id="273" r:id="rId5"/>
    <p:sldId id="274" r:id="rId6"/>
    <p:sldId id="266" r:id="rId7"/>
    <p:sldId id="267" r:id="rId8"/>
    <p:sldId id="257" r:id="rId9"/>
    <p:sldId id="258" r:id="rId10"/>
    <p:sldId id="259" r:id="rId11"/>
    <p:sldId id="260" r:id="rId12"/>
    <p:sldId id="261" r:id="rId13"/>
    <p:sldId id="263" r:id="rId14"/>
    <p:sldId id="269" r:id="rId15"/>
    <p:sldId id="276" r:id="rId16"/>
    <p:sldId id="264" r:id="rId17"/>
    <p:sldId id="265" r:id="rId18"/>
    <p:sldId id="268" r:id="rId19"/>
    <p:sldId id="27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726" autoAdjust="0"/>
  </p:normalViewPr>
  <p:slideViewPr>
    <p:cSldViewPr snapToGrid="0" snapToObjects="1">
      <p:cViewPr varScale="1">
        <p:scale>
          <a:sx n="111" d="100"/>
          <a:sy n="111" d="100"/>
        </p:scale>
        <p:origin x="-1016"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D3E760-95AB-5C49-BF77-4F4825F35299}" type="datetimeFigureOut">
              <a:rPr lang="en-US" smtClean="0"/>
              <a:t>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89F01-ECB1-0A42-A33A-E6713833CB6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3E760-95AB-5C49-BF77-4F4825F35299}" type="datetimeFigureOut">
              <a:rPr lang="en-US" smtClean="0"/>
              <a:t>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29B2B-0122-2449-A951-ADA25041C2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3E760-95AB-5C49-BF77-4F4825F35299}" type="datetimeFigureOut">
              <a:rPr lang="en-US" smtClean="0"/>
              <a:t>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29B2B-0122-2449-A951-ADA25041C2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D3E760-95AB-5C49-BF77-4F4825F35299}" type="datetimeFigureOut">
              <a:rPr lang="en-US" smtClean="0"/>
              <a:t>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29B2B-0122-2449-A951-ADA25041C29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D3E760-95AB-5C49-BF77-4F4825F35299}" type="datetimeFigureOut">
              <a:rPr lang="en-US" smtClean="0"/>
              <a:t>1/4/12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E29B2B-0122-2449-A951-ADA25041C29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D3E760-95AB-5C49-BF77-4F4825F35299}" type="datetimeFigureOut">
              <a:rPr lang="en-US" smtClean="0"/>
              <a:t>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29B2B-0122-2449-A951-ADA25041C2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D3E760-95AB-5C49-BF77-4F4825F35299}" type="datetimeFigureOut">
              <a:rPr lang="en-US" smtClean="0"/>
              <a:t>1/4/12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E29B2B-0122-2449-A951-ADA25041C2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D3E760-95AB-5C49-BF77-4F4825F35299}" type="datetimeFigureOut">
              <a:rPr lang="en-US" smtClean="0"/>
              <a:t>1/4/12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E29B2B-0122-2449-A951-ADA25041C2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3E760-95AB-5C49-BF77-4F4825F35299}" type="datetimeFigureOut">
              <a:rPr lang="en-US" smtClean="0"/>
              <a:t>1/4/12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E29B2B-0122-2449-A951-ADA25041C2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D3E760-95AB-5C49-BF77-4F4825F35299}" type="datetimeFigureOut">
              <a:rPr lang="en-US" smtClean="0"/>
              <a:t>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89F01-ECB1-0A42-A33A-E6713833CB6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D3E760-95AB-5C49-BF77-4F4825F35299}" type="datetimeFigureOut">
              <a:rPr lang="en-US" smtClean="0"/>
              <a:t>1/4/12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E29B2B-0122-2449-A951-ADA25041C2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4740169" cy="1143000"/>
          </a:xfrm>
          <a:prstGeom prst="rect">
            <a:avLst/>
          </a:prstGeom>
          <a:solidFill>
            <a:srgbClr val="FFFFFF"/>
          </a:solidFill>
          <a:ln w="12700" cap="flat" cmpd="sng" algn="ctr">
            <a:solidFill>
              <a:schemeClr val="accent2">
                <a:lumMod val="75000"/>
              </a:schemeClr>
            </a:solidFill>
            <a:prstDash val="solid"/>
            <a:round/>
            <a:headEnd type="none" w="med" len="med"/>
            <a:tailEnd type="none" w="med" len="med"/>
          </a:ln>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0" y="1143000"/>
            <a:ext cx="6019800" cy="52133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3E760-95AB-5C49-BF77-4F4825F35299}" type="datetimeFigureOut">
              <a:rPr lang="en-US" smtClean="0"/>
              <a:t>1/4/12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29B2B-0122-2449-A951-ADA25041C29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457200" rtl="0" eaLnBrk="1" latinLnBrk="0" hangingPunct="1">
        <a:spcBef>
          <a:spcPct val="0"/>
        </a:spcBef>
        <a:buNone/>
        <a:defRPr sz="2800" kern="1200">
          <a:solidFill>
            <a:srgbClr val="1F497D"/>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rgbClr val="000090"/>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660066"/>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800000"/>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accent5">
              <a:lumMod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4"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1" Type="http://schemas.openxmlformats.org/officeDocument/2006/relationships/slideLayout" Target="../slideLayouts/slideLayout4.xml"/><Relationship Id="rId2"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Plans</a:t>
            </a:r>
            <a:endParaRPr lang="en-US" dirty="0"/>
          </a:p>
        </p:txBody>
      </p:sp>
      <p:sp>
        <p:nvSpPr>
          <p:cNvPr id="3" name="Content Placeholder 2"/>
          <p:cNvSpPr>
            <a:spLocks noGrp="1"/>
          </p:cNvSpPr>
          <p:nvPr>
            <p:ph sz="half" idx="1"/>
          </p:nvPr>
        </p:nvSpPr>
        <p:spPr>
          <a:xfrm>
            <a:off x="113977" y="1325594"/>
            <a:ext cx="8672500" cy="5436580"/>
          </a:xfrm>
        </p:spPr>
        <p:txBody>
          <a:bodyPr>
            <a:normAutofit/>
          </a:bodyPr>
          <a:lstStyle/>
          <a:p>
            <a:r>
              <a:rPr lang="en-US" dirty="0" smtClean="0"/>
              <a:t>I have written an initial draft of “goals and plans” the intent is to:</a:t>
            </a:r>
          </a:p>
          <a:p>
            <a:pPr lvl="1"/>
            <a:r>
              <a:rPr lang="en-US" dirty="0" smtClean="0"/>
              <a:t>Define the goals for the background simulation and simulation environment</a:t>
            </a:r>
          </a:p>
          <a:p>
            <a:pPr lvl="1"/>
            <a:r>
              <a:rPr lang="en-US" dirty="0" smtClean="0"/>
              <a:t>Define the goals for understanding background and detector response</a:t>
            </a:r>
          </a:p>
          <a:p>
            <a:pPr lvl="1"/>
            <a:r>
              <a:rPr lang="en-US" dirty="0" smtClean="0"/>
              <a:t>Define the minimum set of physics studies</a:t>
            </a:r>
            <a:endParaRPr lang="en-US" dirty="0"/>
          </a:p>
        </p:txBody>
      </p:sp>
    </p:spTree>
    <p:extLst>
      <p:ext uri="{BB962C8B-B14F-4D97-AF65-F5344CB8AC3E}">
        <p14:creationId xmlns:p14="http://schemas.microsoft.com/office/powerpoint/2010/main" val="1418508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818673" cy="617864"/>
          </a:xfrm>
        </p:spPr>
        <p:txBody>
          <a:bodyPr>
            <a:normAutofit/>
          </a:bodyPr>
          <a:lstStyle/>
          <a:p>
            <a:r>
              <a:rPr lang="en-US" dirty="0" smtClean="0"/>
              <a:t>Background Momentum distribution</a:t>
            </a:r>
            <a:endParaRPr lang="en-US" dirty="0"/>
          </a:p>
        </p:txBody>
      </p:sp>
      <p:pic>
        <p:nvPicPr>
          <p:cNvPr id="5" name="Picture 4" descr="Screen Shot 2011-12-29 at 7.59.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5163450"/>
          </a:xfrm>
          <a:prstGeom prst="rect">
            <a:avLst/>
          </a:prstGeom>
        </p:spPr>
      </p:pic>
    </p:spTree>
    <p:extLst>
      <p:ext uri="{BB962C8B-B14F-4D97-AF65-F5344CB8AC3E}">
        <p14:creationId xmlns:p14="http://schemas.microsoft.com/office/powerpoint/2010/main" val="1471453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89018" cy="1143000"/>
          </a:xfrm>
        </p:spPr>
        <p:txBody>
          <a:bodyPr/>
          <a:lstStyle/>
          <a:p>
            <a:r>
              <a:rPr lang="en-US" dirty="0" smtClean="0"/>
              <a:t>R*</a:t>
            </a:r>
            <a:r>
              <a:rPr lang="en-US" dirty="0" err="1" smtClean="0"/>
              <a:t>dphi</a:t>
            </a:r>
            <a:r>
              <a:rPr lang="en-US" dirty="0" smtClean="0"/>
              <a:t>(out-in) in 300 micron silicon, 10 </a:t>
            </a:r>
            <a:r>
              <a:rPr lang="en-US" dirty="0" err="1" smtClean="0"/>
              <a:t>GeV</a:t>
            </a:r>
            <a:r>
              <a:rPr lang="en-US" dirty="0" smtClean="0"/>
              <a:t> electrons</a:t>
            </a:r>
            <a:endParaRPr lang="en-US" dirty="0"/>
          </a:p>
        </p:txBody>
      </p:sp>
      <p:pic>
        <p:nvPicPr>
          <p:cNvPr id="5" name="Picture 4" descr="Screen Shot 2011-12-31 at 11.30.2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46909"/>
            <a:ext cx="9144000" cy="5575379"/>
          </a:xfrm>
          <a:prstGeom prst="rect">
            <a:avLst/>
          </a:prstGeom>
        </p:spPr>
      </p:pic>
    </p:spTree>
    <p:extLst>
      <p:ext uri="{BB962C8B-B14F-4D97-AF65-F5344CB8AC3E}">
        <p14:creationId xmlns:p14="http://schemas.microsoft.com/office/powerpoint/2010/main" val="1483534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489018" cy="1143000"/>
          </a:xfrm>
        </p:spPr>
        <p:txBody>
          <a:bodyPr/>
          <a:lstStyle/>
          <a:p>
            <a:r>
              <a:rPr lang="en-US" dirty="0" smtClean="0"/>
              <a:t>R*</a:t>
            </a:r>
            <a:r>
              <a:rPr lang="en-US" dirty="0" err="1" smtClean="0"/>
              <a:t>dphi</a:t>
            </a:r>
            <a:r>
              <a:rPr lang="en-US" dirty="0" smtClean="0"/>
              <a:t>(out-in) in 300 micron silicon, background</a:t>
            </a:r>
            <a:endParaRPr lang="en-US" dirty="0"/>
          </a:p>
        </p:txBody>
      </p:sp>
      <p:pic>
        <p:nvPicPr>
          <p:cNvPr id="3" name="Picture 2" descr="Screen Shot 2011-12-31 at 11.58.3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5587470"/>
          </a:xfrm>
          <a:prstGeom prst="rect">
            <a:avLst/>
          </a:prstGeom>
        </p:spPr>
      </p:pic>
    </p:spTree>
    <p:extLst>
      <p:ext uri="{BB962C8B-B14F-4D97-AF65-F5344CB8AC3E}">
        <p14:creationId xmlns:p14="http://schemas.microsoft.com/office/powerpoint/2010/main" val="725760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28837" cy="823818"/>
          </a:xfrm>
        </p:spPr>
        <p:txBody>
          <a:bodyPr/>
          <a:lstStyle/>
          <a:p>
            <a:r>
              <a:rPr lang="en-US" dirty="0" smtClean="0"/>
              <a:t>R*</a:t>
            </a:r>
            <a:r>
              <a:rPr lang="en-US" dirty="0" err="1" smtClean="0"/>
              <a:t>dphi</a:t>
            </a:r>
            <a:r>
              <a:rPr lang="en-US" dirty="0"/>
              <a:t> </a:t>
            </a:r>
            <a:r>
              <a:rPr lang="en-US" dirty="0" err="1" smtClean="0"/>
              <a:t>vs</a:t>
            </a:r>
            <a:r>
              <a:rPr lang="en-US" dirty="0" smtClean="0"/>
              <a:t> </a:t>
            </a:r>
            <a:r>
              <a:rPr lang="en-US" dirty="0" err="1" smtClean="0"/>
              <a:t>dedx</a:t>
            </a:r>
            <a:r>
              <a:rPr lang="en-US" dirty="0" smtClean="0"/>
              <a:t> background layer 4</a:t>
            </a:r>
            <a:endParaRPr lang="en-US" dirty="0"/>
          </a:p>
        </p:txBody>
      </p:sp>
      <p:pic>
        <p:nvPicPr>
          <p:cNvPr id="6" name="Picture 5" descr="layer_4_DLvsded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8244"/>
            <a:ext cx="9144000" cy="5609756"/>
          </a:xfrm>
          <a:prstGeom prst="rect">
            <a:avLst/>
          </a:prstGeom>
        </p:spPr>
      </p:pic>
    </p:spTree>
    <p:extLst>
      <p:ext uri="{BB962C8B-B14F-4D97-AF65-F5344CB8AC3E}">
        <p14:creationId xmlns:p14="http://schemas.microsoft.com/office/powerpoint/2010/main" val="706795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903414" cy="995447"/>
          </a:xfrm>
        </p:spPr>
        <p:txBody>
          <a:bodyPr/>
          <a:lstStyle/>
          <a:p>
            <a:r>
              <a:rPr lang="en-US" dirty="0" smtClean="0"/>
              <a:t>Layer 4, total path </a:t>
            </a:r>
            <a:r>
              <a:rPr lang="en-US" dirty="0" err="1" smtClean="0"/>
              <a:t>vs</a:t>
            </a:r>
            <a:r>
              <a:rPr lang="en-US" dirty="0" smtClean="0"/>
              <a:t> </a:t>
            </a:r>
            <a:r>
              <a:rPr lang="en-US" dirty="0" err="1" smtClean="0"/>
              <a:t>dedx</a:t>
            </a:r>
            <a:r>
              <a:rPr lang="en-US" dirty="0" smtClean="0"/>
              <a:t> background</a:t>
            </a:r>
            <a:endParaRPr lang="en-US" dirty="0"/>
          </a:p>
        </p:txBody>
      </p:sp>
      <p:pic>
        <p:nvPicPr>
          <p:cNvPr id="5" name="Picture 4" descr="layer_4_pathvsded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3140"/>
            <a:ext cx="9144000" cy="5609756"/>
          </a:xfrm>
          <a:prstGeom prst="rect">
            <a:avLst/>
          </a:prstGeom>
        </p:spPr>
      </p:pic>
      <p:cxnSp>
        <p:nvCxnSpPr>
          <p:cNvPr id="4" name="Straight Arrow Connector 3"/>
          <p:cNvCxnSpPr/>
          <p:nvPr/>
        </p:nvCxnSpPr>
        <p:spPr>
          <a:xfrm flipH="1">
            <a:off x="3031792" y="3146528"/>
            <a:ext cx="1361447" cy="135014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393239" y="2961862"/>
            <a:ext cx="1968996" cy="369332"/>
          </a:xfrm>
          <a:prstGeom prst="rect">
            <a:avLst/>
          </a:prstGeom>
          <a:noFill/>
        </p:spPr>
        <p:txBody>
          <a:bodyPr wrap="none" rtlCol="0">
            <a:spAutoFit/>
          </a:bodyPr>
          <a:lstStyle/>
          <a:p>
            <a:r>
              <a:rPr lang="en-US" dirty="0" smtClean="0"/>
              <a:t>Detector Thickness</a:t>
            </a:r>
            <a:endParaRPr lang="en-US" dirty="0"/>
          </a:p>
        </p:txBody>
      </p:sp>
    </p:spTree>
    <p:extLst>
      <p:ext uri="{BB962C8B-B14F-4D97-AF65-F5344CB8AC3E}">
        <p14:creationId xmlns:p14="http://schemas.microsoft.com/office/powerpoint/2010/main" val="2590002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23755" y="1773497"/>
            <a:ext cx="1060882" cy="369332"/>
          </a:xfrm>
          <a:prstGeom prst="rect">
            <a:avLst/>
          </a:prstGeom>
          <a:noFill/>
        </p:spPr>
        <p:txBody>
          <a:bodyPr wrap="none" rtlCol="0">
            <a:spAutoFit/>
          </a:bodyPr>
          <a:lstStyle/>
          <a:p>
            <a:r>
              <a:rPr lang="en-US" dirty="0" smtClean="0"/>
              <a:t>Neutrons</a:t>
            </a:r>
            <a:endParaRPr lang="en-US" dirty="0"/>
          </a:p>
        </p:txBody>
      </p:sp>
      <p:sp>
        <p:nvSpPr>
          <p:cNvPr id="8" name="TextBox 7"/>
          <p:cNvSpPr txBox="1"/>
          <p:nvPr/>
        </p:nvSpPr>
        <p:spPr>
          <a:xfrm>
            <a:off x="6372484" y="4588209"/>
            <a:ext cx="1056700" cy="369332"/>
          </a:xfrm>
          <a:prstGeom prst="rect">
            <a:avLst/>
          </a:prstGeom>
          <a:noFill/>
        </p:spPr>
        <p:txBody>
          <a:bodyPr wrap="none" rtlCol="0">
            <a:spAutoFit/>
          </a:bodyPr>
          <a:lstStyle/>
          <a:p>
            <a:r>
              <a:rPr lang="en-US" dirty="0" smtClean="0"/>
              <a:t>electrons</a:t>
            </a:r>
            <a:endParaRPr lang="en-US" dirty="0"/>
          </a:p>
        </p:txBody>
      </p:sp>
      <p:pic>
        <p:nvPicPr>
          <p:cNvPr id="10" name="Picture 9" descr="layer_4_neutronDLvsded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455987" cy="3455459"/>
          </a:xfrm>
          <a:prstGeom prst="rect">
            <a:avLst/>
          </a:prstGeom>
        </p:spPr>
      </p:pic>
      <p:pic>
        <p:nvPicPr>
          <p:cNvPr id="11" name="Picture 10" descr="layer_4_electronDLvsdedx.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402541"/>
            <a:ext cx="5455989" cy="3455459"/>
          </a:xfrm>
          <a:prstGeom prst="rect">
            <a:avLst/>
          </a:prstGeom>
        </p:spPr>
      </p:pic>
      <p:sp>
        <p:nvSpPr>
          <p:cNvPr id="12" name="Title 1"/>
          <p:cNvSpPr>
            <a:spLocks noGrp="1"/>
          </p:cNvSpPr>
          <p:nvPr>
            <p:ph type="title"/>
          </p:nvPr>
        </p:nvSpPr>
        <p:spPr>
          <a:xfrm>
            <a:off x="5574494" y="0"/>
            <a:ext cx="3569506" cy="995447"/>
          </a:xfrm>
        </p:spPr>
        <p:txBody>
          <a:bodyPr/>
          <a:lstStyle/>
          <a:p>
            <a:r>
              <a:rPr lang="en-US" dirty="0" smtClean="0"/>
              <a:t>Layer 4, total path </a:t>
            </a:r>
            <a:r>
              <a:rPr lang="en-US" dirty="0" err="1" smtClean="0"/>
              <a:t>vs</a:t>
            </a:r>
            <a:r>
              <a:rPr lang="en-US" dirty="0" smtClean="0"/>
              <a:t> </a:t>
            </a:r>
            <a:r>
              <a:rPr lang="en-US" dirty="0" err="1" smtClean="0"/>
              <a:t>dedx</a:t>
            </a:r>
            <a:r>
              <a:rPr lang="en-US" dirty="0" smtClean="0"/>
              <a:t> background</a:t>
            </a:r>
            <a:endParaRPr lang="en-US" dirty="0"/>
          </a:p>
        </p:txBody>
      </p:sp>
    </p:spTree>
    <p:extLst>
      <p:ext uri="{BB962C8B-B14F-4D97-AF65-F5344CB8AC3E}">
        <p14:creationId xmlns:p14="http://schemas.microsoft.com/office/powerpoint/2010/main" val="2258748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28837" cy="823818"/>
          </a:xfrm>
        </p:spPr>
        <p:txBody>
          <a:bodyPr/>
          <a:lstStyle/>
          <a:p>
            <a:r>
              <a:rPr lang="en-US" dirty="0" smtClean="0"/>
              <a:t>R*</a:t>
            </a:r>
            <a:r>
              <a:rPr lang="en-US" dirty="0" err="1" smtClean="0"/>
              <a:t>dphi</a:t>
            </a:r>
            <a:r>
              <a:rPr lang="en-US" dirty="0"/>
              <a:t> </a:t>
            </a:r>
            <a:r>
              <a:rPr lang="en-US" dirty="0" err="1" smtClean="0"/>
              <a:t>vs</a:t>
            </a:r>
            <a:r>
              <a:rPr lang="en-US" dirty="0" smtClean="0"/>
              <a:t> </a:t>
            </a:r>
            <a:r>
              <a:rPr lang="en-US" dirty="0" err="1" smtClean="0"/>
              <a:t>dedx</a:t>
            </a:r>
            <a:r>
              <a:rPr lang="en-US" dirty="0" smtClean="0"/>
              <a:t> 10 </a:t>
            </a:r>
            <a:r>
              <a:rPr lang="en-US" dirty="0" err="1" smtClean="0"/>
              <a:t>GeV</a:t>
            </a:r>
            <a:r>
              <a:rPr lang="en-US" dirty="0" smtClean="0"/>
              <a:t> mu layer 4</a:t>
            </a:r>
            <a:endParaRPr lang="en-US" dirty="0"/>
          </a:p>
        </p:txBody>
      </p:sp>
      <p:pic>
        <p:nvPicPr>
          <p:cNvPr id="4" name="Picture 3" descr="Screen Shot 2011-12-31 at 1.05.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9404"/>
            <a:ext cx="9144000" cy="5538596"/>
          </a:xfrm>
          <a:prstGeom prst="rect">
            <a:avLst/>
          </a:prstGeom>
        </p:spPr>
      </p:pic>
    </p:spTree>
    <p:extLst>
      <p:ext uri="{BB962C8B-B14F-4D97-AF65-F5344CB8AC3E}">
        <p14:creationId xmlns:p14="http://schemas.microsoft.com/office/powerpoint/2010/main" val="228051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628837" cy="823818"/>
          </a:xfrm>
        </p:spPr>
        <p:txBody>
          <a:bodyPr/>
          <a:lstStyle/>
          <a:p>
            <a:r>
              <a:rPr lang="en-US" dirty="0" smtClean="0"/>
              <a:t>R*</a:t>
            </a:r>
            <a:r>
              <a:rPr lang="en-US" dirty="0" err="1" smtClean="0"/>
              <a:t>dphi</a:t>
            </a:r>
            <a:r>
              <a:rPr lang="en-US" dirty="0"/>
              <a:t> </a:t>
            </a:r>
            <a:r>
              <a:rPr lang="en-US" dirty="0" err="1" smtClean="0"/>
              <a:t>vs</a:t>
            </a:r>
            <a:r>
              <a:rPr lang="en-US" dirty="0" smtClean="0"/>
              <a:t> </a:t>
            </a:r>
            <a:r>
              <a:rPr lang="en-US" dirty="0" err="1" smtClean="0"/>
              <a:t>dedx</a:t>
            </a:r>
            <a:r>
              <a:rPr lang="en-US" dirty="0" smtClean="0"/>
              <a:t> 10 </a:t>
            </a:r>
            <a:r>
              <a:rPr lang="en-US" dirty="0" err="1" smtClean="0"/>
              <a:t>GeV</a:t>
            </a:r>
            <a:r>
              <a:rPr lang="en-US" dirty="0" smtClean="0"/>
              <a:t> e layer 0, 4</a:t>
            </a:r>
            <a:endParaRPr lang="en-US" dirty="0"/>
          </a:p>
        </p:txBody>
      </p:sp>
      <p:pic>
        <p:nvPicPr>
          <p:cNvPr id="3" name="Picture 2" descr="Screen Shot 2011-12-31 at 1.46.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71600"/>
            <a:ext cx="9144000" cy="5486400"/>
          </a:xfrm>
          <a:prstGeom prst="rect">
            <a:avLst/>
          </a:prstGeom>
        </p:spPr>
      </p:pic>
    </p:spTree>
    <p:extLst>
      <p:ext uri="{BB962C8B-B14F-4D97-AF65-F5344CB8AC3E}">
        <p14:creationId xmlns:p14="http://schemas.microsoft.com/office/powerpoint/2010/main" val="3296836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740169" cy="892470"/>
          </a:xfrm>
        </p:spPr>
        <p:txBody>
          <a:bodyPr>
            <a:normAutofit fontScale="90000"/>
          </a:bodyPr>
          <a:lstStyle/>
          <a:p>
            <a:r>
              <a:rPr lang="en-US" dirty="0" err="1" smtClean="0"/>
              <a:t>DeDx</a:t>
            </a:r>
            <a:r>
              <a:rPr lang="en-US" dirty="0" smtClean="0"/>
              <a:t> </a:t>
            </a:r>
            <a:r>
              <a:rPr lang="en-US" dirty="0" err="1" smtClean="0"/>
              <a:t>vs</a:t>
            </a:r>
            <a:r>
              <a:rPr lang="en-US" dirty="0" smtClean="0"/>
              <a:t> </a:t>
            </a:r>
            <a:r>
              <a:rPr lang="en-US" dirty="0" err="1" smtClean="0"/>
              <a:t>Drphi</a:t>
            </a:r>
            <a:r>
              <a:rPr lang="en-US" dirty="0" smtClean="0"/>
              <a:t> for </a:t>
            </a:r>
            <a:r>
              <a:rPr lang="en-US" dirty="0" err="1" smtClean="0"/>
              <a:t>bkd</a:t>
            </a:r>
            <a:r>
              <a:rPr lang="en-US" dirty="0" smtClean="0"/>
              <a:t> and 10 </a:t>
            </a:r>
            <a:r>
              <a:rPr lang="en-US" dirty="0" err="1" smtClean="0"/>
              <a:t>GeV</a:t>
            </a:r>
            <a:r>
              <a:rPr lang="en-US" dirty="0" smtClean="0"/>
              <a:t> </a:t>
            </a:r>
            <a:r>
              <a:rPr lang="en-US" dirty="0" err="1" smtClean="0"/>
              <a:t>Muons</a:t>
            </a:r>
            <a:endParaRPr lang="en-US" dirty="0"/>
          </a:p>
        </p:txBody>
      </p:sp>
      <p:pic>
        <p:nvPicPr>
          <p:cNvPr id="5" name="Picture 4" descr="layer_4_DLvsdedx_bk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1699"/>
            <a:ext cx="9144000" cy="5609756"/>
          </a:xfrm>
          <a:prstGeom prst="rect">
            <a:avLst/>
          </a:prstGeom>
        </p:spPr>
      </p:pic>
      <p:pic>
        <p:nvPicPr>
          <p:cNvPr id="7" name="Picture 6" descr="layer_4_DLvsdedx_muon.jpg"/>
          <p:cNvPicPr>
            <a:picLocks noChangeAspect="1"/>
          </p:cNvPicPr>
          <p:nvPr/>
        </p:nvPicPr>
        <p:blipFill>
          <a:blip r:embed="rId3">
            <a:alphaModFix amt="52000"/>
            <a:extLst>
              <a:ext uri="{BEBA8EAE-BF5A-486C-A8C5-ECC9F3942E4B}">
                <a14:imgProps xmlns:a14="http://schemas.microsoft.com/office/drawing/2010/main">
                  <a14:imgLayer r:embed="rId4">
                    <a14:imgEffect>
                      <a14:sharpenSoften amount="89000"/>
                    </a14:imgEffect>
                    <a14:imgEffect>
                      <a14:brightnessContrast bright="4000" contrast="100000"/>
                    </a14:imgEffect>
                  </a14:imgLayer>
                </a14:imgProps>
              </a:ext>
              <a:ext uri="{28A0092B-C50C-407E-A947-70E740481C1C}">
                <a14:useLocalDpi xmlns:a14="http://schemas.microsoft.com/office/drawing/2010/main" val="0"/>
              </a:ext>
            </a:extLst>
          </a:blip>
          <a:stretch>
            <a:fillRect/>
          </a:stretch>
        </p:blipFill>
        <p:spPr>
          <a:xfrm>
            <a:off x="0" y="1331699"/>
            <a:ext cx="9144000" cy="5609756"/>
          </a:xfrm>
          <a:prstGeom prst="rect">
            <a:avLst/>
          </a:prstGeom>
        </p:spPr>
      </p:pic>
    </p:spTree>
    <p:extLst>
      <p:ext uri="{BB962C8B-B14F-4D97-AF65-F5344CB8AC3E}">
        <p14:creationId xmlns:p14="http://schemas.microsoft.com/office/powerpoint/2010/main" val="2681652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Dedx</a:t>
            </a:r>
            <a:r>
              <a:rPr lang="en-US" dirty="0" smtClean="0"/>
              <a:t> and </a:t>
            </a:r>
            <a:r>
              <a:rPr lang="en-US" dirty="0" err="1" smtClean="0"/>
              <a:t>Drphi</a:t>
            </a:r>
            <a:r>
              <a:rPr lang="en-US" dirty="0" smtClean="0"/>
              <a:t> cuts</a:t>
            </a:r>
            <a:endParaRPr lang="en-US" dirty="0"/>
          </a:p>
        </p:txBody>
      </p:sp>
      <p:sp>
        <p:nvSpPr>
          <p:cNvPr id="3" name="Content Placeholder 2"/>
          <p:cNvSpPr>
            <a:spLocks noGrp="1"/>
          </p:cNvSpPr>
          <p:nvPr>
            <p:ph sz="half" idx="1"/>
          </p:nvPr>
        </p:nvSpPr>
        <p:spPr>
          <a:xfrm>
            <a:off x="0" y="1143001"/>
            <a:ext cx="8511900" cy="2014970"/>
          </a:xfrm>
        </p:spPr>
        <p:txBody>
          <a:bodyPr/>
          <a:lstStyle/>
          <a:p>
            <a:r>
              <a:rPr lang="en-US" dirty="0" smtClean="0"/>
              <a:t>Assume </a:t>
            </a:r>
            <a:r>
              <a:rPr lang="en-US" dirty="0" err="1" smtClean="0"/>
              <a:t>DeDx</a:t>
            </a:r>
            <a:r>
              <a:rPr lang="en-US" dirty="0" smtClean="0"/>
              <a:t> cut of 5x10</a:t>
            </a:r>
            <a:r>
              <a:rPr lang="en-US" baseline="30000" dirty="0" smtClean="0"/>
              <a:t>-5</a:t>
            </a:r>
          </a:p>
          <a:p>
            <a:r>
              <a:rPr lang="en-US" dirty="0" err="1" smtClean="0"/>
              <a:t>Drphi</a:t>
            </a:r>
            <a:r>
              <a:rPr lang="en-US" dirty="0" smtClean="0"/>
              <a:t> cut set by minimum momentum: ~300 microns for 1 </a:t>
            </a:r>
            <a:r>
              <a:rPr lang="en-US" dirty="0" err="1" smtClean="0"/>
              <a:t>GeV</a:t>
            </a:r>
            <a:r>
              <a:rPr lang="en-US" dirty="0" smtClean="0"/>
              <a:t> tracks in 5T field</a:t>
            </a:r>
          </a:p>
          <a:p>
            <a:r>
              <a:rPr lang="en-US" dirty="0" smtClean="0"/>
              <a:t>Closely separated pairs would provide rejection of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5255492"/>
              </p:ext>
            </p:extLst>
          </p:nvPr>
        </p:nvGraphicFramePr>
        <p:xfrm>
          <a:off x="215310" y="3326170"/>
          <a:ext cx="5768188" cy="3378793"/>
        </p:xfrm>
        <a:graphic>
          <a:graphicData uri="http://schemas.openxmlformats.org/drawingml/2006/table">
            <a:tbl>
              <a:tblPr/>
              <a:tblGrid>
                <a:gridCol w="1099508"/>
                <a:gridCol w="1099508"/>
                <a:gridCol w="1099508"/>
                <a:gridCol w="1234832"/>
                <a:gridCol w="1234832"/>
              </a:tblGrid>
              <a:tr h="307163">
                <a:tc>
                  <a:txBody>
                    <a:bodyPr/>
                    <a:lstStyle/>
                    <a:p>
                      <a:pPr algn="r" fontAlgn="b"/>
                      <a:r>
                        <a:rPr lang="en-US" sz="1800" b="0" i="0" u="none" strike="noStrike">
                          <a:solidFill>
                            <a:srgbClr val="000000"/>
                          </a:solidFill>
                          <a:effectLst/>
                          <a:latin typeface="Calibri"/>
                        </a:rPr>
                        <a:t>B</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5</a:t>
                      </a:r>
                    </a:p>
                  </a:txBody>
                  <a:tcPr marL="12700" marR="12700" marT="12700" marB="0" anchor="b">
                    <a:lnL>
                      <a:noFill/>
                    </a:lnL>
                    <a:lnR>
                      <a:noFill/>
                    </a:lnR>
                    <a:lnT>
                      <a:noFill/>
                    </a:lnT>
                    <a:lnB>
                      <a:noFill/>
                    </a:lnB>
                  </a:tcPr>
                </a:tc>
                <a:tc>
                  <a:txBody>
                    <a:bodyPr/>
                    <a:lstStyle/>
                    <a:p>
                      <a:pPr algn="l" fontAlgn="b"/>
                      <a:r>
                        <a:rPr lang="en-US" sz="1800" b="0" i="0" u="none" strike="noStrike">
                          <a:solidFill>
                            <a:srgbClr val="000000"/>
                          </a:solidFill>
                          <a:effectLst/>
                          <a:latin typeface="Calibri"/>
                        </a:rPr>
                        <a:t>tesla</a:t>
                      </a:r>
                    </a:p>
                  </a:txBody>
                  <a:tcPr marL="12700" marR="12700" marT="12700"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12700" marR="12700" marT="12700" marB="0" anchor="b">
                    <a:lnL>
                      <a:noFill/>
                    </a:lnL>
                    <a:lnR>
                      <a:noFill/>
                    </a:lnR>
                    <a:lnT>
                      <a:noFill/>
                    </a:lnT>
                    <a:lnB>
                      <a:noFill/>
                    </a:lnB>
                  </a:tcPr>
                </a:tc>
              </a:tr>
              <a:tr h="307163">
                <a:tc>
                  <a:txBody>
                    <a:bodyPr/>
                    <a:lstStyle/>
                    <a:p>
                      <a:pPr algn="r" fontAlgn="b"/>
                      <a:r>
                        <a:rPr lang="en-US" sz="1800" b="0" i="0" u="none" strike="noStrike">
                          <a:solidFill>
                            <a:srgbClr val="000000"/>
                          </a:solidFill>
                          <a:effectLst/>
                          <a:latin typeface="Calibri"/>
                        </a:rPr>
                        <a:t>Pcut</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10</a:t>
                      </a:r>
                    </a:p>
                  </a:txBody>
                  <a:tcPr marL="12700" marR="12700" marT="12700" marB="0" anchor="b">
                    <a:lnL>
                      <a:noFill/>
                    </a:lnL>
                    <a:lnR>
                      <a:noFill/>
                    </a:lnR>
                    <a:lnT>
                      <a:noFill/>
                    </a:lnT>
                    <a:lnB>
                      <a:noFill/>
                    </a:lnB>
                  </a:tcPr>
                </a:tc>
                <a:tc>
                  <a:txBody>
                    <a:bodyPr/>
                    <a:lstStyle/>
                    <a:p>
                      <a:pPr algn="l" fontAlgn="b"/>
                      <a:r>
                        <a:rPr lang="en-US" sz="1800" b="0" i="0" u="none" strike="noStrike">
                          <a:solidFill>
                            <a:srgbClr val="000000"/>
                          </a:solidFill>
                          <a:effectLst/>
                          <a:latin typeface="Calibri"/>
                        </a:rPr>
                        <a:t>GeV</a:t>
                      </a:r>
                    </a:p>
                  </a:txBody>
                  <a:tcPr marL="12700" marR="12700" marT="1270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12700" marR="12700" marT="12700" marB="0" anchor="b">
                    <a:lnL>
                      <a:noFill/>
                    </a:lnL>
                    <a:lnR>
                      <a:noFill/>
                    </a:lnR>
                    <a:lnT>
                      <a:noFill/>
                    </a:lnT>
                    <a:lnB>
                      <a:noFill/>
                    </a:lnB>
                  </a:tcPr>
                </a:tc>
              </a:tr>
              <a:tr h="307163">
                <a:tc>
                  <a:txBody>
                    <a:bodyPr/>
                    <a:lstStyle/>
                    <a:p>
                      <a:pPr algn="r" fontAlgn="b"/>
                      <a:r>
                        <a:rPr lang="en-US" sz="1800" b="0" i="0" u="none" strike="noStrike">
                          <a:solidFill>
                            <a:srgbClr val="000000"/>
                          </a:solidFill>
                          <a:effectLst/>
                          <a:latin typeface="Calibri"/>
                        </a:rPr>
                        <a:t>k(pmin)</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0.075</a:t>
                      </a:r>
                    </a:p>
                  </a:txBody>
                  <a:tcPr marL="12700" marR="12700" marT="12700" marB="0" anchor="b">
                    <a:lnL>
                      <a:noFill/>
                    </a:lnL>
                    <a:lnR>
                      <a:noFill/>
                    </a:lnR>
                    <a:lnT>
                      <a:noFill/>
                    </a:lnT>
                    <a:lnB>
                      <a:noFill/>
                    </a:lnB>
                  </a:tcPr>
                </a:tc>
                <a:tc>
                  <a:txBody>
                    <a:bodyPr/>
                    <a:lstStyle/>
                    <a:p>
                      <a:pPr algn="l" fontAlgn="b"/>
                      <a:r>
                        <a:rPr lang="en-US" sz="1800" b="0" i="0" u="none" strike="noStrike">
                          <a:solidFill>
                            <a:srgbClr val="000000"/>
                          </a:solidFill>
                          <a:effectLst/>
                          <a:latin typeface="Calibri"/>
                        </a:rPr>
                        <a:t>1/m</a:t>
                      </a:r>
                    </a:p>
                  </a:txBody>
                  <a:tcPr marL="12700" marR="12700" marT="1270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12700" marR="12700" marT="12700" marB="0" anchor="b">
                    <a:lnL>
                      <a:noFill/>
                    </a:lnL>
                    <a:lnR>
                      <a:noFill/>
                    </a:lnR>
                    <a:lnT>
                      <a:noFill/>
                    </a:lnT>
                    <a:lnB>
                      <a:noFill/>
                    </a:lnB>
                  </a:tcPr>
                </a:tc>
              </a:tr>
              <a:tr h="307163">
                <a:tc>
                  <a:txBody>
                    <a:bodyPr/>
                    <a:lstStyle/>
                    <a:p>
                      <a:pPr algn="r" fontAlgn="b"/>
                      <a:r>
                        <a:rPr lang="en-US" sz="1800" b="0" i="0" u="none" strike="noStrike">
                          <a:solidFill>
                            <a:srgbClr val="000000"/>
                          </a:solidFill>
                          <a:effectLst/>
                          <a:latin typeface="Calibri"/>
                        </a:rPr>
                        <a:t>dedx cut</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5.00E-05</a:t>
                      </a:r>
                    </a:p>
                  </a:txBody>
                  <a:tcPr marL="12700" marR="12700" marT="1270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12700" marR="12700" marT="12700" marB="0" anchor="b">
                    <a:lnL>
                      <a:noFill/>
                    </a:lnL>
                    <a:lnR>
                      <a:noFill/>
                    </a:lnR>
                    <a:lnT>
                      <a:noFill/>
                    </a:lnT>
                    <a:lnB>
                      <a:noFill/>
                    </a:lnB>
                  </a:tcPr>
                </a:tc>
              </a:tr>
              <a:tr h="307163">
                <a:tc>
                  <a:txBody>
                    <a:bodyPr/>
                    <a:lstStyle/>
                    <a:p>
                      <a:pPr algn="r" fontAlgn="b"/>
                      <a:r>
                        <a:rPr lang="en-US" sz="1800" b="0" i="0" u="none" strike="noStrike">
                          <a:solidFill>
                            <a:srgbClr val="000000"/>
                          </a:solidFill>
                          <a:effectLst/>
                          <a:latin typeface="Calibri"/>
                        </a:rPr>
                        <a:t>Drphi cut</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3.00E-04</a:t>
                      </a:r>
                    </a:p>
                  </a:txBody>
                  <a:tcPr marL="12700" marR="12700" marT="12700" marB="0" anchor="b">
                    <a:lnL>
                      <a:noFill/>
                    </a:lnL>
                    <a:lnR>
                      <a:noFill/>
                    </a:lnR>
                    <a:lnT>
                      <a:noFill/>
                    </a:lnT>
                    <a:lnB>
                      <a:noFill/>
                    </a:lnB>
                  </a:tcPr>
                </a:tc>
                <a:tc>
                  <a:txBody>
                    <a:bodyPr/>
                    <a:lstStyle/>
                    <a:p>
                      <a:pPr algn="l" fontAlgn="b"/>
                      <a:r>
                        <a:rPr lang="en-US" sz="1800" b="0" i="0" u="none" strike="noStrike">
                          <a:solidFill>
                            <a:srgbClr val="000000"/>
                          </a:solidFill>
                          <a:effectLst/>
                          <a:latin typeface="Calibri"/>
                        </a:rPr>
                        <a:t>M</a:t>
                      </a:r>
                    </a:p>
                  </a:txBody>
                  <a:tcPr marL="12700" marR="12700" marT="1270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l" fontAlgn="b"/>
                      <a:endParaRPr lang="en-US" sz="1800" b="0" i="0" u="none" strike="noStrike">
                        <a:solidFill>
                          <a:srgbClr val="000000"/>
                        </a:solidFill>
                        <a:effectLst/>
                        <a:latin typeface="Calibri"/>
                      </a:endParaRPr>
                    </a:p>
                  </a:txBody>
                  <a:tcPr marL="12700" marR="12700" marT="12700" marB="0" anchor="b">
                    <a:lnL>
                      <a:noFill/>
                    </a:lnL>
                    <a:lnR>
                      <a:noFill/>
                    </a:lnR>
                    <a:lnT>
                      <a:noFill/>
                    </a:lnT>
                    <a:lnB>
                      <a:noFill/>
                    </a:lnB>
                  </a:tcPr>
                </a:tc>
              </a:tr>
              <a:tr h="307163">
                <a:tc>
                  <a:txBody>
                    <a:bodyPr/>
                    <a:lstStyle/>
                    <a:p>
                      <a:pPr algn="l" fontAlgn="b"/>
                      <a:r>
                        <a:rPr lang="en-US" sz="1800" b="0" i="0" u="none" strike="noStrike">
                          <a:solidFill>
                            <a:srgbClr val="000000"/>
                          </a:solidFill>
                          <a:effectLst/>
                          <a:latin typeface="Calibri"/>
                        </a:rPr>
                        <a:t>layer</a:t>
                      </a:r>
                    </a:p>
                  </a:txBody>
                  <a:tcPr marL="12700" marR="12700" marT="12700" marB="0" anchor="b">
                    <a:lnL>
                      <a:noFill/>
                    </a:lnL>
                    <a:lnR>
                      <a:noFill/>
                    </a:lnR>
                    <a:lnT>
                      <a:noFill/>
                    </a:lnT>
                    <a:lnB>
                      <a:noFill/>
                    </a:lnB>
                  </a:tcPr>
                </a:tc>
                <a:tc>
                  <a:txBody>
                    <a:bodyPr/>
                    <a:lstStyle/>
                    <a:p>
                      <a:pPr algn="l" fontAlgn="b"/>
                      <a:r>
                        <a:rPr lang="en-US" sz="1800" b="0" i="0" u="none" strike="noStrike">
                          <a:solidFill>
                            <a:srgbClr val="000000"/>
                          </a:solidFill>
                          <a:effectLst/>
                          <a:latin typeface="Calibri"/>
                        </a:rPr>
                        <a:t>Radius(m)</a:t>
                      </a:r>
                    </a:p>
                  </a:txBody>
                  <a:tcPr marL="12700" marR="12700" marT="12700" marB="0" anchor="b">
                    <a:lnL>
                      <a:noFill/>
                    </a:lnL>
                    <a:lnR>
                      <a:noFill/>
                    </a:lnR>
                    <a:lnT>
                      <a:noFill/>
                    </a:lnT>
                    <a:lnB>
                      <a:noFill/>
                    </a:lnB>
                  </a:tcPr>
                </a:tc>
                <a:tc>
                  <a:txBody>
                    <a:bodyPr/>
                    <a:lstStyle/>
                    <a:p>
                      <a:pPr algn="l" fontAlgn="b"/>
                      <a:r>
                        <a:rPr lang="en-US" sz="1800" b="0" i="0" u="none" strike="noStrike">
                          <a:solidFill>
                            <a:srgbClr val="000000"/>
                          </a:solidFill>
                          <a:effectLst/>
                          <a:latin typeface="Calibri"/>
                        </a:rPr>
                        <a:t>Pmin (GeV)</a:t>
                      </a:r>
                    </a:p>
                  </a:txBody>
                  <a:tcPr marL="12700" marR="12700" marT="12700" marB="0" anchor="b">
                    <a:lnL>
                      <a:noFill/>
                    </a:lnL>
                    <a:lnR>
                      <a:noFill/>
                    </a:lnR>
                    <a:lnT>
                      <a:noFill/>
                    </a:lnT>
                    <a:lnB>
                      <a:noFill/>
                    </a:lnB>
                  </a:tcPr>
                </a:tc>
                <a:tc>
                  <a:txBody>
                    <a:bodyPr/>
                    <a:lstStyle/>
                    <a:p>
                      <a:pPr algn="l" fontAlgn="b"/>
                      <a:r>
                        <a:rPr lang="en-US" sz="1800" b="0" i="0" u="none" strike="noStrike">
                          <a:solidFill>
                            <a:srgbClr val="000000"/>
                          </a:solidFill>
                          <a:effectLst/>
                          <a:latin typeface="Calibri"/>
                        </a:rPr>
                        <a:t>r*dphi (Pcut)</a:t>
                      </a:r>
                    </a:p>
                  </a:txBody>
                  <a:tcPr marL="12700" marR="12700" marT="12700" marB="0" anchor="b">
                    <a:lnL>
                      <a:noFill/>
                    </a:lnL>
                    <a:lnR>
                      <a:noFill/>
                    </a:lnR>
                    <a:lnT>
                      <a:noFill/>
                    </a:lnT>
                    <a:lnB>
                      <a:noFill/>
                    </a:lnB>
                  </a:tcPr>
                </a:tc>
                <a:tc>
                  <a:txBody>
                    <a:bodyPr/>
                    <a:lstStyle/>
                    <a:p>
                      <a:pPr algn="l" fontAlgn="b"/>
                      <a:r>
                        <a:rPr lang="en-US" sz="1800" b="0" i="0" u="none" strike="noStrike">
                          <a:solidFill>
                            <a:srgbClr val="000000"/>
                          </a:solidFill>
                          <a:effectLst/>
                          <a:latin typeface="Calibri"/>
                        </a:rPr>
                        <a:t>Bkd survive</a:t>
                      </a:r>
                    </a:p>
                  </a:txBody>
                  <a:tcPr marL="12700" marR="12700" marT="12700" marB="0" anchor="b">
                    <a:lnL>
                      <a:noFill/>
                    </a:lnL>
                    <a:lnR>
                      <a:noFill/>
                    </a:lnR>
                    <a:lnT>
                      <a:noFill/>
                    </a:lnT>
                    <a:lnB>
                      <a:noFill/>
                    </a:lnB>
                  </a:tcPr>
                </a:tc>
              </a:tr>
              <a:tr h="307163">
                <a:tc>
                  <a:txBody>
                    <a:bodyPr/>
                    <a:lstStyle/>
                    <a:p>
                      <a:pPr algn="r" fontAlgn="b"/>
                      <a:r>
                        <a:rPr lang="en-US" sz="1800" b="0" i="0" u="none" strike="noStrike">
                          <a:solidFill>
                            <a:srgbClr val="000000"/>
                          </a:solidFill>
                          <a:effectLst/>
                          <a:latin typeface="Calibri"/>
                        </a:rPr>
                        <a:t>1</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0.20</a:t>
                      </a:r>
                    </a:p>
                  </a:txBody>
                  <a:tcPr marL="12700" marR="12700" marT="12700" marB="0" anchor="b">
                    <a:lnL>
                      <a:noFill/>
                    </a:lnL>
                    <a:lnR>
                      <a:noFill/>
                    </a:lnR>
                    <a:lnT>
                      <a:noFill/>
                    </a:lnT>
                    <a:lnB>
                      <a:noFill/>
                    </a:lnB>
                    <a:solidFill>
                      <a:srgbClr val="FFFF99"/>
                    </a:solidFill>
                  </a:tcPr>
                </a:tc>
                <a:tc>
                  <a:txBody>
                    <a:bodyPr/>
                    <a:lstStyle/>
                    <a:p>
                      <a:pPr algn="r" fontAlgn="b"/>
                      <a:r>
                        <a:rPr lang="en-US" sz="1800" b="0" i="0" u="none" strike="noStrike">
                          <a:solidFill>
                            <a:srgbClr val="000000"/>
                          </a:solidFill>
                          <a:effectLst/>
                          <a:latin typeface="Calibri"/>
                        </a:rPr>
                        <a:t>0.15</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4.50E-06</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6.12E-01</a:t>
                      </a:r>
                    </a:p>
                  </a:txBody>
                  <a:tcPr marL="12700" marR="12700" marT="12700" marB="0" anchor="b">
                    <a:lnL>
                      <a:noFill/>
                    </a:lnL>
                    <a:lnR>
                      <a:noFill/>
                    </a:lnR>
                    <a:lnT>
                      <a:noFill/>
                    </a:lnT>
                    <a:lnB>
                      <a:noFill/>
                    </a:lnB>
                  </a:tcPr>
                </a:tc>
              </a:tr>
              <a:tr h="307163">
                <a:tc>
                  <a:txBody>
                    <a:bodyPr/>
                    <a:lstStyle/>
                    <a:p>
                      <a:pPr algn="r" fontAlgn="b"/>
                      <a:r>
                        <a:rPr lang="en-US" sz="1800" b="0" i="0" u="none" strike="noStrike">
                          <a:solidFill>
                            <a:srgbClr val="000000"/>
                          </a:solidFill>
                          <a:effectLst/>
                          <a:latin typeface="Calibri"/>
                        </a:rPr>
                        <a:t>2</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0.46</a:t>
                      </a:r>
                    </a:p>
                  </a:txBody>
                  <a:tcPr marL="12700" marR="12700" marT="12700" marB="0" anchor="b">
                    <a:lnL>
                      <a:noFill/>
                    </a:lnL>
                    <a:lnR>
                      <a:noFill/>
                    </a:lnR>
                    <a:lnT>
                      <a:noFill/>
                    </a:lnT>
                    <a:lnB>
                      <a:noFill/>
                    </a:lnB>
                    <a:solidFill>
                      <a:srgbClr val="FFFF99"/>
                    </a:solidFill>
                  </a:tcPr>
                </a:tc>
                <a:tc>
                  <a:txBody>
                    <a:bodyPr/>
                    <a:lstStyle/>
                    <a:p>
                      <a:pPr algn="r" fontAlgn="b"/>
                      <a:r>
                        <a:rPr lang="en-US" sz="1800" b="0" i="0" u="none" strike="noStrike">
                          <a:solidFill>
                            <a:srgbClr val="000000"/>
                          </a:solidFill>
                          <a:effectLst/>
                          <a:latin typeface="Calibri"/>
                        </a:rPr>
                        <a:t>0.342</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1.03E-05</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5.38E-01</a:t>
                      </a:r>
                    </a:p>
                  </a:txBody>
                  <a:tcPr marL="12700" marR="12700" marT="12700" marB="0" anchor="b">
                    <a:lnL>
                      <a:noFill/>
                    </a:lnL>
                    <a:lnR>
                      <a:noFill/>
                    </a:lnR>
                    <a:lnT>
                      <a:noFill/>
                    </a:lnT>
                    <a:lnB>
                      <a:noFill/>
                    </a:lnB>
                  </a:tcPr>
                </a:tc>
              </a:tr>
              <a:tr h="307163">
                <a:tc>
                  <a:txBody>
                    <a:bodyPr/>
                    <a:lstStyle/>
                    <a:p>
                      <a:pPr algn="r" fontAlgn="b"/>
                      <a:r>
                        <a:rPr lang="en-US" sz="1800" b="0" i="0" u="none" strike="noStrike">
                          <a:solidFill>
                            <a:srgbClr val="000000"/>
                          </a:solidFill>
                          <a:effectLst/>
                          <a:latin typeface="Calibri"/>
                        </a:rPr>
                        <a:t>3</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0.71</a:t>
                      </a:r>
                    </a:p>
                  </a:txBody>
                  <a:tcPr marL="12700" marR="12700" marT="12700" marB="0" anchor="b">
                    <a:lnL>
                      <a:noFill/>
                    </a:lnL>
                    <a:lnR>
                      <a:noFill/>
                    </a:lnR>
                    <a:lnT>
                      <a:noFill/>
                    </a:lnT>
                    <a:lnB>
                      <a:noFill/>
                    </a:lnB>
                    <a:solidFill>
                      <a:srgbClr val="FFFF99"/>
                    </a:solidFill>
                  </a:tcPr>
                </a:tc>
                <a:tc>
                  <a:txBody>
                    <a:bodyPr/>
                    <a:lstStyle/>
                    <a:p>
                      <a:pPr algn="r" fontAlgn="b"/>
                      <a:r>
                        <a:rPr lang="en-US" sz="1800" b="0" i="0" u="none" strike="noStrike">
                          <a:solidFill>
                            <a:srgbClr val="000000"/>
                          </a:solidFill>
                          <a:effectLst/>
                          <a:latin typeface="Calibri"/>
                        </a:rPr>
                        <a:t>0.53325</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1.60E-05</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4.76E-01</a:t>
                      </a:r>
                    </a:p>
                  </a:txBody>
                  <a:tcPr marL="12700" marR="12700" marT="12700" marB="0" anchor="b">
                    <a:lnL>
                      <a:noFill/>
                    </a:lnL>
                    <a:lnR>
                      <a:noFill/>
                    </a:lnR>
                    <a:lnT>
                      <a:noFill/>
                    </a:lnT>
                    <a:lnB>
                      <a:noFill/>
                    </a:lnB>
                  </a:tcPr>
                </a:tc>
              </a:tr>
              <a:tr h="307163">
                <a:tc>
                  <a:txBody>
                    <a:bodyPr/>
                    <a:lstStyle/>
                    <a:p>
                      <a:pPr algn="r" fontAlgn="b"/>
                      <a:r>
                        <a:rPr lang="en-US" sz="1800" b="0" i="0" u="none" strike="noStrike">
                          <a:solidFill>
                            <a:srgbClr val="000000"/>
                          </a:solidFill>
                          <a:effectLst/>
                          <a:latin typeface="Calibri"/>
                        </a:rPr>
                        <a:t>4</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0.97</a:t>
                      </a:r>
                    </a:p>
                  </a:txBody>
                  <a:tcPr marL="12700" marR="12700" marT="12700" marB="0" anchor="b">
                    <a:lnL>
                      <a:noFill/>
                    </a:lnL>
                    <a:lnR>
                      <a:noFill/>
                    </a:lnR>
                    <a:lnT>
                      <a:noFill/>
                    </a:lnT>
                    <a:lnB>
                      <a:noFill/>
                    </a:lnB>
                    <a:solidFill>
                      <a:srgbClr val="FFFF99"/>
                    </a:solidFill>
                  </a:tcPr>
                </a:tc>
                <a:tc>
                  <a:txBody>
                    <a:bodyPr/>
                    <a:lstStyle/>
                    <a:p>
                      <a:pPr algn="r" fontAlgn="b"/>
                      <a:r>
                        <a:rPr lang="en-US" sz="1800" b="0" i="0" u="none" strike="noStrike">
                          <a:solidFill>
                            <a:srgbClr val="000000"/>
                          </a:solidFill>
                          <a:effectLst/>
                          <a:latin typeface="Calibri"/>
                        </a:rPr>
                        <a:t>0.72525</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2.18E-05</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4.24E-01</a:t>
                      </a:r>
                    </a:p>
                  </a:txBody>
                  <a:tcPr marL="12700" marR="12700" marT="12700" marB="0" anchor="b">
                    <a:lnL>
                      <a:noFill/>
                    </a:lnL>
                    <a:lnR>
                      <a:noFill/>
                    </a:lnR>
                    <a:lnT>
                      <a:noFill/>
                    </a:lnT>
                    <a:lnB>
                      <a:noFill/>
                    </a:lnB>
                  </a:tcPr>
                </a:tc>
              </a:tr>
              <a:tr h="307163">
                <a:tc>
                  <a:txBody>
                    <a:bodyPr/>
                    <a:lstStyle/>
                    <a:p>
                      <a:pPr algn="r" fontAlgn="b"/>
                      <a:r>
                        <a:rPr lang="en-US" sz="1800" b="0" i="0" u="none" strike="noStrike">
                          <a:solidFill>
                            <a:srgbClr val="000000"/>
                          </a:solidFill>
                          <a:effectLst/>
                          <a:latin typeface="Calibri"/>
                        </a:rPr>
                        <a:t>5</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1.22</a:t>
                      </a:r>
                    </a:p>
                  </a:txBody>
                  <a:tcPr marL="12700" marR="12700" marT="12700" marB="0" anchor="b">
                    <a:lnL>
                      <a:noFill/>
                    </a:lnL>
                    <a:lnR>
                      <a:noFill/>
                    </a:lnR>
                    <a:lnT>
                      <a:noFill/>
                    </a:lnT>
                    <a:lnB>
                      <a:noFill/>
                    </a:lnB>
                    <a:solidFill>
                      <a:srgbClr val="FFFF99"/>
                    </a:solidFill>
                  </a:tcPr>
                </a:tc>
                <a:tc>
                  <a:txBody>
                    <a:bodyPr/>
                    <a:lstStyle/>
                    <a:p>
                      <a:pPr algn="r" fontAlgn="b"/>
                      <a:r>
                        <a:rPr lang="en-US" sz="1800" b="0" i="0" u="none" strike="noStrike" dirty="0">
                          <a:solidFill>
                            <a:srgbClr val="000000"/>
                          </a:solidFill>
                          <a:effectLst/>
                          <a:latin typeface="Calibri"/>
                        </a:rPr>
                        <a:t>0.91725</a:t>
                      </a:r>
                    </a:p>
                  </a:txBody>
                  <a:tcPr marL="12700" marR="12700" marT="12700" marB="0" anchor="b">
                    <a:lnL>
                      <a:noFill/>
                    </a:lnL>
                    <a:lnR>
                      <a:noFill/>
                    </a:lnR>
                    <a:lnT>
                      <a:noFill/>
                    </a:lnT>
                    <a:lnB>
                      <a:noFill/>
                    </a:lnB>
                  </a:tcPr>
                </a:tc>
                <a:tc>
                  <a:txBody>
                    <a:bodyPr/>
                    <a:lstStyle/>
                    <a:p>
                      <a:pPr algn="r" fontAlgn="b"/>
                      <a:r>
                        <a:rPr lang="en-US" sz="1800" b="0" i="0" u="none" strike="noStrike">
                          <a:solidFill>
                            <a:srgbClr val="000000"/>
                          </a:solidFill>
                          <a:effectLst/>
                          <a:latin typeface="Calibri"/>
                        </a:rPr>
                        <a:t>2.75E-05</a:t>
                      </a:r>
                    </a:p>
                  </a:txBody>
                  <a:tcPr marL="12700" marR="12700" marT="12700"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a:rPr>
                        <a:t>3.84E-01</a:t>
                      </a: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3148522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b="1" dirty="0"/>
              <a:t>Simulation Environment</a:t>
            </a:r>
            <a:endParaRPr lang="en-US" dirty="0"/>
          </a:p>
        </p:txBody>
      </p:sp>
      <p:sp>
        <p:nvSpPr>
          <p:cNvPr id="3" name="Content Placeholder 2"/>
          <p:cNvSpPr>
            <a:spLocks noGrp="1"/>
          </p:cNvSpPr>
          <p:nvPr>
            <p:ph sz="half" idx="1"/>
          </p:nvPr>
        </p:nvSpPr>
        <p:spPr>
          <a:xfrm>
            <a:off x="113977" y="1325594"/>
            <a:ext cx="8672500" cy="5436580"/>
          </a:xfrm>
        </p:spPr>
        <p:txBody>
          <a:bodyPr>
            <a:normAutofit fontScale="92500" lnSpcReduction="20000"/>
          </a:bodyPr>
          <a:lstStyle/>
          <a:p>
            <a:r>
              <a:rPr lang="en-US" dirty="0" smtClean="0"/>
              <a:t>Our </a:t>
            </a:r>
            <a:r>
              <a:rPr lang="en-US" dirty="0"/>
              <a:t>work will focus on the development of the LCSIM framework, while we continue to utilize and extend the work already done using the ILCROOT system.  Fermilab is in the process of submitting a Fieldwork Proposal with SLAC to provide support to implement the changes needed in LCSIM to support future lepton collider simulation.   </a:t>
            </a:r>
            <a:br>
              <a:rPr lang="en-US" dirty="0"/>
            </a:br>
            <a:r>
              <a:rPr lang="en-US" dirty="0"/>
              <a:t>Tasks:</a:t>
            </a:r>
          </a:p>
          <a:p>
            <a:pPr lvl="1"/>
            <a:r>
              <a:rPr lang="en-US" sz="2600" dirty="0"/>
              <a:t>Implementation of MCD01 – A model with double layer silicon tracking, larger tracker mass, dual readout </a:t>
            </a:r>
            <a:r>
              <a:rPr lang="en-US" sz="2600" dirty="0" err="1"/>
              <a:t>calorimetry</a:t>
            </a:r>
            <a:r>
              <a:rPr lang="en-US" sz="2600" dirty="0"/>
              <a:t>.</a:t>
            </a:r>
          </a:p>
          <a:p>
            <a:pPr lvl="1"/>
            <a:r>
              <a:rPr lang="en-US" sz="2600" dirty="0"/>
              <a:t>Implementation of MCD02 – A model similar to MCD01, but with fine sampling </a:t>
            </a:r>
            <a:r>
              <a:rPr lang="en-US" sz="2600" dirty="0" err="1"/>
              <a:t>calorimetry</a:t>
            </a:r>
            <a:r>
              <a:rPr lang="en-US" sz="2600" dirty="0"/>
              <a:t>.</a:t>
            </a:r>
          </a:p>
          <a:p>
            <a:pPr lvl="1"/>
            <a:r>
              <a:rPr lang="en-US" sz="2600" dirty="0"/>
              <a:t>Incorporation of MARS background into LCSIM with </a:t>
            </a:r>
            <a:r>
              <a:rPr lang="en-US" sz="2600" dirty="0" err="1"/>
              <a:t>muon</a:t>
            </a:r>
            <a:r>
              <a:rPr lang="en-US" sz="2600" dirty="0"/>
              <a:t> decay-based file structure and proper timing.</a:t>
            </a:r>
          </a:p>
          <a:p>
            <a:pPr lvl="1"/>
            <a:r>
              <a:rPr lang="en-US" sz="2600" dirty="0"/>
              <a:t>Comparison of LCSIM and ILCROOT background analysis</a:t>
            </a:r>
          </a:p>
          <a:p>
            <a:pPr lvl="1"/>
            <a:r>
              <a:rPr lang="en-US" sz="2600" dirty="0"/>
              <a:t>Simulation </a:t>
            </a:r>
            <a:r>
              <a:rPr lang="en-US" sz="2600" dirty="0" smtClean="0"/>
              <a:t>of </a:t>
            </a:r>
            <a:r>
              <a:rPr lang="en-US" sz="2600" dirty="0"/>
              <a:t>full background </a:t>
            </a:r>
            <a:r>
              <a:rPr lang="en-US" sz="2600" dirty="0" smtClean="0"/>
              <a:t>events.</a:t>
            </a:r>
            <a:endParaRPr lang="en-US" sz="2600" dirty="0"/>
          </a:p>
          <a:p>
            <a:endParaRPr lang="en-US" dirty="0"/>
          </a:p>
        </p:txBody>
      </p:sp>
    </p:spTree>
    <p:extLst>
      <p:ext uri="{BB962C8B-B14F-4D97-AF65-F5344CB8AC3E}">
        <p14:creationId xmlns:p14="http://schemas.microsoft.com/office/powerpoint/2010/main" val="1053408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Background </a:t>
            </a:r>
            <a:r>
              <a:rPr lang="en-US" b="1" dirty="0" smtClean="0"/>
              <a:t>Analysis</a:t>
            </a:r>
            <a:endParaRPr lang="en-US" dirty="0"/>
          </a:p>
        </p:txBody>
      </p:sp>
      <p:sp>
        <p:nvSpPr>
          <p:cNvPr id="3" name="Content Placeholder 2"/>
          <p:cNvSpPr>
            <a:spLocks noGrp="1"/>
          </p:cNvSpPr>
          <p:nvPr>
            <p:ph sz="half" idx="1"/>
          </p:nvPr>
        </p:nvSpPr>
        <p:spPr>
          <a:xfrm>
            <a:off x="228384" y="1337036"/>
            <a:ext cx="8546653" cy="5520964"/>
          </a:xfrm>
        </p:spPr>
        <p:txBody>
          <a:bodyPr>
            <a:normAutofit fontScale="85000" lnSpcReduction="20000"/>
          </a:bodyPr>
          <a:lstStyle/>
          <a:p>
            <a:r>
              <a:rPr lang="en-US" dirty="0" smtClean="0"/>
              <a:t>The </a:t>
            </a:r>
            <a:r>
              <a:rPr lang="en-US" dirty="0"/>
              <a:t>large background at the </a:t>
            </a:r>
            <a:r>
              <a:rPr lang="en-US" dirty="0" err="1"/>
              <a:t>Muon</a:t>
            </a:r>
            <a:r>
              <a:rPr lang="en-US" dirty="0"/>
              <a:t> collider is the primary experimental challenge.  Providing a framework to generate and utilize the background events is a significant computing challenge.  It is also important to understand the background in sufficient detail to provide an efficient parameterization of the backgrounds suitable for fast simulation.</a:t>
            </a:r>
          </a:p>
          <a:p>
            <a:r>
              <a:rPr lang="en-US" dirty="0"/>
              <a:t>Tasks:</a:t>
            </a:r>
          </a:p>
          <a:p>
            <a:pPr lvl="1"/>
            <a:r>
              <a:rPr lang="en-US" sz="2800" dirty="0"/>
              <a:t>Provide a procedure for utilizing weighted individual </a:t>
            </a:r>
            <a:r>
              <a:rPr lang="en-US" sz="2800" dirty="0" err="1"/>
              <a:t>muon</a:t>
            </a:r>
            <a:r>
              <a:rPr lang="en-US" sz="2800" dirty="0"/>
              <a:t> decay events produced by MARS</a:t>
            </a:r>
          </a:p>
          <a:p>
            <a:pPr lvl="1"/>
            <a:r>
              <a:rPr lang="en-US" sz="2800" dirty="0"/>
              <a:t>Define a framework and procedure for full background event simulation</a:t>
            </a:r>
          </a:p>
          <a:p>
            <a:pPr lvl="1"/>
            <a:r>
              <a:rPr lang="en-US" sz="2800" dirty="0"/>
              <a:t>Use full background simulation to understand how events can be simulated using parameterization of backgrounds in the tracking and calorimeter detectors.  Can the backgrounds be separated into “</a:t>
            </a:r>
            <a:r>
              <a:rPr lang="en-US" sz="2800" dirty="0" err="1"/>
              <a:t>parametrizable</a:t>
            </a:r>
            <a:r>
              <a:rPr lang="en-US" sz="2800" dirty="0"/>
              <a:t>” and full simulation components?  What are the event-to-event fluctuations?</a:t>
            </a:r>
          </a:p>
          <a:p>
            <a:endParaRPr lang="en-US" dirty="0"/>
          </a:p>
        </p:txBody>
      </p:sp>
    </p:spTree>
    <p:extLst>
      <p:ext uri="{BB962C8B-B14F-4D97-AF65-F5344CB8AC3E}">
        <p14:creationId xmlns:p14="http://schemas.microsoft.com/office/powerpoint/2010/main" val="1266814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Detector </a:t>
            </a:r>
            <a:r>
              <a:rPr lang="en-US" b="1" dirty="0" smtClean="0"/>
              <a:t>Response</a:t>
            </a:r>
            <a:endParaRPr lang="en-US" dirty="0"/>
          </a:p>
        </p:txBody>
      </p:sp>
      <p:sp>
        <p:nvSpPr>
          <p:cNvPr id="3" name="Content Placeholder 2"/>
          <p:cNvSpPr>
            <a:spLocks noGrp="1"/>
          </p:cNvSpPr>
          <p:nvPr>
            <p:ph sz="half" idx="1"/>
          </p:nvPr>
        </p:nvSpPr>
        <p:spPr>
          <a:xfrm>
            <a:off x="125419" y="1279826"/>
            <a:ext cx="8661058" cy="4956020"/>
          </a:xfrm>
        </p:spPr>
        <p:txBody>
          <a:bodyPr>
            <a:normAutofit fontScale="92500" lnSpcReduction="10000"/>
          </a:bodyPr>
          <a:lstStyle/>
          <a:p>
            <a:r>
              <a:rPr lang="en-US" dirty="0" smtClean="0"/>
              <a:t>A </a:t>
            </a:r>
            <a:r>
              <a:rPr lang="en-US" dirty="0"/>
              <a:t>result of our initial studies is that time resolution will be crucial to a successful </a:t>
            </a:r>
            <a:r>
              <a:rPr lang="en-US" dirty="0" err="1"/>
              <a:t>Muon</a:t>
            </a:r>
            <a:r>
              <a:rPr lang="en-US" dirty="0"/>
              <a:t> Collider detector.  A set of studies will be needed to understand how to implement detectors with appropriate time and position resolution and what resolution is needed.</a:t>
            </a:r>
          </a:p>
          <a:p>
            <a:r>
              <a:rPr lang="en-US" dirty="0"/>
              <a:t>Tasks:</a:t>
            </a:r>
          </a:p>
          <a:p>
            <a:pPr lvl="1"/>
            <a:r>
              <a:rPr lang="en-US" sz="2600" dirty="0"/>
              <a:t>Study the effects of timing on resolution for dual readout hadron calorimeters.</a:t>
            </a:r>
          </a:p>
          <a:p>
            <a:pPr lvl="1"/>
            <a:r>
              <a:rPr lang="en-US" sz="2600" dirty="0"/>
              <a:t>Study the effects of timing for fine </a:t>
            </a:r>
            <a:r>
              <a:rPr lang="en-US" sz="2600" dirty="0" err="1"/>
              <a:t>samping</a:t>
            </a:r>
            <a:r>
              <a:rPr lang="en-US" sz="2600" dirty="0"/>
              <a:t> calorimeters.  Investigate PFA schemes with </a:t>
            </a:r>
            <a:r>
              <a:rPr lang="en-US" sz="2600" dirty="0" err="1"/>
              <a:t>Muon</a:t>
            </a:r>
            <a:r>
              <a:rPr lang="en-US" sz="2600" dirty="0"/>
              <a:t> Collider background.</a:t>
            </a:r>
          </a:p>
          <a:p>
            <a:pPr lvl="1"/>
            <a:r>
              <a:rPr lang="en-US" sz="2600" dirty="0"/>
              <a:t>Study tracker background rejection for fast timing systems and the effects of double correlated layers</a:t>
            </a:r>
          </a:p>
          <a:p>
            <a:endParaRPr lang="en-US" dirty="0"/>
          </a:p>
        </p:txBody>
      </p:sp>
    </p:spTree>
    <p:extLst>
      <p:ext uri="{BB962C8B-B14F-4D97-AF65-F5344CB8AC3E}">
        <p14:creationId xmlns:p14="http://schemas.microsoft.com/office/powerpoint/2010/main" val="3476751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Physics </a:t>
            </a:r>
            <a:r>
              <a:rPr lang="en-US" b="1" dirty="0" smtClean="0"/>
              <a:t>Studies</a:t>
            </a:r>
            <a:endParaRPr lang="en-US" dirty="0"/>
          </a:p>
        </p:txBody>
      </p:sp>
      <p:sp>
        <p:nvSpPr>
          <p:cNvPr id="3" name="Content Placeholder 2"/>
          <p:cNvSpPr>
            <a:spLocks noGrp="1"/>
          </p:cNvSpPr>
          <p:nvPr>
            <p:ph sz="half" idx="1"/>
          </p:nvPr>
        </p:nvSpPr>
        <p:spPr>
          <a:xfrm>
            <a:off x="0" y="1417129"/>
            <a:ext cx="8614866" cy="5207742"/>
          </a:xfrm>
        </p:spPr>
        <p:txBody>
          <a:bodyPr>
            <a:normAutofit fontScale="92500" lnSpcReduction="20000"/>
          </a:bodyPr>
          <a:lstStyle/>
          <a:p>
            <a:r>
              <a:rPr lang="en-US" dirty="0" smtClean="0"/>
              <a:t>A </a:t>
            </a:r>
            <a:r>
              <a:rPr lang="en-US" dirty="0"/>
              <a:t>few physics processes should be studied, both in fast and full simulation.  A set of these studies were described at Telluride.  The focus may change as data becomes available from LHC.  Initial fast simulation studies would be limited to studying the effects of the forward “nose” and more massive tracker.  Full simulation studies would include MARS event backgrounds.  An intermediate set might include parameterized backgrounds.</a:t>
            </a:r>
          </a:p>
          <a:p>
            <a:r>
              <a:rPr lang="en-US" dirty="0"/>
              <a:t>Physics topics:</a:t>
            </a:r>
          </a:p>
          <a:p>
            <a:pPr lvl="1"/>
            <a:r>
              <a:rPr lang="en-US" sz="2600" dirty="0"/>
              <a:t>Z’ </a:t>
            </a:r>
          </a:p>
          <a:p>
            <a:pPr lvl="1"/>
            <a:r>
              <a:rPr lang="en-US" sz="2600" dirty="0" err="1"/>
              <a:t>Slepton</a:t>
            </a:r>
            <a:endParaRPr lang="en-US" sz="2600" dirty="0"/>
          </a:p>
          <a:p>
            <a:pPr lvl="1"/>
            <a:r>
              <a:rPr lang="en-US" sz="2600" dirty="0"/>
              <a:t>Heavy Higgs</a:t>
            </a:r>
          </a:p>
          <a:p>
            <a:pPr lvl="1"/>
            <a:r>
              <a:rPr lang="en-US" sz="2600" dirty="0"/>
              <a:t>WW fusion?</a:t>
            </a:r>
          </a:p>
          <a:p>
            <a:pPr lvl="1"/>
            <a:r>
              <a:rPr lang="en-US" sz="2600" dirty="0"/>
              <a:t>(others as interest and time dictate)</a:t>
            </a:r>
          </a:p>
          <a:p>
            <a:endParaRPr lang="en-US" dirty="0"/>
          </a:p>
        </p:txBody>
      </p:sp>
    </p:spTree>
    <p:extLst>
      <p:ext uri="{BB962C8B-B14F-4D97-AF65-F5344CB8AC3E}">
        <p14:creationId xmlns:p14="http://schemas.microsoft.com/office/powerpoint/2010/main" val="1218515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3809762" cy="1143000"/>
          </a:xfrm>
        </p:spPr>
        <p:txBody>
          <a:bodyPr/>
          <a:lstStyle/>
          <a:p>
            <a:r>
              <a:rPr lang="en-US" dirty="0" smtClean="0"/>
              <a:t>Minimum Momenta</a:t>
            </a:r>
            <a:endParaRPr lang="en-US" dirty="0"/>
          </a:p>
        </p:txBody>
      </p:sp>
      <p:sp>
        <p:nvSpPr>
          <p:cNvPr id="6" name="TextBox 5"/>
          <p:cNvSpPr txBox="1"/>
          <p:nvPr/>
        </p:nvSpPr>
        <p:spPr>
          <a:xfrm>
            <a:off x="434747" y="1324071"/>
            <a:ext cx="1944924" cy="646331"/>
          </a:xfrm>
          <a:prstGeom prst="rect">
            <a:avLst/>
          </a:prstGeom>
          <a:noFill/>
        </p:spPr>
        <p:txBody>
          <a:bodyPr wrap="square" rtlCol="0">
            <a:spAutoFit/>
          </a:bodyPr>
          <a:lstStyle/>
          <a:p>
            <a:endParaRPr lang="en-US" dirty="0" smtClean="0"/>
          </a:p>
          <a:p>
            <a:endParaRPr lang="en-US" dirty="0"/>
          </a:p>
        </p:txBody>
      </p:sp>
      <p:pic>
        <p:nvPicPr>
          <p:cNvPr id="8" name="Picture 7"/>
          <p:cNvPicPr>
            <a:picLocks noChangeAspect="1"/>
          </p:cNvPicPr>
          <p:nvPr/>
        </p:nvPicPr>
        <p:blipFill>
          <a:blip r:embed="rId2"/>
          <a:stretch>
            <a:fillRect/>
          </a:stretch>
        </p:blipFill>
        <p:spPr>
          <a:xfrm>
            <a:off x="555073" y="1762492"/>
            <a:ext cx="3097033" cy="743288"/>
          </a:xfrm>
          <a:prstGeom prst="rect">
            <a:avLst/>
          </a:prstGeom>
        </p:spPr>
      </p:pic>
      <p:pic>
        <p:nvPicPr>
          <p:cNvPr id="11" name="Picture 10"/>
          <p:cNvPicPr>
            <a:picLocks noChangeAspect="1"/>
          </p:cNvPicPr>
          <p:nvPr/>
        </p:nvPicPr>
        <p:blipFill>
          <a:blip r:embed="rId3"/>
          <a:stretch>
            <a:fillRect/>
          </a:stretch>
        </p:blipFill>
        <p:spPr>
          <a:xfrm>
            <a:off x="4084338" y="0"/>
            <a:ext cx="5059661" cy="2684283"/>
          </a:xfrm>
          <a:prstGeom prst="rect">
            <a:avLst/>
          </a:prstGeom>
        </p:spPr>
      </p:pic>
      <p:sp>
        <p:nvSpPr>
          <p:cNvPr id="12" name="TextBox 11"/>
          <p:cNvSpPr txBox="1"/>
          <p:nvPr/>
        </p:nvSpPr>
        <p:spPr>
          <a:xfrm>
            <a:off x="6669943" y="3032108"/>
            <a:ext cx="1275822" cy="369332"/>
          </a:xfrm>
          <a:prstGeom prst="rect">
            <a:avLst/>
          </a:prstGeom>
          <a:noFill/>
        </p:spPr>
        <p:txBody>
          <a:bodyPr wrap="none" rtlCol="0">
            <a:spAutoFit/>
          </a:bodyPr>
          <a:lstStyle/>
          <a:p>
            <a:r>
              <a:rPr lang="en-US" dirty="0" smtClean="0"/>
              <a:t>(Weinstein)</a:t>
            </a:r>
            <a:endParaRPr lang="en-US" dirty="0"/>
          </a:p>
        </p:txBody>
      </p:sp>
      <p:pic>
        <p:nvPicPr>
          <p:cNvPr id="3" name="Picture 2"/>
          <p:cNvPicPr>
            <a:picLocks noChangeAspect="1"/>
          </p:cNvPicPr>
          <p:nvPr/>
        </p:nvPicPr>
        <p:blipFill>
          <a:blip r:embed="rId4"/>
          <a:stretch>
            <a:fillRect/>
          </a:stretch>
        </p:blipFill>
        <p:spPr>
          <a:xfrm>
            <a:off x="434746" y="2699856"/>
            <a:ext cx="6204733" cy="89978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535999684"/>
              </p:ext>
            </p:extLst>
          </p:nvPr>
        </p:nvGraphicFramePr>
        <p:xfrm>
          <a:off x="600654" y="3683000"/>
          <a:ext cx="5131149" cy="3175000"/>
        </p:xfrm>
        <a:graphic>
          <a:graphicData uri="http://schemas.openxmlformats.org/drawingml/2006/table">
            <a:tbl>
              <a:tblPr/>
              <a:tblGrid>
                <a:gridCol w="1244495"/>
                <a:gridCol w="1244495"/>
                <a:gridCol w="1244495"/>
                <a:gridCol w="1397664"/>
              </a:tblGrid>
              <a:tr h="300923">
                <a:tc>
                  <a:txBody>
                    <a:bodyPr/>
                    <a:lstStyle/>
                    <a:p>
                      <a:pPr algn="r" fontAlgn="b"/>
                      <a:r>
                        <a:rPr lang="en-US" sz="2000" b="0" i="0" u="none" strike="noStrike">
                          <a:solidFill>
                            <a:srgbClr val="000000"/>
                          </a:solidFill>
                          <a:effectLst/>
                          <a:latin typeface="Calibri"/>
                        </a:rPr>
                        <a:t>Dr</a:t>
                      </a:r>
                    </a:p>
                  </a:txBody>
                  <a:tcPr marL="12700" marR="12700" marT="12700" marB="0" anchor="b">
                    <a:lnL>
                      <a:noFill/>
                    </a:lnL>
                    <a:lnR>
                      <a:noFill/>
                    </a:lnR>
                    <a:lnT>
                      <a:noFill/>
                    </a:lnT>
                    <a:lnB>
                      <a:noFill/>
                    </a:lnB>
                  </a:tcPr>
                </a:tc>
                <a:tc>
                  <a:txBody>
                    <a:bodyPr/>
                    <a:lstStyle/>
                    <a:p>
                      <a:pPr algn="r" fontAlgn="b"/>
                      <a:r>
                        <a:rPr lang="en-US" sz="2000" b="0" i="0" u="none" strike="noStrike">
                          <a:solidFill>
                            <a:srgbClr val="000000"/>
                          </a:solidFill>
                          <a:effectLst/>
                          <a:latin typeface="Calibri"/>
                        </a:rPr>
                        <a:t>3.00E-04</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M</a:t>
                      </a:r>
                    </a:p>
                  </a:txBody>
                  <a:tcPr marL="12700" marR="12700" marT="12700" marB="0" anchor="b">
                    <a:lnL>
                      <a:noFill/>
                    </a:lnL>
                    <a:lnR>
                      <a:noFill/>
                    </a:lnR>
                    <a:lnT>
                      <a:noFill/>
                    </a:lnT>
                    <a:lnB>
                      <a:noFill/>
                    </a:lnB>
                  </a:tcPr>
                </a:tc>
                <a:tc>
                  <a:txBody>
                    <a:bodyPr/>
                    <a:lstStyle/>
                    <a:p>
                      <a:pPr algn="l" fontAlgn="b"/>
                      <a:endParaRPr lang="en-US" sz="2000" b="0" i="0" u="none" strike="noStrike">
                        <a:solidFill>
                          <a:srgbClr val="000000"/>
                        </a:solidFill>
                        <a:effectLst/>
                        <a:latin typeface="Calibri"/>
                      </a:endParaRPr>
                    </a:p>
                  </a:txBody>
                  <a:tcPr marL="12700" marR="12700" marT="12700" marB="0" anchor="b">
                    <a:lnL>
                      <a:noFill/>
                    </a:lnL>
                    <a:lnR>
                      <a:noFill/>
                    </a:lnR>
                    <a:lnT>
                      <a:noFill/>
                    </a:lnT>
                    <a:lnB>
                      <a:noFill/>
                    </a:lnB>
                  </a:tcPr>
                </a:tc>
              </a:tr>
              <a:tr h="300923">
                <a:tc>
                  <a:txBody>
                    <a:bodyPr/>
                    <a:lstStyle/>
                    <a:p>
                      <a:pPr algn="r" fontAlgn="b"/>
                      <a:r>
                        <a:rPr lang="en-US" sz="2000" b="0" i="0" u="none" strike="noStrike">
                          <a:solidFill>
                            <a:srgbClr val="000000"/>
                          </a:solidFill>
                          <a:effectLst/>
                          <a:latin typeface="Calibri"/>
                        </a:rPr>
                        <a:t>B</a:t>
                      </a:r>
                    </a:p>
                  </a:txBody>
                  <a:tcPr marL="12700" marR="12700" marT="12700" marB="0" anchor="b">
                    <a:lnL>
                      <a:noFill/>
                    </a:lnL>
                    <a:lnR>
                      <a:noFill/>
                    </a:lnR>
                    <a:lnT>
                      <a:noFill/>
                    </a:lnT>
                    <a:lnB>
                      <a:noFill/>
                    </a:lnB>
                  </a:tcPr>
                </a:tc>
                <a:tc>
                  <a:txBody>
                    <a:bodyPr/>
                    <a:lstStyle/>
                    <a:p>
                      <a:pPr algn="r" fontAlgn="b"/>
                      <a:r>
                        <a:rPr lang="en-US" sz="2000" b="0" i="0" u="none" strike="noStrike">
                          <a:solidFill>
                            <a:srgbClr val="000000"/>
                          </a:solidFill>
                          <a:effectLst/>
                          <a:latin typeface="Calibri"/>
                        </a:rPr>
                        <a:t>5</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tesla</a:t>
                      </a:r>
                    </a:p>
                  </a:txBody>
                  <a:tcPr marL="12700" marR="12700" marT="12700" marB="0" anchor="b">
                    <a:lnL>
                      <a:noFill/>
                    </a:lnL>
                    <a:lnR>
                      <a:noFill/>
                    </a:lnR>
                    <a:lnT>
                      <a:noFill/>
                    </a:lnT>
                    <a:lnB>
                      <a:noFill/>
                    </a:lnB>
                  </a:tcPr>
                </a:tc>
                <a:tc>
                  <a:txBody>
                    <a:bodyPr/>
                    <a:lstStyle/>
                    <a:p>
                      <a:pPr algn="l" fontAlgn="b"/>
                      <a:endParaRPr lang="en-US" sz="2000" b="0" i="0" u="none" strike="noStrike">
                        <a:solidFill>
                          <a:srgbClr val="000000"/>
                        </a:solidFill>
                        <a:effectLst/>
                        <a:latin typeface="Calibri"/>
                      </a:endParaRPr>
                    </a:p>
                  </a:txBody>
                  <a:tcPr marL="12700" marR="12700" marT="12700" marB="0" anchor="b">
                    <a:lnL>
                      <a:noFill/>
                    </a:lnL>
                    <a:lnR>
                      <a:noFill/>
                    </a:lnR>
                    <a:lnT>
                      <a:noFill/>
                    </a:lnT>
                    <a:lnB>
                      <a:noFill/>
                    </a:lnB>
                  </a:tcPr>
                </a:tc>
              </a:tr>
              <a:tr h="300923">
                <a:tc>
                  <a:txBody>
                    <a:bodyPr/>
                    <a:lstStyle/>
                    <a:p>
                      <a:pPr algn="r" fontAlgn="b"/>
                      <a:r>
                        <a:rPr lang="en-US" sz="2000" b="0" i="0" u="none" strike="noStrike">
                          <a:solidFill>
                            <a:srgbClr val="000000"/>
                          </a:solidFill>
                          <a:effectLst/>
                          <a:latin typeface="Calibri"/>
                        </a:rPr>
                        <a:t>Pcut</a:t>
                      </a:r>
                    </a:p>
                  </a:txBody>
                  <a:tcPr marL="12700" marR="12700" marT="12700" marB="0" anchor="b">
                    <a:lnL>
                      <a:noFill/>
                    </a:lnL>
                    <a:lnR>
                      <a:noFill/>
                    </a:lnR>
                    <a:lnT>
                      <a:noFill/>
                    </a:lnT>
                    <a:lnB>
                      <a:noFill/>
                    </a:lnB>
                  </a:tcPr>
                </a:tc>
                <a:tc>
                  <a:txBody>
                    <a:bodyPr/>
                    <a:lstStyle/>
                    <a:p>
                      <a:pPr algn="r" fontAlgn="b"/>
                      <a:r>
                        <a:rPr lang="en-US" sz="2000" b="0" i="0" u="none" strike="noStrike">
                          <a:solidFill>
                            <a:srgbClr val="000000"/>
                          </a:solidFill>
                          <a:effectLst/>
                          <a:latin typeface="Calibri"/>
                        </a:rPr>
                        <a:t>10</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GeV</a:t>
                      </a:r>
                    </a:p>
                  </a:txBody>
                  <a:tcPr marL="12700" marR="12700" marT="12700" marB="0" anchor="b">
                    <a:lnL>
                      <a:noFill/>
                    </a:lnL>
                    <a:lnR>
                      <a:noFill/>
                    </a:lnR>
                    <a:lnT>
                      <a:noFill/>
                    </a:lnT>
                    <a:lnB>
                      <a:noFill/>
                    </a:lnB>
                  </a:tcPr>
                </a:tc>
                <a:tc>
                  <a:txBody>
                    <a:bodyPr/>
                    <a:lstStyle/>
                    <a:p>
                      <a:pPr algn="l" fontAlgn="b"/>
                      <a:endParaRPr lang="en-US" sz="2000" b="0" i="0" u="none" strike="noStrike">
                        <a:solidFill>
                          <a:srgbClr val="000000"/>
                        </a:solidFill>
                        <a:effectLst/>
                        <a:latin typeface="Calibri"/>
                      </a:endParaRPr>
                    </a:p>
                  </a:txBody>
                  <a:tcPr marL="12700" marR="12700" marT="12700" marB="0" anchor="b">
                    <a:lnL>
                      <a:noFill/>
                    </a:lnL>
                    <a:lnR>
                      <a:noFill/>
                    </a:lnR>
                    <a:lnT>
                      <a:noFill/>
                    </a:lnT>
                    <a:lnB>
                      <a:noFill/>
                    </a:lnB>
                  </a:tcPr>
                </a:tc>
              </a:tr>
              <a:tr h="300923">
                <a:tc>
                  <a:txBody>
                    <a:bodyPr/>
                    <a:lstStyle/>
                    <a:p>
                      <a:pPr algn="r" fontAlgn="b"/>
                      <a:r>
                        <a:rPr lang="en-US" sz="2000" b="0" i="0" u="none" strike="noStrike">
                          <a:solidFill>
                            <a:srgbClr val="000000"/>
                          </a:solidFill>
                          <a:effectLst/>
                          <a:latin typeface="Calibri"/>
                        </a:rPr>
                        <a:t>k(pmin)</a:t>
                      </a:r>
                    </a:p>
                  </a:txBody>
                  <a:tcPr marL="12700" marR="12700" marT="12700" marB="0" anchor="b">
                    <a:lnL>
                      <a:noFill/>
                    </a:lnL>
                    <a:lnR>
                      <a:noFill/>
                    </a:lnR>
                    <a:lnT>
                      <a:noFill/>
                    </a:lnT>
                    <a:lnB>
                      <a:noFill/>
                    </a:lnB>
                  </a:tcPr>
                </a:tc>
                <a:tc>
                  <a:txBody>
                    <a:bodyPr/>
                    <a:lstStyle/>
                    <a:p>
                      <a:pPr algn="r" fontAlgn="b"/>
                      <a:r>
                        <a:rPr lang="en-US" sz="2000" b="0" i="0" u="none" strike="noStrike">
                          <a:solidFill>
                            <a:srgbClr val="000000"/>
                          </a:solidFill>
                          <a:effectLst/>
                          <a:latin typeface="Calibri"/>
                        </a:rPr>
                        <a:t>0.075</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1/m</a:t>
                      </a:r>
                    </a:p>
                  </a:txBody>
                  <a:tcPr marL="12700" marR="12700" marT="12700" marB="0" anchor="b">
                    <a:lnL>
                      <a:noFill/>
                    </a:lnL>
                    <a:lnR>
                      <a:noFill/>
                    </a:lnR>
                    <a:lnT>
                      <a:noFill/>
                    </a:lnT>
                    <a:lnB>
                      <a:noFill/>
                    </a:lnB>
                  </a:tcPr>
                </a:tc>
                <a:tc>
                  <a:txBody>
                    <a:bodyPr/>
                    <a:lstStyle/>
                    <a:p>
                      <a:pPr algn="l" fontAlgn="b"/>
                      <a:endParaRPr lang="en-US" sz="2000" b="0" i="0" u="none" strike="noStrike">
                        <a:solidFill>
                          <a:srgbClr val="000000"/>
                        </a:solidFill>
                        <a:effectLst/>
                        <a:latin typeface="Calibri"/>
                      </a:endParaRPr>
                    </a:p>
                  </a:txBody>
                  <a:tcPr marL="12700" marR="12700" marT="12700" marB="0" anchor="b">
                    <a:lnL>
                      <a:noFill/>
                    </a:lnL>
                    <a:lnR>
                      <a:noFill/>
                    </a:lnR>
                    <a:lnT>
                      <a:noFill/>
                    </a:lnT>
                    <a:lnB>
                      <a:noFill/>
                    </a:lnB>
                  </a:tcPr>
                </a:tc>
              </a:tr>
              <a:tr h="300923">
                <a:tc>
                  <a:txBody>
                    <a:bodyPr/>
                    <a:lstStyle/>
                    <a:p>
                      <a:pPr algn="l" fontAlgn="b"/>
                      <a:r>
                        <a:rPr lang="en-US" sz="2000" b="0" i="0" u="none" strike="noStrike">
                          <a:solidFill>
                            <a:srgbClr val="000000"/>
                          </a:solidFill>
                          <a:effectLst/>
                          <a:latin typeface="Calibri"/>
                        </a:rPr>
                        <a:t>layer</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Radius(m)</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Pmin (GeV)</a:t>
                      </a:r>
                    </a:p>
                  </a:txBody>
                  <a:tcPr marL="12700" marR="12700" marT="12700" marB="0" anchor="b">
                    <a:lnL>
                      <a:noFill/>
                    </a:lnL>
                    <a:lnR>
                      <a:noFill/>
                    </a:lnR>
                    <a:lnT>
                      <a:noFill/>
                    </a:lnT>
                    <a:lnB>
                      <a:noFill/>
                    </a:lnB>
                  </a:tcPr>
                </a:tc>
                <a:tc>
                  <a:txBody>
                    <a:bodyPr/>
                    <a:lstStyle/>
                    <a:p>
                      <a:pPr algn="l" fontAlgn="b"/>
                      <a:r>
                        <a:rPr lang="en-US" sz="2000" b="0" i="0" u="none" strike="noStrike">
                          <a:solidFill>
                            <a:srgbClr val="000000"/>
                          </a:solidFill>
                          <a:effectLst/>
                          <a:latin typeface="Calibri"/>
                        </a:rPr>
                        <a:t>r*dphi (Pcut)</a:t>
                      </a:r>
                    </a:p>
                  </a:txBody>
                  <a:tcPr marL="12700" marR="12700" marT="12700" marB="0" anchor="b">
                    <a:lnL>
                      <a:noFill/>
                    </a:lnL>
                    <a:lnR>
                      <a:noFill/>
                    </a:lnR>
                    <a:lnT>
                      <a:noFill/>
                    </a:lnT>
                    <a:lnB>
                      <a:noFill/>
                    </a:lnB>
                  </a:tcPr>
                </a:tc>
              </a:tr>
              <a:tr h="300923">
                <a:tc>
                  <a:txBody>
                    <a:bodyPr/>
                    <a:lstStyle/>
                    <a:p>
                      <a:pPr algn="r" fontAlgn="b"/>
                      <a:r>
                        <a:rPr lang="en-US" sz="2000" b="0" i="0" u="none" strike="noStrike">
                          <a:solidFill>
                            <a:srgbClr val="000000"/>
                          </a:solidFill>
                          <a:effectLst/>
                          <a:latin typeface="Calibri"/>
                        </a:rPr>
                        <a:t>1</a:t>
                      </a:r>
                    </a:p>
                  </a:txBody>
                  <a:tcPr marL="12700" marR="12700" marT="12700" marB="0" anchor="b">
                    <a:lnL>
                      <a:noFill/>
                    </a:lnL>
                    <a:lnR>
                      <a:noFill/>
                    </a:lnR>
                    <a:lnT>
                      <a:noFill/>
                    </a:lnT>
                    <a:lnB>
                      <a:noFill/>
                    </a:lnB>
                  </a:tcPr>
                </a:tc>
                <a:tc>
                  <a:txBody>
                    <a:bodyPr/>
                    <a:lstStyle/>
                    <a:p>
                      <a:pPr algn="r" fontAlgn="b"/>
                      <a:r>
                        <a:rPr lang="en-US" sz="2000" b="0" i="0" u="none" strike="noStrike">
                          <a:solidFill>
                            <a:srgbClr val="000000"/>
                          </a:solidFill>
                          <a:effectLst/>
                          <a:latin typeface="Calibri"/>
                        </a:rPr>
                        <a:t>0.20</a:t>
                      </a:r>
                    </a:p>
                  </a:txBody>
                  <a:tcPr marL="12700" marR="12700" marT="12700" marB="0" anchor="b">
                    <a:lnL>
                      <a:noFill/>
                    </a:lnL>
                    <a:lnR>
                      <a:noFill/>
                    </a:lnR>
                    <a:lnT>
                      <a:noFill/>
                    </a:lnT>
                    <a:lnB>
                      <a:noFill/>
                    </a:lnB>
                    <a:solidFill>
                      <a:srgbClr val="FFFF99"/>
                    </a:solidFill>
                  </a:tcPr>
                </a:tc>
                <a:tc>
                  <a:txBody>
                    <a:bodyPr/>
                    <a:lstStyle/>
                    <a:p>
                      <a:pPr algn="r" fontAlgn="b"/>
                      <a:r>
                        <a:rPr lang="en-US" sz="2000" b="0" i="0" u="none" strike="noStrike">
                          <a:solidFill>
                            <a:srgbClr val="000000"/>
                          </a:solidFill>
                          <a:effectLst/>
                          <a:latin typeface="Calibri"/>
                        </a:rPr>
                        <a:t>0.15</a:t>
                      </a:r>
                    </a:p>
                  </a:txBody>
                  <a:tcPr marL="12700" marR="12700" marT="12700" marB="0" anchor="b">
                    <a:lnL>
                      <a:noFill/>
                    </a:lnL>
                    <a:lnR>
                      <a:noFill/>
                    </a:lnR>
                    <a:lnT>
                      <a:noFill/>
                    </a:lnT>
                    <a:lnB>
                      <a:noFill/>
                    </a:lnB>
                  </a:tcPr>
                </a:tc>
                <a:tc>
                  <a:txBody>
                    <a:bodyPr/>
                    <a:lstStyle/>
                    <a:p>
                      <a:pPr algn="r" fontAlgn="b"/>
                      <a:r>
                        <a:rPr lang="en-US" sz="2000" b="0" i="0" u="none" strike="noStrike">
                          <a:solidFill>
                            <a:srgbClr val="000000"/>
                          </a:solidFill>
                          <a:effectLst/>
                          <a:latin typeface="Calibri"/>
                        </a:rPr>
                        <a:t>4.50E-06</a:t>
                      </a:r>
                    </a:p>
                  </a:txBody>
                  <a:tcPr marL="12700" marR="12700" marT="12700" marB="0" anchor="b">
                    <a:lnL>
                      <a:noFill/>
                    </a:lnL>
                    <a:lnR>
                      <a:noFill/>
                    </a:lnR>
                    <a:lnT>
                      <a:noFill/>
                    </a:lnT>
                    <a:lnB>
                      <a:noFill/>
                    </a:lnB>
                  </a:tcPr>
                </a:tc>
              </a:tr>
              <a:tr h="300923">
                <a:tc>
                  <a:txBody>
                    <a:bodyPr/>
                    <a:lstStyle/>
                    <a:p>
                      <a:pPr algn="r" fontAlgn="b"/>
                      <a:r>
                        <a:rPr lang="en-US" sz="2000" b="0" i="0" u="none" strike="noStrike">
                          <a:solidFill>
                            <a:srgbClr val="000000"/>
                          </a:solidFill>
                          <a:effectLst/>
                          <a:latin typeface="Calibri"/>
                        </a:rPr>
                        <a:t>2</a:t>
                      </a:r>
                    </a:p>
                  </a:txBody>
                  <a:tcPr marL="12700" marR="12700" marT="12700" marB="0" anchor="b">
                    <a:lnL>
                      <a:noFill/>
                    </a:lnL>
                    <a:lnR>
                      <a:noFill/>
                    </a:lnR>
                    <a:lnT>
                      <a:noFill/>
                    </a:lnT>
                    <a:lnB>
                      <a:noFill/>
                    </a:lnB>
                  </a:tcPr>
                </a:tc>
                <a:tc>
                  <a:txBody>
                    <a:bodyPr/>
                    <a:lstStyle/>
                    <a:p>
                      <a:pPr algn="r" fontAlgn="b"/>
                      <a:r>
                        <a:rPr lang="en-US" sz="2000" b="0" i="0" u="none" strike="noStrike">
                          <a:solidFill>
                            <a:srgbClr val="000000"/>
                          </a:solidFill>
                          <a:effectLst/>
                          <a:latin typeface="Calibri"/>
                        </a:rPr>
                        <a:t>0.46</a:t>
                      </a:r>
                    </a:p>
                  </a:txBody>
                  <a:tcPr marL="12700" marR="12700" marT="12700" marB="0" anchor="b">
                    <a:lnL>
                      <a:noFill/>
                    </a:lnL>
                    <a:lnR>
                      <a:noFill/>
                    </a:lnR>
                    <a:lnT>
                      <a:noFill/>
                    </a:lnT>
                    <a:lnB>
                      <a:noFill/>
                    </a:lnB>
                    <a:solidFill>
                      <a:srgbClr val="FFFF99"/>
                    </a:solidFill>
                  </a:tcPr>
                </a:tc>
                <a:tc>
                  <a:txBody>
                    <a:bodyPr/>
                    <a:lstStyle/>
                    <a:p>
                      <a:pPr algn="r" fontAlgn="b"/>
                      <a:r>
                        <a:rPr lang="en-US" sz="2000" b="0" i="0" u="none" strike="noStrike">
                          <a:solidFill>
                            <a:srgbClr val="000000"/>
                          </a:solidFill>
                          <a:effectLst/>
                          <a:latin typeface="Calibri"/>
                        </a:rPr>
                        <a:t>0.342</a:t>
                      </a:r>
                    </a:p>
                  </a:txBody>
                  <a:tcPr marL="12700" marR="12700" marT="12700" marB="0" anchor="b">
                    <a:lnL>
                      <a:noFill/>
                    </a:lnL>
                    <a:lnR>
                      <a:noFill/>
                    </a:lnR>
                    <a:lnT>
                      <a:noFill/>
                    </a:lnT>
                    <a:lnB>
                      <a:noFill/>
                    </a:lnB>
                  </a:tcPr>
                </a:tc>
                <a:tc>
                  <a:txBody>
                    <a:bodyPr/>
                    <a:lstStyle/>
                    <a:p>
                      <a:pPr algn="r" fontAlgn="b"/>
                      <a:r>
                        <a:rPr lang="en-US" sz="2000" b="0" i="0" u="none" strike="noStrike">
                          <a:solidFill>
                            <a:srgbClr val="000000"/>
                          </a:solidFill>
                          <a:effectLst/>
                          <a:latin typeface="Calibri"/>
                        </a:rPr>
                        <a:t>1.03E-05</a:t>
                      </a:r>
                    </a:p>
                  </a:txBody>
                  <a:tcPr marL="12700" marR="12700" marT="12700" marB="0" anchor="b">
                    <a:lnL>
                      <a:noFill/>
                    </a:lnL>
                    <a:lnR>
                      <a:noFill/>
                    </a:lnR>
                    <a:lnT>
                      <a:noFill/>
                    </a:lnT>
                    <a:lnB>
                      <a:noFill/>
                    </a:lnB>
                  </a:tcPr>
                </a:tc>
              </a:tr>
              <a:tr h="300923">
                <a:tc>
                  <a:txBody>
                    <a:bodyPr/>
                    <a:lstStyle/>
                    <a:p>
                      <a:pPr algn="r" fontAlgn="b"/>
                      <a:r>
                        <a:rPr lang="en-US" sz="2000" b="0" i="0" u="none" strike="noStrike">
                          <a:solidFill>
                            <a:srgbClr val="000000"/>
                          </a:solidFill>
                          <a:effectLst/>
                          <a:latin typeface="Calibri"/>
                        </a:rPr>
                        <a:t>3</a:t>
                      </a:r>
                    </a:p>
                  </a:txBody>
                  <a:tcPr marL="12700" marR="12700" marT="12700" marB="0" anchor="b">
                    <a:lnL>
                      <a:noFill/>
                    </a:lnL>
                    <a:lnR>
                      <a:noFill/>
                    </a:lnR>
                    <a:lnT>
                      <a:noFill/>
                    </a:lnT>
                    <a:lnB>
                      <a:noFill/>
                    </a:lnB>
                  </a:tcPr>
                </a:tc>
                <a:tc>
                  <a:txBody>
                    <a:bodyPr/>
                    <a:lstStyle/>
                    <a:p>
                      <a:pPr algn="r" fontAlgn="b"/>
                      <a:r>
                        <a:rPr lang="en-US" sz="2000" b="0" i="0" u="none" strike="noStrike">
                          <a:solidFill>
                            <a:srgbClr val="000000"/>
                          </a:solidFill>
                          <a:effectLst/>
                          <a:latin typeface="Calibri"/>
                        </a:rPr>
                        <a:t>0.71</a:t>
                      </a:r>
                    </a:p>
                  </a:txBody>
                  <a:tcPr marL="12700" marR="12700" marT="12700" marB="0" anchor="b">
                    <a:lnL>
                      <a:noFill/>
                    </a:lnL>
                    <a:lnR>
                      <a:noFill/>
                    </a:lnR>
                    <a:lnT>
                      <a:noFill/>
                    </a:lnT>
                    <a:lnB>
                      <a:noFill/>
                    </a:lnB>
                    <a:solidFill>
                      <a:srgbClr val="FFFF99"/>
                    </a:solidFill>
                  </a:tcPr>
                </a:tc>
                <a:tc>
                  <a:txBody>
                    <a:bodyPr/>
                    <a:lstStyle/>
                    <a:p>
                      <a:pPr algn="r" fontAlgn="b"/>
                      <a:r>
                        <a:rPr lang="en-US" sz="2000" b="0" i="0" u="none" strike="noStrike">
                          <a:solidFill>
                            <a:srgbClr val="000000"/>
                          </a:solidFill>
                          <a:effectLst/>
                          <a:latin typeface="Calibri"/>
                        </a:rPr>
                        <a:t>0.53325</a:t>
                      </a:r>
                    </a:p>
                  </a:txBody>
                  <a:tcPr marL="12700" marR="12700" marT="12700" marB="0" anchor="b">
                    <a:lnL>
                      <a:noFill/>
                    </a:lnL>
                    <a:lnR>
                      <a:noFill/>
                    </a:lnR>
                    <a:lnT>
                      <a:noFill/>
                    </a:lnT>
                    <a:lnB>
                      <a:noFill/>
                    </a:lnB>
                  </a:tcPr>
                </a:tc>
                <a:tc>
                  <a:txBody>
                    <a:bodyPr/>
                    <a:lstStyle/>
                    <a:p>
                      <a:pPr algn="r" fontAlgn="b"/>
                      <a:r>
                        <a:rPr lang="en-US" sz="2000" b="0" i="0" u="none" strike="noStrike">
                          <a:solidFill>
                            <a:srgbClr val="000000"/>
                          </a:solidFill>
                          <a:effectLst/>
                          <a:latin typeface="Calibri"/>
                        </a:rPr>
                        <a:t>1.60E-05</a:t>
                      </a:r>
                    </a:p>
                  </a:txBody>
                  <a:tcPr marL="12700" marR="12700" marT="12700" marB="0" anchor="b">
                    <a:lnL>
                      <a:noFill/>
                    </a:lnL>
                    <a:lnR>
                      <a:noFill/>
                    </a:lnR>
                    <a:lnT>
                      <a:noFill/>
                    </a:lnT>
                    <a:lnB>
                      <a:noFill/>
                    </a:lnB>
                  </a:tcPr>
                </a:tc>
              </a:tr>
              <a:tr h="300923">
                <a:tc>
                  <a:txBody>
                    <a:bodyPr/>
                    <a:lstStyle/>
                    <a:p>
                      <a:pPr algn="r" fontAlgn="b"/>
                      <a:r>
                        <a:rPr lang="en-US" sz="2000" b="0" i="0" u="none" strike="noStrike">
                          <a:solidFill>
                            <a:srgbClr val="000000"/>
                          </a:solidFill>
                          <a:effectLst/>
                          <a:latin typeface="Calibri"/>
                        </a:rPr>
                        <a:t>4</a:t>
                      </a:r>
                    </a:p>
                  </a:txBody>
                  <a:tcPr marL="12700" marR="12700" marT="12700" marB="0" anchor="b">
                    <a:lnL>
                      <a:noFill/>
                    </a:lnL>
                    <a:lnR>
                      <a:noFill/>
                    </a:lnR>
                    <a:lnT>
                      <a:noFill/>
                    </a:lnT>
                    <a:lnB>
                      <a:noFill/>
                    </a:lnB>
                  </a:tcPr>
                </a:tc>
                <a:tc>
                  <a:txBody>
                    <a:bodyPr/>
                    <a:lstStyle/>
                    <a:p>
                      <a:pPr algn="r" fontAlgn="b"/>
                      <a:r>
                        <a:rPr lang="en-US" sz="2000" b="0" i="0" u="none" strike="noStrike">
                          <a:solidFill>
                            <a:srgbClr val="000000"/>
                          </a:solidFill>
                          <a:effectLst/>
                          <a:latin typeface="Calibri"/>
                        </a:rPr>
                        <a:t>0.97</a:t>
                      </a:r>
                    </a:p>
                  </a:txBody>
                  <a:tcPr marL="12700" marR="12700" marT="12700" marB="0" anchor="b">
                    <a:lnL>
                      <a:noFill/>
                    </a:lnL>
                    <a:lnR>
                      <a:noFill/>
                    </a:lnR>
                    <a:lnT>
                      <a:noFill/>
                    </a:lnT>
                    <a:lnB>
                      <a:noFill/>
                    </a:lnB>
                    <a:solidFill>
                      <a:srgbClr val="FFFF99"/>
                    </a:solidFill>
                  </a:tcPr>
                </a:tc>
                <a:tc>
                  <a:txBody>
                    <a:bodyPr/>
                    <a:lstStyle/>
                    <a:p>
                      <a:pPr algn="r" fontAlgn="b"/>
                      <a:r>
                        <a:rPr lang="en-US" sz="2000" b="0" i="0" u="none" strike="noStrike">
                          <a:solidFill>
                            <a:srgbClr val="000000"/>
                          </a:solidFill>
                          <a:effectLst/>
                          <a:latin typeface="Calibri"/>
                        </a:rPr>
                        <a:t>0.72525</a:t>
                      </a:r>
                    </a:p>
                  </a:txBody>
                  <a:tcPr marL="12700" marR="12700" marT="12700" marB="0" anchor="b">
                    <a:lnL>
                      <a:noFill/>
                    </a:lnL>
                    <a:lnR>
                      <a:noFill/>
                    </a:lnR>
                    <a:lnT>
                      <a:noFill/>
                    </a:lnT>
                    <a:lnB>
                      <a:noFill/>
                    </a:lnB>
                  </a:tcPr>
                </a:tc>
                <a:tc>
                  <a:txBody>
                    <a:bodyPr/>
                    <a:lstStyle/>
                    <a:p>
                      <a:pPr algn="r" fontAlgn="b"/>
                      <a:r>
                        <a:rPr lang="en-US" sz="2000" b="0" i="0" u="none" strike="noStrike">
                          <a:solidFill>
                            <a:srgbClr val="000000"/>
                          </a:solidFill>
                          <a:effectLst/>
                          <a:latin typeface="Calibri"/>
                        </a:rPr>
                        <a:t>2.18E-05</a:t>
                      </a:r>
                    </a:p>
                  </a:txBody>
                  <a:tcPr marL="12700" marR="12700" marT="12700" marB="0" anchor="b">
                    <a:lnL>
                      <a:noFill/>
                    </a:lnL>
                    <a:lnR>
                      <a:noFill/>
                    </a:lnR>
                    <a:lnT>
                      <a:noFill/>
                    </a:lnT>
                    <a:lnB>
                      <a:noFill/>
                    </a:lnB>
                  </a:tcPr>
                </a:tc>
              </a:tr>
              <a:tr h="300923">
                <a:tc>
                  <a:txBody>
                    <a:bodyPr/>
                    <a:lstStyle/>
                    <a:p>
                      <a:pPr algn="r" fontAlgn="b"/>
                      <a:r>
                        <a:rPr lang="en-US" sz="2000" b="0" i="0" u="none" strike="noStrike">
                          <a:solidFill>
                            <a:srgbClr val="000000"/>
                          </a:solidFill>
                          <a:effectLst/>
                          <a:latin typeface="Calibri"/>
                        </a:rPr>
                        <a:t>5</a:t>
                      </a:r>
                    </a:p>
                  </a:txBody>
                  <a:tcPr marL="12700" marR="12700" marT="12700" marB="0" anchor="b">
                    <a:lnL>
                      <a:noFill/>
                    </a:lnL>
                    <a:lnR>
                      <a:noFill/>
                    </a:lnR>
                    <a:lnT>
                      <a:noFill/>
                    </a:lnT>
                    <a:lnB>
                      <a:noFill/>
                    </a:lnB>
                  </a:tcPr>
                </a:tc>
                <a:tc>
                  <a:txBody>
                    <a:bodyPr/>
                    <a:lstStyle/>
                    <a:p>
                      <a:pPr algn="r" fontAlgn="b"/>
                      <a:r>
                        <a:rPr lang="en-US" sz="2000" b="0" i="0" u="none" strike="noStrike">
                          <a:solidFill>
                            <a:srgbClr val="000000"/>
                          </a:solidFill>
                          <a:effectLst/>
                          <a:latin typeface="Calibri"/>
                        </a:rPr>
                        <a:t>1.22</a:t>
                      </a:r>
                    </a:p>
                  </a:txBody>
                  <a:tcPr marL="12700" marR="12700" marT="12700" marB="0" anchor="b">
                    <a:lnL>
                      <a:noFill/>
                    </a:lnL>
                    <a:lnR>
                      <a:noFill/>
                    </a:lnR>
                    <a:lnT>
                      <a:noFill/>
                    </a:lnT>
                    <a:lnB>
                      <a:noFill/>
                    </a:lnB>
                    <a:solidFill>
                      <a:srgbClr val="FFFF99"/>
                    </a:solidFill>
                  </a:tcPr>
                </a:tc>
                <a:tc>
                  <a:txBody>
                    <a:bodyPr/>
                    <a:lstStyle/>
                    <a:p>
                      <a:pPr algn="r" fontAlgn="b"/>
                      <a:r>
                        <a:rPr lang="en-US" sz="2000" b="0" i="0" u="none" strike="noStrike">
                          <a:solidFill>
                            <a:srgbClr val="000000"/>
                          </a:solidFill>
                          <a:effectLst/>
                          <a:latin typeface="Calibri"/>
                        </a:rPr>
                        <a:t>0.91725</a:t>
                      </a:r>
                    </a:p>
                  </a:txBody>
                  <a:tcPr marL="12700" marR="12700" marT="12700" marB="0" anchor="b">
                    <a:lnL>
                      <a:noFill/>
                    </a:lnL>
                    <a:lnR>
                      <a:noFill/>
                    </a:lnR>
                    <a:lnT>
                      <a:noFill/>
                    </a:lnT>
                    <a:lnB>
                      <a:noFill/>
                    </a:lnB>
                  </a:tcPr>
                </a:tc>
                <a:tc>
                  <a:txBody>
                    <a:bodyPr/>
                    <a:lstStyle/>
                    <a:p>
                      <a:pPr algn="r" fontAlgn="b"/>
                      <a:r>
                        <a:rPr lang="en-US" sz="2000" b="0" i="0" u="none" strike="noStrike" dirty="0">
                          <a:solidFill>
                            <a:srgbClr val="000000"/>
                          </a:solidFill>
                          <a:effectLst/>
                          <a:latin typeface="Calibri"/>
                        </a:rPr>
                        <a:t>2.75E-05</a:t>
                      </a: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2418265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Width</a:t>
            </a:r>
            <a:endParaRPr lang="en-US" dirty="0"/>
          </a:p>
        </p:txBody>
      </p:sp>
      <p:pic>
        <p:nvPicPr>
          <p:cNvPr id="5" name="Picture 4"/>
          <p:cNvPicPr>
            <a:picLocks noChangeAspect="1"/>
          </p:cNvPicPr>
          <p:nvPr/>
        </p:nvPicPr>
        <p:blipFill>
          <a:blip r:embed="rId2"/>
          <a:stretch>
            <a:fillRect/>
          </a:stretch>
        </p:blipFill>
        <p:spPr>
          <a:xfrm>
            <a:off x="480510" y="1342141"/>
            <a:ext cx="7822384" cy="4149980"/>
          </a:xfrm>
          <a:prstGeom prst="rect">
            <a:avLst/>
          </a:prstGeom>
        </p:spPr>
      </p:pic>
      <p:sp>
        <p:nvSpPr>
          <p:cNvPr id="6" name="Rectangle 5"/>
          <p:cNvSpPr/>
          <p:nvPr/>
        </p:nvSpPr>
        <p:spPr>
          <a:xfrm>
            <a:off x="480511" y="2780386"/>
            <a:ext cx="7822384" cy="400467"/>
          </a:xfrm>
          <a:prstGeom prst="rect">
            <a:avLst/>
          </a:prstGeom>
          <a:pattFill prst="ltVert">
            <a:fgClr>
              <a:prstClr val="black"/>
            </a:fgClr>
            <a:bgClr>
              <a:prstClr val="white"/>
            </a:bgClr>
          </a:patt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5754685" y="2780386"/>
            <a:ext cx="160170" cy="400467"/>
          </a:xfrm>
          <a:prstGeom prst="rect">
            <a:avLst/>
          </a:prstGeom>
          <a:solidFill>
            <a:srgbClr val="C0504D">
              <a:alpha val="6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735396" y="2368477"/>
            <a:ext cx="358917" cy="369332"/>
          </a:xfrm>
          <a:prstGeom prst="rect">
            <a:avLst/>
          </a:prstGeom>
          <a:noFill/>
        </p:spPr>
        <p:txBody>
          <a:bodyPr wrap="none" rtlCol="0">
            <a:spAutoFit/>
          </a:bodyPr>
          <a:lstStyle/>
          <a:p>
            <a:r>
              <a:rPr lang="en-US" dirty="0" smtClean="0"/>
              <a:t>dl</a:t>
            </a:r>
            <a:endParaRPr lang="en-US" dirty="0"/>
          </a:p>
        </p:txBody>
      </p:sp>
      <p:sp>
        <p:nvSpPr>
          <p:cNvPr id="9" name="TextBox 8"/>
          <p:cNvSpPr txBox="1"/>
          <p:nvPr/>
        </p:nvSpPr>
        <p:spPr>
          <a:xfrm>
            <a:off x="8302895" y="2847442"/>
            <a:ext cx="720833" cy="369332"/>
          </a:xfrm>
          <a:prstGeom prst="rect">
            <a:avLst/>
          </a:prstGeom>
          <a:noFill/>
        </p:spPr>
        <p:txBody>
          <a:bodyPr wrap="none" rtlCol="0">
            <a:spAutoFit/>
          </a:bodyPr>
          <a:lstStyle/>
          <a:p>
            <a:r>
              <a:rPr lang="en-US" dirty="0" smtClean="0"/>
              <a:t>300 </a:t>
            </a:r>
            <a:r>
              <a:rPr lang="en-US" dirty="0" smtClean="0">
                <a:latin typeface="Symbol" charset="2"/>
                <a:cs typeface="Symbol" charset="2"/>
              </a:rPr>
              <a:t>m</a:t>
            </a:r>
            <a:endParaRPr lang="en-US" dirty="0">
              <a:latin typeface="Symbol" charset="2"/>
              <a:cs typeface="Symbol" charset="2"/>
            </a:endParaRPr>
          </a:p>
        </p:txBody>
      </p:sp>
    </p:spTree>
    <p:extLst>
      <p:ext uri="{BB962C8B-B14F-4D97-AF65-F5344CB8AC3E}">
        <p14:creationId xmlns:p14="http://schemas.microsoft.com/office/powerpoint/2010/main" val="1977667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66762"/>
            <a:ext cx="9015292" cy="1108162"/>
          </a:xfrm>
        </p:spPr>
        <p:txBody>
          <a:bodyPr/>
          <a:lstStyle/>
          <a:p>
            <a:r>
              <a:rPr lang="en-US" dirty="0" smtClean="0"/>
              <a:t>Background Track momentum distribution layers 4, 3, 2, 0</a:t>
            </a:r>
            <a:endParaRPr lang="en-US" dirty="0"/>
          </a:p>
        </p:txBody>
      </p:sp>
      <p:pic>
        <p:nvPicPr>
          <p:cNvPr id="6" name="Picture 5" descr="Screen Shot 2011-12-29 at 4.52.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1800"/>
            <a:ext cx="9144000" cy="598056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44100"/>
            <a:ext cx="8351730" cy="653858"/>
          </a:xfrm>
        </p:spPr>
        <p:txBody>
          <a:bodyPr/>
          <a:lstStyle/>
          <a:p>
            <a:r>
              <a:rPr lang="en-US" dirty="0" smtClean="0"/>
              <a:t>Background Momentum distribution, log scale </a:t>
            </a:r>
            <a:endParaRPr lang="en-US" dirty="0"/>
          </a:p>
        </p:txBody>
      </p:sp>
      <p:pic>
        <p:nvPicPr>
          <p:cNvPr id="5" name="Picture 4" descr="Screen Shot 2011-12-29 at 4.55.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0436"/>
            <a:ext cx="9144000" cy="5967564"/>
          </a:xfrm>
          <a:prstGeom prst="rect">
            <a:avLst/>
          </a:prstGeom>
        </p:spPr>
      </p:pic>
    </p:spTree>
    <p:extLst>
      <p:ext uri="{BB962C8B-B14F-4D97-AF65-F5344CB8AC3E}">
        <p14:creationId xmlns:p14="http://schemas.microsoft.com/office/powerpoint/2010/main" val="1468563690"/>
      </p:ext>
    </p:extLst>
  </p:cSld>
  <p:clrMapOvr>
    <a:masterClrMapping/>
  </p:clrMapOvr>
</p:sld>
</file>

<file path=ppt/theme/theme1.xml><?xml version="1.0" encoding="utf-8"?>
<a:theme xmlns:a="http://schemas.openxmlformats.org/drawingml/2006/main" name="RL_temp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RL_templ.potx</Template>
  <TotalTime>1760</TotalTime>
  <Words>728</Words>
  <Application>Microsoft Macintosh PowerPoint</Application>
  <PresentationFormat>On-screen Show (4:3)</PresentationFormat>
  <Paragraphs>135</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RL_templ</vt:lpstr>
      <vt:lpstr>Goals and Plans</vt:lpstr>
      <vt:lpstr>Simulation Environment</vt:lpstr>
      <vt:lpstr>Background Analysis</vt:lpstr>
      <vt:lpstr>Detector Response</vt:lpstr>
      <vt:lpstr>Physics Studies</vt:lpstr>
      <vt:lpstr>Minimum Momenta</vt:lpstr>
      <vt:lpstr>Cluster Width</vt:lpstr>
      <vt:lpstr>PowerPoint Presentation</vt:lpstr>
      <vt:lpstr>PowerPoint Presentation</vt:lpstr>
      <vt:lpstr>Background Momentum distribution</vt:lpstr>
      <vt:lpstr>R*dphi(out-in) in 300 micron silicon, 10 GeV electrons</vt:lpstr>
      <vt:lpstr>R*dphi(out-in) in 300 micron silicon, background</vt:lpstr>
      <vt:lpstr>R*dphi vs dedx background layer 4</vt:lpstr>
      <vt:lpstr>Layer 4, total path vs dedx background</vt:lpstr>
      <vt:lpstr>Layer 4, total path vs dedx background</vt:lpstr>
      <vt:lpstr>R*dphi vs dedx 10 GeV mu layer 4</vt:lpstr>
      <vt:lpstr>R*dphi vs dedx 10 GeV e layer 0, 4</vt:lpstr>
      <vt:lpstr>DeDx vs Drphi for bkd and 10 GeV Muons</vt:lpstr>
      <vt:lpstr>Dedx and Drphi cuts</vt:lpstr>
    </vt:vector>
  </TitlesOfParts>
  <Company>Fermilab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Lipton</dc:creator>
  <cp:lastModifiedBy>Ronald Lipton</cp:lastModifiedBy>
  <cp:revision>24</cp:revision>
  <dcterms:created xsi:type="dcterms:W3CDTF">2009-10-19T13:17:27Z</dcterms:created>
  <dcterms:modified xsi:type="dcterms:W3CDTF">2012-01-04T17:09:00Z</dcterms:modified>
</cp:coreProperties>
</file>