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  <p:sldMasterId id="2147483666" r:id="rId6"/>
  </p:sldMasterIdLst>
  <p:notesMasterIdLst>
    <p:notesMasterId r:id="rId26"/>
  </p:notesMasterIdLst>
  <p:handoutMasterIdLst>
    <p:handoutMasterId r:id="rId27"/>
  </p:handoutMasterIdLst>
  <p:sldIdLst>
    <p:sldId id="263" r:id="rId7"/>
    <p:sldId id="794" r:id="rId8"/>
    <p:sldId id="267" r:id="rId9"/>
    <p:sldId id="777" r:id="rId10"/>
    <p:sldId id="362" r:id="rId11"/>
    <p:sldId id="445" r:id="rId12"/>
    <p:sldId id="785" r:id="rId13"/>
    <p:sldId id="786" r:id="rId14"/>
    <p:sldId id="787" r:id="rId15"/>
    <p:sldId id="788" r:id="rId16"/>
    <p:sldId id="588" r:id="rId17"/>
    <p:sldId id="789" r:id="rId18"/>
    <p:sldId id="790" r:id="rId19"/>
    <p:sldId id="791" r:id="rId20"/>
    <p:sldId id="792" r:id="rId21"/>
    <p:sldId id="793" r:id="rId22"/>
    <p:sldId id="795" r:id="rId23"/>
    <p:sldId id="527" r:id="rId24"/>
    <p:sldId id="768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5F5F"/>
    <a:srgbClr val="33CC33"/>
    <a:srgbClr val="000000"/>
    <a:srgbClr val="8000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3" autoAdjust="0"/>
    <p:restoredTop sz="96110" autoAdjust="0"/>
  </p:normalViewPr>
  <p:slideViewPr>
    <p:cSldViewPr snapToObjects="1" showGuides="1">
      <p:cViewPr varScale="1">
        <p:scale>
          <a:sx n="108" d="100"/>
          <a:sy n="108" d="100"/>
        </p:scale>
        <p:origin x="564" y="11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30/09/2021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30/09/2021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3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3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A2339-41DF-D34F-893D-CD7D0A0F30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0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7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66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1" y="4648200"/>
            <a:ext cx="7918450" cy="381000"/>
          </a:xfrm>
        </p:spPr>
        <p:txBody>
          <a:bodyPr/>
          <a:lstStyle>
            <a:lvl1pPr>
              <a:buFontTx/>
              <a:buNone/>
              <a:defRPr sz="135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  <p:extLst>
      <p:ext uri="{BB962C8B-B14F-4D97-AF65-F5344CB8AC3E}">
        <p14:creationId xmlns:p14="http://schemas.microsoft.com/office/powerpoint/2010/main" val="370199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6573000" cy="360000"/>
          </a:xfrm>
        </p:spPr>
        <p:txBody>
          <a:bodyPr/>
          <a:lstStyle/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9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050"/>
            </a:lvl2pPr>
            <a:lvl3pPr>
              <a:buFontTx/>
              <a:buNone/>
              <a:defRPr sz="1050"/>
            </a:lvl3pPr>
            <a:lvl4pPr>
              <a:buFontTx/>
              <a:buNone/>
              <a:defRPr sz="1050"/>
            </a:lvl4pPr>
            <a:lvl5pPr>
              <a:buFontTx/>
              <a:buNone/>
              <a:defRPr sz="105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</p:spTree>
    <p:extLst>
      <p:ext uri="{BB962C8B-B14F-4D97-AF65-F5344CB8AC3E}">
        <p14:creationId xmlns:p14="http://schemas.microsoft.com/office/powerpoint/2010/main" val="69836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1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3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65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47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0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6690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2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53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2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205740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511212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63BDF-09C0-4163-98AA-DF90B33AFE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19672" y="6251961"/>
            <a:ext cx="1298561" cy="566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1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G. Ambrosio - First Experience with Nb3Sn Accelerator Magnets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5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35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640827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99" y="6252656"/>
            <a:ext cx="427501" cy="56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8070" y="2168558"/>
            <a:ext cx="7200000" cy="1658439"/>
          </a:xfrm>
        </p:spPr>
        <p:txBody>
          <a:bodyPr/>
          <a:lstStyle/>
          <a:p>
            <a:r>
              <a:rPr lang="en-US" sz="3600" dirty="0"/>
              <a:t>First Experience with Nb</a:t>
            </a:r>
            <a:r>
              <a:rPr lang="en-US" sz="3600" baseline="-25000" dirty="0"/>
              <a:t>3</a:t>
            </a:r>
            <a:r>
              <a:rPr lang="en-US" sz="3600" dirty="0"/>
              <a:t>Sn Accelerator Magnets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5586" y="3661291"/>
            <a:ext cx="3208455" cy="1379269"/>
          </a:xfrm>
        </p:spPr>
        <p:txBody>
          <a:bodyPr>
            <a:normAutofit/>
          </a:bodyPr>
          <a:lstStyle/>
          <a:p>
            <a:r>
              <a:rPr lang="en-GB" i="1" dirty="0"/>
              <a:t>Giorgio Ambrosio, </a:t>
            </a:r>
          </a:p>
          <a:p>
            <a:r>
              <a:rPr lang="en-GB" i="1" dirty="0"/>
              <a:t>with contributions from MQXFA and MQXFB teams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39552" y="5774655"/>
            <a:ext cx="6480000" cy="34925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987630" y="537607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008" y="214462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14462"/>
            <a:ext cx="4057610" cy="1691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90BEC-F1C4-4408-8BB0-41BE0FCBD2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12"/>
          <a:stretch/>
        </p:blipFill>
        <p:spPr>
          <a:xfrm>
            <a:off x="-1" y="3672464"/>
            <a:ext cx="4967443" cy="3185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MQXFA07 </a:t>
            </a:r>
            <a:r>
              <a:rPr lang="en-US" dirty="0">
                <a:sym typeface="Wingdings" panose="05000000000000000000" pitchFamily="2" charset="2"/>
              </a:rPr>
              <a:t> MQXFA07b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MQXFA07 is limited by one coil </a:t>
            </a:r>
          </a:p>
          <a:p>
            <a:r>
              <a:rPr lang="en-US" dirty="0"/>
              <a:t>It will be dis-assembled in order to remove the limiting coil and replace it with a new coil</a:t>
            </a:r>
          </a:p>
          <a:p>
            <a:pPr lvl="1"/>
            <a:r>
              <a:rPr lang="en-US" dirty="0"/>
              <a:t>It will be re-assembled and pre-loaded</a:t>
            </a:r>
          </a:p>
          <a:p>
            <a:pPr lvl="1"/>
            <a:r>
              <a:rPr lang="en-US" dirty="0"/>
              <a:t>It will be tested in Vertical condition</a:t>
            </a:r>
          </a:p>
          <a:p>
            <a:endParaRPr lang="en-US" dirty="0"/>
          </a:p>
          <a:p>
            <a:r>
              <a:rPr lang="en-US" dirty="0"/>
              <a:t>AUP Baseline assumes that 4 magnets out of 20 are going to fail the 1</a:t>
            </a:r>
            <a:r>
              <a:rPr lang="en-US" baseline="30000" dirty="0"/>
              <a:t>st</a:t>
            </a:r>
            <a:r>
              <a:rPr lang="en-US" dirty="0"/>
              <a:t> vertical test</a:t>
            </a:r>
          </a:p>
          <a:p>
            <a:r>
              <a:rPr lang="en-US" dirty="0"/>
              <a:t>Limiting coil was affected by COVID lockdown</a:t>
            </a:r>
          </a:p>
          <a:p>
            <a:pPr lvl="1"/>
            <a:r>
              <a:rPr lang="en-US" dirty="0"/>
              <a:t>14 weeks stop during fabrication</a:t>
            </a:r>
          </a:p>
          <a:p>
            <a:pPr lvl="1"/>
            <a:r>
              <a:rPr lang="en-US" dirty="0"/>
              <a:t>We are going to perform tomography (CERN lead)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50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3E55-1114-46F8-95E0-CA1C7CE9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16632"/>
            <a:ext cx="7704416" cy="949525"/>
          </a:xfrm>
        </p:spPr>
        <p:txBody>
          <a:bodyPr/>
          <a:lstStyle/>
          <a:p>
            <a:r>
              <a:rPr lang="en-US" dirty="0"/>
              <a:t>MQXFA03/4/5/6 – Average Straight Section Harmonics at Nominal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984AA-F8D6-405A-9454-6D58000E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A6C24-E6D7-4AFA-A984-4F293800DE94}"/>
              </a:ext>
            </a:extLst>
          </p:cNvPr>
          <p:cNvSpPr txBox="1"/>
          <p:nvPr/>
        </p:nvSpPr>
        <p:spPr>
          <a:xfrm>
            <a:off x="6310496" y="1404368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Integral harmonics to be measured in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Coldmass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Based on short model FQ b6 correction introduced in one coil on MQXFA04 and all subsequent coils:      </a:t>
            </a:r>
          </a:p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125 um shift toward midplane</a:t>
            </a:r>
          </a:p>
          <a:p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Magnetic shims used to correct low order harmonics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83357C-C541-4177-921C-E3453D61A970}"/>
              </a:ext>
            </a:extLst>
          </p:cNvPr>
          <p:cNvSpPr txBox="1">
            <a:spLocks/>
          </p:cNvSpPr>
          <p:nvPr/>
        </p:nvSpPr>
        <p:spPr>
          <a:xfrm>
            <a:off x="75589" y="5664570"/>
            <a:ext cx="9068411" cy="5650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Integrated Gradient and Magnetic Length within specs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8984C-AAE8-4613-B82D-077872067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9" t="2912" r="7652" b="2912"/>
          <a:stretch/>
        </p:blipFill>
        <p:spPr>
          <a:xfrm>
            <a:off x="314789" y="1066157"/>
            <a:ext cx="5842952" cy="45855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514BF-1112-4385-A886-780CB2240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11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2CF4-7E3D-48A4-83FE-D0F11A30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Test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4009-E95D-4874-B20A-8E02D3E5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68" y="980728"/>
            <a:ext cx="8136464" cy="5378152"/>
          </a:xfrm>
        </p:spPr>
        <p:txBody>
          <a:bodyPr>
            <a:normAutofit/>
          </a:bodyPr>
          <a:lstStyle/>
          <a:p>
            <a:r>
              <a:rPr lang="en-US" dirty="0"/>
              <a:t>Requirements &amp; Test Goals:</a:t>
            </a:r>
          </a:p>
          <a:p>
            <a:pPr lvl="1"/>
            <a:r>
              <a:rPr lang="en-US" dirty="0"/>
              <a:t>Hold current at nominal current + 300 A </a:t>
            </a:r>
          </a:p>
          <a:p>
            <a:pPr lvl="1"/>
            <a:r>
              <a:rPr lang="en-US" dirty="0"/>
              <a:t>Ramp to/from </a:t>
            </a:r>
            <a:r>
              <a:rPr lang="en-US" dirty="0" err="1"/>
              <a:t>I_nom</a:t>
            </a:r>
            <a:r>
              <a:rPr lang="en-US" dirty="0"/>
              <a:t> at  ±30 A/s</a:t>
            </a:r>
          </a:p>
          <a:p>
            <a:pPr lvl="1"/>
            <a:r>
              <a:rPr lang="en-US" dirty="0"/>
              <a:t>100 A/s ramp down w/o quench</a:t>
            </a:r>
          </a:p>
          <a:p>
            <a:pPr lvl="1"/>
            <a:r>
              <a:rPr lang="en-US" dirty="0"/>
              <a:t>Temperature margin </a:t>
            </a:r>
          </a:p>
          <a:p>
            <a:pPr lvl="1"/>
            <a:r>
              <a:rPr lang="en-US" dirty="0"/>
              <a:t>Training memory</a:t>
            </a:r>
          </a:p>
          <a:p>
            <a:pPr lvl="1"/>
            <a:r>
              <a:rPr lang="en-US" dirty="0"/>
              <a:t>Magnetic measurements</a:t>
            </a:r>
          </a:p>
          <a:p>
            <a:pPr lvl="1"/>
            <a:r>
              <a:rPr lang="en-US" dirty="0"/>
              <a:t>Splice resistance</a:t>
            </a:r>
          </a:p>
          <a:p>
            <a:pPr lvl="1"/>
            <a:r>
              <a:rPr lang="en-US" dirty="0"/>
              <a:t>All electrical requirements</a:t>
            </a:r>
          </a:p>
          <a:p>
            <a:pPr>
              <a:spcBef>
                <a:spcPts val="1800"/>
              </a:spcBef>
            </a:pPr>
            <a:r>
              <a:rPr lang="en-US" dirty="0"/>
              <a:t>MQXFA03 and MQXFA04 are being used for the assembly of the 1</a:t>
            </a:r>
            <a:r>
              <a:rPr lang="en-US" baseline="30000" dirty="0"/>
              <a:t>st</a:t>
            </a:r>
            <a:r>
              <a:rPr lang="en-US" dirty="0"/>
              <a:t> LMQXFA Cold Mass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0381-3E57-4FE2-8819-17716613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F5597-9BEF-4466-AC23-E573A44BC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8AA2C7-EC0D-457E-985E-F8569385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92" y="1519279"/>
            <a:ext cx="432854" cy="384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9ECF0D-C2EE-46BB-98E2-5C9BE066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16" y="2001764"/>
            <a:ext cx="432854" cy="384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0C5462-7160-4BFA-B8C8-D1C2CC68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16" y="2903031"/>
            <a:ext cx="432854" cy="384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4D52EA-2482-426F-A116-EF9ED124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35" y="3346152"/>
            <a:ext cx="432854" cy="3840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3952358-A74C-446F-827D-44E9DBC33449}"/>
              </a:ext>
            </a:extLst>
          </p:cNvPr>
          <p:cNvSpPr txBox="1"/>
          <p:nvPr/>
        </p:nvSpPr>
        <p:spPr>
          <a:xfrm>
            <a:off x="6703178" y="968355"/>
            <a:ext cx="245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MQXFA03/4/5/6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673040-F529-4B8A-8BAC-C6FB49D97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520" y="4195860"/>
            <a:ext cx="432854" cy="3840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906E95-F141-4B75-B952-3D911123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92" y="4600289"/>
            <a:ext cx="432854" cy="384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97B3A6-F2C9-44F7-8AFE-54986DBD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515" y="3763275"/>
            <a:ext cx="432854" cy="384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D4BA06-F0C3-49A8-9A24-8AA4C7099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35" y="2454284"/>
            <a:ext cx="43285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9F23-4420-4BB3-B96B-A3A7CBE8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Yield Assumptions and Actual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EC47-0578-41A4-86D6-641D08D6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34" y="942061"/>
            <a:ext cx="7920000" cy="9375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magnet fabrication steps are at peak production rate</a:t>
            </a:r>
          </a:p>
          <a:p>
            <a:r>
              <a:rPr lang="en-US" dirty="0"/>
              <a:t>Yield assumptions based on LARP program: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CDB6F-013A-4194-9F03-BE9E8FE0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CF196-30AC-443A-8745-AAB2B2B4A68D}"/>
              </a:ext>
            </a:extLst>
          </p:cNvPr>
          <p:cNvSpPr txBox="1"/>
          <p:nvPr/>
        </p:nvSpPr>
        <p:spPr>
          <a:xfrm>
            <a:off x="3105209" y="4170566"/>
            <a:ext cx="4302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Including magnet assembly and vertical test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2A61A-894D-4F19-914F-E6F1ECA99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294" y="2707337"/>
            <a:ext cx="1773680" cy="379671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C8BEB55-7F82-4768-AA9B-68EA4AE55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31357"/>
              </p:ext>
            </p:extLst>
          </p:nvPr>
        </p:nvGraphicFramePr>
        <p:xfrm>
          <a:off x="289919" y="1869092"/>
          <a:ext cx="7452319" cy="2301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3850980398"/>
                    </a:ext>
                  </a:extLst>
                </a:gridCol>
                <a:gridCol w="1433263">
                  <a:extLst>
                    <a:ext uri="{9D8B030D-6E8A-4147-A177-3AD203B41FA5}">
                      <a16:colId xmlns:a16="http://schemas.microsoft.com/office/drawing/2014/main" val="4212733775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1504284551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1800206394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1527263890"/>
                    </a:ext>
                  </a:extLst>
                </a:gridCol>
              </a:tblGrid>
              <a:tr h="679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</a:t>
                      </a:r>
                      <a:r>
                        <a:rPr lang="en-US" dirty="0" err="1"/>
                        <a:t>Fabr</a:t>
                      </a:r>
                      <a:r>
                        <a:rPr lang="en-US" dirty="0"/>
                        <a:t>. &amp; 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Fabrication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Coil Yield*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 Vertical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420628"/>
                  </a:ext>
                </a:extLst>
              </a:tr>
              <a:tr h="479689">
                <a:tc>
                  <a:txBody>
                    <a:bodyPr/>
                    <a:lstStyle/>
                    <a:p>
                      <a:r>
                        <a:rPr lang="en-US" dirty="0"/>
                        <a:t>Assumption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6357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9900"/>
                          </a:solidFill>
                        </a:rPr>
                        <a:t>92.1%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9900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995132"/>
                  </a:ext>
                </a:extLst>
              </a:tr>
              <a:tr h="475337">
                <a:tc>
                  <a:txBody>
                    <a:bodyPr/>
                    <a:lstStyle/>
                    <a:p>
                      <a:r>
                        <a:rPr lang="en-US" dirty="0"/>
                        <a:t>% 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65088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0A6625A-9B88-4C43-8422-F37281BCC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5" y="4630121"/>
            <a:ext cx="5694047" cy="1914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BB5094-F1B6-4A1F-9F36-C56BEB2992C3}"/>
              </a:ext>
            </a:extLst>
          </p:cNvPr>
          <p:cNvSpPr txBox="1"/>
          <p:nvPr/>
        </p:nvSpPr>
        <p:spPr>
          <a:xfrm>
            <a:off x="1518405" y="6460768"/>
            <a:ext cx="2189500" cy="30008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effectLst>
            <a:glow rad="101600">
              <a:schemeClr val="bg1">
                <a:lumMod val="9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350" dirty="0"/>
              <a:t>Fully assembled magnet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172FF-EF96-439D-9FF6-9559BA1DEA6D}"/>
              </a:ext>
            </a:extLst>
          </p:cNvPr>
          <p:cNvSpPr txBox="1"/>
          <p:nvPr/>
        </p:nvSpPr>
        <p:spPr>
          <a:xfrm>
            <a:off x="6891870" y="6231190"/>
            <a:ext cx="1469345" cy="507831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effectLst>
            <a:glow rad="101600">
              <a:schemeClr val="bg1">
                <a:lumMod val="9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350" dirty="0"/>
              <a:t>Coil after epoxy impregnation</a:t>
            </a:r>
          </a:p>
        </p:txBody>
      </p:sp>
    </p:spTree>
    <p:extLst>
      <p:ext uri="{BB962C8B-B14F-4D97-AF65-F5344CB8AC3E}">
        <p14:creationId xmlns:p14="http://schemas.microsoft.com/office/powerpoint/2010/main" val="5751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07A1-4DDA-47B3-8A48-FD8E2021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MQXFB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FF9FB-97E1-4F87-87D6-8359FE067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38470"/>
            <a:ext cx="7920000" cy="5082818"/>
          </a:xfrm>
        </p:spPr>
        <p:txBody>
          <a:bodyPr>
            <a:normAutofit/>
          </a:bodyPr>
          <a:lstStyle/>
          <a:p>
            <a:r>
              <a:rPr lang="en-US" dirty="0"/>
              <a:t>MQXFB magnets are too long for vertical test</a:t>
            </a:r>
          </a:p>
          <a:p>
            <a:r>
              <a:rPr lang="en-US" dirty="0"/>
              <a:t>Two MQXFB prototypes have been tested in temporary cryo-assembly:</a:t>
            </a:r>
          </a:p>
          <a:p>
            <a:pPr lvl="1"/>
            <a:r>
              <a:rPr lang="en-US" dirty="0"/>
              <a:t>MQXFBP1 was limited around 15 kA due to degradation in the center of a coil</a:t>
            </a:r>
          </a:p>
          <a:p>
            <a:pPr lvl="1"/>
            <a:r>
              <a:rPr lang="en-US" dirty="0"/>
              <a:t>MQXFBP2 reached ~nominal current w/o margin</a:t>
            </a:r>
          </a:p>
          <a:p>
            <a:r>
              <a:rPr lang="en-US" dirty="0"/>
              <a:t>In both magnets the cold-mass provided additional prestress to the coils;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Cold-mass specifications were changed in order to minimize additional prestress</a:t>
            </a:r>
          </a:p>
          <a:p>
            <a:r>
              <a:rPr lang="en-US" dirty="0"/>
              <a:t>Assembly of third prototype is in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C622D-E75C-4F6D-8C54-416BD8F9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72D61-286C-4F0E-9397-87A63B9D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5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3CB1-B03B-4770-B091-567CE416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A0F8A-09C4-4649-BCAC-0160ABD9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5860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LARP used lower </a:t>
            </a:r>
            <a:r>
              <a:rPr lang="en-US" dirty="0" err="1"/>
              <a:t>Hipot</a:t>
            </a:r>
            <a:r>
              <a:rPr lang="en-US" dirty="0"/>
              <a:t> voltages than AUP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i="1" dirty="0"/>
              <a:t>Estimate peak voltages as early as possible </a:t>
            </a:r>
          </a:p>
          <a:p>
            <a:r>
              <a:rPr lang="en-US" dirty="0"/>
              <a:t>Design Criteria were not finalized before Prototypes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i="1" dirty="0"/>
              <a:t>Finalize Design Criteria (Structural, Electrical, …) as early as possible </a:t>
            </a:r>
          </a:p>
          <a:p>
            <a:r>
              <a:rPr lang="en-US" dirty="0"/>
              <a:t>“Learning curve” with low coil yield was longer than prototyping phase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i="1" dirty="0"/>
              <a:t>Equipment changes from short to long coils and larger technician number may negatively affect coil yield in the early phase of production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2B719-D59A-43E5-B4E0-4642F0EA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7AE14-F03B-47AA-AE37-1879723F0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33F26-B422-4A71-8C46-067F384880A6}"/>
              </a:ext>
            </a:extLst>
          </p:cNvPr>
          <p:cNvSpPr txBox="1"/>
          <p:nvPr/>
        </p:nvSpPr>
        <p:spPr>
          <a:xfrm>
            <a:off x="3059832" y="6124466"/>
            <a:ext cx="56981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“Lessons learned from the prototypes of the MQXFA Low-Beta Quadrupoles for HL-LHC and status of production in the US”, IEEE Trans. Appl. Superconductivity, 2021, #4001105 </a:t>
            </a:r>
          </a:p>
        </p:txBody>
      </p:sp>
    </p:spTree>
    <p:extLst>
      <p:ext uri="{BB962C8B-B14F-4D97-AF65-F5344CB8AC3E}">
        <p14:creationId xmlns:p14="http://schemas.microsoft.com/office/powerpoint/2010/main" val="1901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3CB1-B03B-4770-B091-567CE416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LL: Step before Large Scale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A0F8A-09C4-4649-BCAC-0160ABD9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Before scaling up production by one or two orders of magnitude an intense effort should be spent to develop </a:t>
            </a:r>
            <a:r>
              <a:rPr lang="en-US" i="1" u="sng" dirty="0"/>
              <a:t>2</a:t>
            </a:r>
            <a:r>
              <a:rPr lang="en-US" i="1" u="sng" baseline="30000" dirty="0"/>
              <a:t>nd</a:t>
            </a:r>
            <a:r>
              <a:rPr lang="en-US" i="1" u="sng" dirty="0"/>
              <a:t> generation Nb</a:t>
            </a:r>
            <a:r>
              <a:rPr lang="en-US" i="1" u="sng" baseline="-25000" dirty="0"/>
              <a:t>3</a:t>
            </a:r>
            <a:r>
              <a:rPr lang="en-US" i="1" u="sng" dirty="0"/>
              <a:t>Sn coil fabrication technology for accelerator magnets</a:t>
            </a:r>
            <a:r>
              <a:rPr lang="en-US" i="1" dirty="0"/>
              <a:t>,</a:t>
            </a:r>
          </a:p>
          <a:p>
            <a:r>
              <a:rPr lang="en-US" dirty="0"/>
              <a:t>Goal: </a:t>
            </a:r>
            <a:r>
              <a:rPr lang="en-US" u="sng" dirty="0"/>
              <a:t>Cost reduction </a:t>
            </a:r>
          </a:p>
          <a:p>
            <a:pPr lvl="1"/>
            <a:r>
              <a:rPr lang="en-US" dirty="0"/>
              <a:t>Significant reduction of touch labor. </a:t>
            </a:r>
          </a:p>
          <a:p>
            <a:r>
              <a:rPr lang="en-US" dirty="0"/>
              <a:t>Automation may be part of the solution, nonetheless, preparation for this step will require significant effort and extended time. </a:t>
            </a:r>
          </a:p>
          <a:p>
            <a:pPr lvl="1"/>
            <a:r>
              <a:rPr lang="en-US" dirty="0"/>
              <a:t>The development of the present technology took about 20 years.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2B719-D59A-43E5-B4E0-4642F0EA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7AE14-F03B-47AA-AE37-1879723F0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83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5F63-970A-410A-B622-AC860E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E90FB-B719-4D7C-9124-CD2888B5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14325"/>
            <a:ext cx="7920000" cy="4906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fabrication of MQXFA (HL-LHC low-beta) magnets by US-AUP is at peak production rate</a:t>
            </a:r>
          </a:p>
          <a:p>
            <a:endParaRPr lang="en-US" dirty="0"/>
          </a:p>
          <a:p>
            <a:r>
              <a:rPr lang="en-US" dirty="0"/>
              <a:t>Yields of magnets and sub-components are consistent with AUP assumptions</a:t>
            </a:r>
          </a:p>
          <a:p>
            <a:endParaRPr lang="en-US" dirty="0"/>
          </a:p>
          <a:p>
            <a:r>
              <a:rPr lang="en-US" dirty="0"/>
              <a:t>AUP is demonstrating that Nb</a:t>
            </a:r>
            <a:r>
              <a:rPr lang="en-US" baseline="-25000" dirty="0"/>
              <a:t>3</a:t>
            </a:r>
            <a:r>
              <a:rPr lang="en-US" dirty="0"/>
              <a:t>Sn magnets are a viable option for particle accelerators</a:t>
            </a:r>
          </a:p>
          <a:p>
            <a:endParaRPr lang="en-US" dirty="0"/>
          </a:p>
          <a:p>
            <a:r>
              <a:rPr lang="en-US" dirty="0"/>
              <a:t>The development of 2</a:t>
            </a:r>
            <a:r>
              <a:rPr lang="en-US" baseline="30000" dirty="0"/>
              <a:t>nd</a:t>
            </a:r>
            <a:r>
              <a:rPr lang="en-US" dirty="0"/>
              <a:t> generation Nb</a:t>
            </a:r>
            <a:r>
              <a:rPr lang="en-US" baseline="-25000" dirty="0"/>
              <a:t>3</a:t>
            </a:r>
            <a:r>
              <a:rPr lang="en-US" dirty="0"/>
              <a:t>Sn coils &amp; magnets is needed before large scale production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AF62C-8EFB-4C3C-AB0B-CA8D1DDD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D8B02-EF09-4F5E-85B6-B9B3CA1CC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9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4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A874-1994-410F-8410-1CC2C22D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16632"/>
            <a:ext cx="7056344" cy="720000"/>
          </a:xfrm>
        </p:spPr>
        <p:txBody>
          <a:bodyPr/>
          <a:lstStyle/>
          <a:p>
            <a:r>
              <a:rPr lang="en-US" dirty="0"/>
              <a:t>Below the Surface…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AE6B5-8A33-4117-99ED-CFE0F4BE0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3BEDA-063D-4B1C-9CB5-6F7077E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50165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ECCCD-8981-4011-A081-A90996E9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r="24013"/>
          <a:stretch/>
        </p:blipFill>
        <p:spPr>
          <a:xfrm>
            <a:off x="6804248" y="-1"/>
            <a:ext cx="2339751" cy="26979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C2F408-D3D6-4501-A21F-8F8095618134}"/>
              </a:ext>
            </a:extLst>
          </p:cNvPr>
          <p:cNvSpPr txBox="1">
            <a:spLocks/>
          </p:cNvSpPr>
          <p:nvPr/>
        </p:nvSpPr>
        <p:spPr>
          <a:xfrm>
            <a:off x="179506" y="1342902"/>
            <a:ext cx="6927498" cy="17281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 MQXFA Pre-Series Magnets:</a:t>
            </a:r>
          </a:p>
          <a:p>
            <a:pPr lvl="1"/>
            <a:r>
              <a:rPr lang="en-US" dirty="0"/>
              <a:t>Several Nb</a:t>
            </a:r>
            <a:r>
              <a:rPr lang="en-US" baseline="-25000" dirty="0"/>
              <a:t>3</a:t>
            </a:r>
            <a:r>
              <a:rPr lang="en-US" dirty="0"/>
              <a:t>Sn quadrupoles magnets with bladder &amp; Key structure by the LHC Accelerator Research Program (LARP)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30A2AD-573C-41F7-A9B7-E62DD541E5A6}"/>
              </a:ext>
            </a:extLst>
          </p:cNvPr>
          <p:cNvSpPr txBox="1">
            <a:spLocks/>
          </p:cNvSpPr>
          <p:nvPr/>
        </p:nvSpPr>
        <p:spPr>
          <a:xfrm>
            <a:off x="179506" y="3079524"/>
            <a:ext cx="8867288" cy="32245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One MQXF short coil and one long coil tested in “mirror magnet” by LARP</a:t>
            </a:r>
          </a:p>
          <a:p>
            <a:pPr lvl="1"/>
            <a:r>
              <a:rPr lang="en-US" dirty="0"/>
              <a:t>Five MQXFS short models, many re-assemblies and many tests by LARP/CERN/AUP (S1a/b/c/d/e) and CERN (S3a/b/c, S4a/b/c, S5, S6a/b/c)</a:t>
            </a:r>
          </a:p>
          <a:p>
            <a:pPr lvl="1"/>
            <a:r>
              <a:rPr lang="en-US" dirty="0"/>
              <a:t>Two MQXFA prototypes and one re-assembly by LARP/AUP</a:t>
            </a:r>
          </a:p>
          <a:p>
            <a:pPr lvl="1"/>
            <a:r>
              <a:rPr lang="en-US" dirty="0"/>
              <a:t>One MQXFB prototype by CERN 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D1F4-1A76-4A94-B9C3-B11BFF9B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1A9A-7A48-4C7D-A0E1-A6CCA323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95" y="975518"/>
            <a:ext cx="8784976" cy="4906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en-US" dirty="0">
                <a:solidFill>
                  <a:schemeClr val="bg2"/>
                </a:solidFill>
                <a:sym typeface="Symbol"/>
              </a:rPr>
              <a:t>US HL-LHC Accelerator Upgrade Project (AUP)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BNL</a:t>
            </a:r>
            <a:r>
              <a:rPr lang="en-US" dirty="0"/>
              <a:t>: K. Amm, M. Anerella, A. Ben Yahia, H. Hocker, P. Joshi, J. Muratore, J. Schmalzle, H. Song, P. Wanderer </a:t>
            </a:r>
            <a:endParaRPr lang="en-GB" altLang="en-US" dirty="0">
              <a:solidFill>
                <a:srgbClr val="FF0000"/>
              </a:solidFill>
              <a:sym typeface="Symbol"/>
            </a:endParaRPr>
          </a:p>
          <a:p>
            <a:pPr lvl="1">
              <a:defRPr/>
            </a:pPr>
            <a:r>
              <a:rPr lang="en-GB" altLang="en-US" dirty="0">
                <a:solidFill>
                  <a:schemeClr val="bg2"/>
                </a:solidFill>
                <a:sym typeface="Symbol"/>
              </a:rPr>
              <a:t>FNAL: </a:t>
            </a:r>
            <a:r>
              <a:rPr lang="en-GB" altLang="en-US" dirty="0">
                <a:sym typeface="Symbol"/>
              </a:rPr>
              <a:t>G. Ambrosio, G. Apollinari, M. Baldini, J. Blowers, R. Bossert, R. Carcagno, G. Chlachidze, J. DiMarco, S. Feher, S. Krave, V. Lombardo, </a:t>
            </a:r>
            <a:r>
              <a:rPr lang="en-US" dirty="0"/>
              <a:t>C. Narug, </a:t>
            </a:r>
            <a:r>
              <a:rPr lang="en-GB" altLang="en-US" dirty="0">
                <a:sym typeface="Symbol"/>
              </a:rPr>
              <a:t> A. Nobrega, V. Marinozzi, C. Orozco, T. Page M. Parker, S. Stoynev, T. Strauss, M. Turenne, D. Turrioni, A. Vouris, M. Yu</a:t>
            </a:r>
          </a:p>
          <a:p>
            <a:pPr lvl="1">
              <a:defRPr/>
            </a:pPr>
            <a:r>
              <a:rPr lang="en-GB" altLang="en-US" dirty="0">
                <a:solidFill>
                  <a:schemeClr val="bg2"/>
                </a:solidFill>
                <a:sym typeface="Symbol"/>
              </a:rPr>
              <a:t>LBNL: </a:t>
            </a:r>
            <a:r>
              <a:rPr lang="en-US" dirty="0"/>
              <a:t>D. Cheng, P. Ferracin, E. Lee, M. Marchevsky, M. Naus, H. Pan, I. Pong, S. Prestemon, K. Ray, G. </a:t>
            </a:r>
            <a:r>
              <a:rPr lang="en-US" dirty="0" err="1"/>
              <a:t>Sabbi</a:t>
            </a:r>
            <a:r>
              <a:rPr lang="en-US" dirty="0"/>
              <a:t>, </a:t>
            </a:r>
            <a:r>
              <a:rPr lang="en-GB" altLang="en-US" dirty="0">
                <a:sym typeface="Symbol"/>
              </a:rPr>
              <a:t>G. Vallone, </a:t>
            </a:r>
            <a:r>
              <a:rPr lang="en-US" dirty="0"/>
              <a:t>X. Wang</a:t>
            </a:r>
          </a:p>
          <a:p>
            <a:pPr lvl="1">
              <a:defRPr/>
            </a:pPr>
            <a:r>
              <a:rPr lang="en-GB" altLang="en-US" dirty="0">
                <a:solidFill>
                  <a:schemeClr val="bg2"/>
                </a:solidFill>
                <a:sym typeface="Symbol"/>
              </a:rPr>
              <a:t>NHMFL: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L. Cooley, J. Levitan, J. Lu, R. Walsh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sym typeface="Symbol"/>
            </a:endParaRPr>
          </a:p>
          <a:p>
            <a:pPr>
              <a:defRPr/>
            </a:pPr>
            <a:r>
              <a:rPr lang="en-GB" altLang="en-US" dirty="0">
                <a:solidFill>
                  <a:schemeClr val="bg2"/>
                </a:solidFill>
                <a:sym typeface="Symbol"/>
              </a:rPr>
              <a:t>CERN: HL-LHC Project</a:t>
            </a:r>
          </a:p>
          <a:p>
            <a:pPr lvl="1">
              <a:defRPr/>
            </a:pPr>
            <a:r>
              <a:rPr lang="en-GB" altLang="en-US" dirty="0">
                <a:sym typeface="Symbol"/>
              </a:rPr>
              <a:t>A. Ballarino, H. Bajas, M. </a:t>
            </a:r>
            <a:r>
              <a:rPr lang="en-GB" altLang="en-US" dirty="0" err="1">
                <a:sym typeface="Symbol"/>
              </a:rPr>
              <a:t>Bajko</a:t>
            </a:r>
            <a:r>
              <a:rPr lang="en-GB" altLang="en-US" dirty="0">
                <a:sym typeface="Symbol"/>
              </a:rPr>
              <a:t>, B. </a:t>
            </a:r>
            <a:r>
              <a:rPr lang="en-GB" altLang="en-US" dirty="0" err="1">
                <a:sym typeface="Symbol"/>
              </a:rPr>
              <a:t>Bordini</a:t>
            </a:r>
            <a:r>
              <a:rPr lang="en-GB" altLang="en-US" dirty="0">
                <a:sym typeface="Symbol"/>
              </a:rPr>
              <a:t>, N. Bourcey, J.C. Perez, S. Izquierdo Bermudez, S. Ferradas Troitino, L. </a:t>
            </a:r>
            <a:r>
              <a:rPr lang="en-GB" altLang="en-US" dirty="0" err="1">
                <a:sym typeface="Symbol"/>
              </a:rPr>
              <a:t>Fiscarelli</a:t>
            </a:r>
            <a:r>
              <a:rPr lang="en-GB" altLang="en-US" dirty="0">
                <a:sym typeface="Symbol"/>
              </a:rPr>
              <a:t>, J. Fleiter, M. Guinchard, O. </a:t>
            </a:r>
            <a:r>
              <a:rPr lang="en-GB" altLang="en-US" dirty="0" err="1">
                <a:sym typeface="Symbol"/>
              </a:rPr>
              <a:t>Housiaux</a:t>
            </a:r>
            <a:r>
              <a:rPr lang="en-GB" altLang="en-US" dirty="0">
                <a:sym typeface="Symbol"/>
              </a:rPr>
              <a:t>, F. Lackner, F. Mangiarotti, A. Milanese, P. Moyret, H. </a:t>
            </a:r>
            <a:r>
              <a:rPr lang="en-GB" altLang="en-US" dirty="0" err="1">
                <a:sym typeface="Symbol"/>
              </a:rPr>
              <a:t>Prin</a:t>
            </a:r>
            <a:r>
              <a:rPr lang="en-GB" altLang="en-US" dirty="0">
                <a:sym typeface="Symbol"/>
              </a:rPr>
              <a:t>, R. Principe, </a:t>
            </a:r>
            <a:r>
              <a:rPr lang="en-US" dirty="0"/>
              <a:t>E. Ravaioli, </a:t>
            </a:r>
            <a:r>
              <a:rPr lang="en-GB" altLang="en-US" dirty="0">
                <a:sym typeface="Symbol"/>
              </a:rPr>
              <a:t>T. </a:t>
            </a:r>
            <a:r>
              <a:rPr lang="en-GB" altLang="en-US" dirty="0" err="1">
                <a:sym typeface="Symbol"/>
              </a:rPr>
              <a:t>Sahner</a:t>
            </a:r>
            <a:r>
              <a:rPr lang="en-GB" altLang="en-US" dirty="0">
                <a:sym typeface="Symbol"/>
              </a:rPr>
              <a:t>, S. </a:t>
            </a:r>
            <a:r>
              <a:rPr lang="en-GB" altLang="en-US" dirty="0" err="1">
                <a:sym typeface="Symbol"/>
              </a:rPr>
              <a:t>Sequeira</a:t>
            </a:r>
            <a:r>
              <a:rPr lang="en-GB" altLang="en-US" dirty="0">
                <a:sym typeface="Symbol"/>
              </a:rPr>
              <a:t> Tavares, E. Takala, E. </a:t>
            </a:r>
            <a:r>
              <a:rPr lang="en-GB" altLang="en-US" dirty="0" err="1">
                <a:sym typeface="Symbol"/>
              </a:rPr>
              <a:t>Todesco</a:t>
            </a:r>
            <a:r>
              <a:rPr lang="en-GB" altLang="en-US" dirty="0">
                <a:sym typeface="Symbol"/>
              </a:rPr>
              <a:t> </a:t>
            </a:r>
            <a:endParaRPr lang="en-GB" altLang="en-US" dirty="0">
              <a:solidFill>
                <a:schemeClr val="bg2"/>
              </a:solidFill>
              <a:sym typeface="Symbo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9883D-174A-4A20-A241-7A93B16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67E78-1842-404F-8042-D10626D47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Ambrosio - First Experience with Nb3Sn Accelerator Magnets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15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97" y="105871"/>
            <a:ext cx="7920000" cy="540000"/>
          </a:xfrm>
        </p:spPr>
        <p:txBody>
          <a:bodyPr/>
          <a:lstStyle/>
          <a:p>
            <a:r>
              <a:rPr lang="en-GB" sz="2400" dirty="0"/>
              <a:t>High Luminosity LHC (HL-LHC)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FDCA1C4-9514-7B4F-976F-D92F7E296653}" type="slidenum">
              <a:rPr lang="fr-FR">
                <a:solidFill>
                  <a:srgbClr val="64BCD9"/>
                </a:solidFill>
                <a:latin typeface="Arial"/>
              </a:rPr>
              <a:pPr defTabSz="342900"/>
              <a:t>3</a:t>
            </a:fld>
            <a:endParaRPr lang="fr-FR" dirty="0">
              <a:solidFill>
                <a:srgbClr val="64BCD9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6A3D4-6F5E-F042-A658-330E649F5C97}"/>
              </a:ext>
            </a:extLst>
          </p:cNvPr>
          <p:cNvSpPr txBox="1"/>
          <p:nvPr/>
        </p:nvSpPr>
        <p:spPr>
          <a:xfrm>
            <a:off x="276480" y="5413517"/>
            <a:ext cx="3442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en-US" b="1" dirty="0">
                <a:solidFill>
                  <a:prstClr val="white"/>
                </a:solidFill>
                <a:latin typeface="Arial"/>
              </a:rPr>
              <a:t>Project approved by CERN Council in June 2016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951C095-00FD-2C4A-A4E0-F7A9B68F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361" y="4930436"/>
            <a:ext cx="6454057" cy="270000"/>
          </a:xfrm>
        </p:spPr>
        <p:txBody>
          <a:bodyPr/>
          <a:lstStyle/>
          <a:p>
            <a:pPr defTabSz="342900"/>
            <a:r>
              <a:rPr lang="en-US">
                <a:solidFill>
                  <a:srgbClr val="64BCD9"/>
                </a:solidFill>
                <a:latin typeface="Arial"/>
              </a:rPr>
              <a:t>G. Ambrosio - First Experience with Nb3Sn Accelerator Magnets</a:t>
            </a:r>
            <a:endParaRPr lang="en-US" baseline="30000" dirty="0">
              <a:solidFill>
                <a:srgbClr val="64BCD9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9BD55-1545-4F1A-89B9-977D8231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84526"/>
            <a:ext cx="5034701" cy="3566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0631" y="798152"/>
            <a:ext cx="6409614" cy="265457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The main objective of </a:t>
            </a:r>
            <a:r>
              <a:rPr lang="en-GB" sz="1500" kern="0" dirty="0" err="1">
                <a:solidFill>
                  <a:prstClr val="black"/>
                </a:solidFill>
                <a:latin typeface="Calibri"/>
              </a:rPr>
              <a:t>HiLumi</a:t>
            </a:r>
            <a:r>
              <a:rPr lang="en-GB" sz="1500" kern="0">
                <a:solidFill>
                  <a:prstClr val="black"/>
                </a:solidFill>
                <a:latin typeface="Calibri"/>
              </a:rPr>
              <a:t> LHC Design Study is to extend the LHC lifetime by </a:t>
            </a:r>
            <a:r>
              <a:rPr lang="en-GB" sz="1500" b="1" kern="0">
                <a:solidFill>
                  <a:prstClr val="black"/>
                </a:solidFill>
                <a:latin typeface="Calibri"/>
              </a:rPr>
              <a:t>another decade </a:t>
            </a:r>
            <a:r>
              <a:rPr lang="en-GB" sz="1500" kern="0">
                <a:solidFill>
                  <a:prstClr val="black"/>
                </a:solidFill>
                <a:latin typeface="Calibri"/>
              </a:rPr>
              <a:t>and to determine a hardware configuration and a set of beam parameters that will allow the LHC to reach the following targets:</a:t>
            </a:r>
          </a:p>
          <a:p>
            <a:pPr defTabSz="685800">
              <a:defRPr/>
            </a:pPr>
            <a:endParaRPr lang="en-GB" sz="1350" kern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GB" kern="0">
                <a:solidFill>
                  <a:prstClr val="black"/>
                </a:solidFill>
                <a:latin typeface="Calibri"/>
              </a:rPr>
              <a:t>A peak luminosity of </a:t>
            </a:r>
            <a:r>
              <a:rPr lang="en-GB" kern="0" err="1">
                <a:solidFill>
                  <a:prstClr val="black"/>
                </a:solidFill>
                <a:latin typeface="Calibri"/>
              </a:rPr>
              <a:t>L</a:t>
            </a:r>
            <a:r>
              <a:rPr lang="en-GB" kern="0" baseline="-25000" err="1">
                <a:solidFill>
                  <a:prstClr val="black"/>
                </a:solidFill>
                <a:latin typeface="Calibri"/>
              </a:rPr>
              <a:t>peak</a:t>
            </a:r>
            <a:r>
              <a:rPr lang="en-GB" kern="0">
                <a:solidFill>
                  <a:prstClr val="black"/>
                </a:solidFill>
                <a:latin typeface="Calibri"/>
              </a:rPr>
              <a:t> = 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5×10</a:t>
            </a:r>
            <a:r>
              <a:rPr lang="en-GB" b="1" kern="0" baseline="30000">
                <a:solidFill>
                  <a:prstClr val="black"/>
                </a:solidFill>
                <a:latin typeface="Calibri"/>
              </a:rPr>
              <a:t>34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 cm</a:t>
            </a:r>
            <a:r>
              <a:rPr lang="en-GB" b="1" kern="0" baseline="30000">
                <a:solidFill>
                  <a:prstClr val="black"/>
                </a:solidFill>
                <a:latin typeface="Calibri"/>
              </a:rPr>
              <a:t>-2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s</a:t>
            </a:r>
            <a:r>
              <a:rPr lang="en-GB" b="1" kern="0" baseline="30000">
                <a:solidFill>
                  <a:prstClr val="black"/>
                </a:solidFill>
                <a:latin typeface="Calibri"/>
              </a:rPr>
              <a:t>-1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 with levelling</a:t>
            </a:r>
            <a:r>
              <a:rPr lang="en-GB" kern="0">
                <a:solidFill>
                  <a:prstClr val="black"/>
                </a:solidFill>
                <a:latin typeface="Calibri"/>
              </a:rPr>
              <a:t>, allowing:</a:t>
            </a:r>
          </a:p>
          <a:p>
            <a:pPr defTabSz="685800">
              <a:defRPr/>
            </a:pPr>
            <a:br>
              <a:rPr lang="en-GB" kern="0">
                <a:solidFill>
                  <a:prstClr val="black"/>
                </a:solidFill>
                <a:latin typeface="Calibri"/>
              </a:rPr>
            </a:br>
            <a:r>
              <a:rPr lang="en-GB" kern="0">
                <a:solidFill>
                  <a:prstClr val="black"/>
                </a:solidFill>
                <a:latin typeface="Calibri"/>
              </a:rPr>
              <a:t>An integrated luminosity of 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250 fb</a:t>
            </a:r>
            <a:r>
              <a:rPr lang="en-GB" b="1" kern="0" baseline="30000">
                <a:solidFill>
                  <a:prstClr val="black"/>
                </a:solidFill>
                <a:latin typeface="Calibri"/>
              </a:rPr>
              <a:t>-1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 per year</a:t>
            </a:r>
            <a:r>
              <a:rPr lang="en-GB" kern="0">
                <a:solidFill>
                  <a:prstClr val="black"/>
                </a:solidFill>
                <a:latin typeface="Calibri"/>
              </a:rPr>
              <a:t>, enabling the goal of 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L</a:t>
            </a:r>
            <a:r>
              <a:rPr lang="en-GB" b="1" kern="0" baseline="-25000">
                <a:solidFill>
                  <a:prstClr val="black"/>
                </a:solidFill>
                <a:latin typeface="Calibri"/>
              </a:rPr>
              <a:t>int</a:t>
            </a:r>
            <a:r>
              <a:rPr lang="en-GB" b="1" kern="0">
                <a:solidFill>
                  <a:prstClr val="black"/>
                </a:solidFill>
                <a:latin typeface="Calibri"/>
              </a:rPr>
              <a:t> = 3000 fb</a:t>
            </a:r>
            <a:r>
              <a:rPr lang="en-GB" b="1" kern="0" baseline="30000">
                <a:solidFill>
                  <a:prstClr val="black"/>
                </a:solidFill>
                <a:latin typeface="Calibri"/>
              </a:rPr>
              <a:t>-1</a:t>
            </a:r>
            <a:r>
              <a:rPr lang="en-GB" kern="0">
                <a:solidFill>
                  <a:prstClr val="black"/>
                </a:solidFill>
                <a:latin typeface="Calibri"/>
              </a:rPr>
              <a:t> twelve years after the upgrade. </a:t>
            </a:r>
            <a:br>
              <a:rPr lang="en-GB" kern="0">
                <a:solidFill>
                  <a:prstClr val="black"/>
                </a:solidFill>
                <a:latin typeface="Calibri"/>
              </a:rPr>
            </a:br>
            <a:r>
              <a:rPr lang="en-GB" kern="0">
                <a:solidFill>
                  <a:prstClr val="black"/>
                </a:solidFill>
                <a:latin typeface="Calibri"/>
              </a:rPr>
              <a:t>This luminosity is more than ten times the luminosity reach of the first 10 years of the LHC lifetime.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813" y="3605006"/>
            <a:ext cx="4098596" cy="154657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kern="0" dirty="0">
                <a:solidFill>
                  <a:prstClr val="black"/>
                </a:solidFill>
                <a:latin typeface="Calibri"/>
              </a:rPr>
              <a:t>Ultimate</a:t>
            </a:r>
            <a:r>
              <a:rPr lang="en-US" sz="1350" kern="0" dirty="0">
                <a:solidFill>
                  <a:prstClr val="black"/>
                </a:solidFill>
                <a:latin typeface="Calibri"/>
              </a:rPr>
              <a:t> performance established 2015-2016. With same hardware and same beam parameters, by using </a:t>
            </a:r>
            <a:r>
              <a:rPr lang="en-US" sz="1350" b="1" kern="0" dirty="0">
                <a:solidFill>
                  <a:prstClr val="black"/>
                </a:solidFill>
                <a:latin typeface="Calibri"/>
              </a:rPr>
              <a:t>engineering margins:</a:t>
            </a:r>
          </a:p>
          <a:p>
            <a:pPr algn="ctr" defTabSz="685800">
              <a:defRPr/>
            </a:pPr>
            <a:r>
              <a:rPr lang="en-US" sz="1350" b="1" kern="0" dirty="0" err="1">
                <a:solidFill>
                  <a:prstClr val="black"/>
                </a:solidFill>
                <a:latin typeface="Calibri"/>
              </a:rPr>
              <a:t>L</a:t>
            </a:r>
            <a:r>
              <a:rPr lang="en-US" sz="1350" b="1" kern="0" baseline="-25000" dirty="0" err="1">
                <a:solidFill>
                  <a:prstClr val="black"/>
                </a:solidFill>
                <a:latin typeface="Calibri"/>
              </a:rPr>
              <a:t>peak</a:t>
            </a:r>
            <a:r>
              <a:rPr lang="en-US" sz="1350" b="1" kern="0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kern="0" baseline="-25000" dirty="0" err="1">
                <a:solidFill>
                  <a:prstClr val="black"/>
                </a:solidFill>
                <a:latin typeface="Calibri"/>
              </a:rPr>
              <a:t>ult</a:t>
            </a:r>
            <a:r>
              <a:rPr lang="en-US" sz="135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b="1" kern="0" dirty="0">
                <a:solidFill>
                  <a:prstClr val="black"/>
                </a:solidFill>
                <a:latin typeface="Calibri"/>
                <a:sym typeface="Symbol"/>
              </a:rPr>
              <a:t> 7.5 10</a:t>
            </a:r>
            <a:r>
              <a:rPr lang="en-US" sz="1350" b="1" kern="0" baseline="30000" dirty="0">
                <a:solidFill>
                  <a:prstClr val="black"/>
                </a:solidFill>
                <a:latin typeface="Calibri"/>
                <a:sym typeface="Symbol"/>
              </a:rPr>
              <a:t>34</a:t>
            </a:r>
            <a:r>
              <a:rPr lang="en-US" sz="1350" b="1" kern="0" dirty="0">
                <a:solidFill>
                  <a:prstClr val="black"/>
                </a:solidFill>
                <a:latin typeface="Calibri"/>
                <a:sym typeface="Symbol"/>
              </a:rPr>
              <a:t> cm</a:t>
            </a:r>
            <a:r>
              <a:rPr lang="en-US" sz="1350" b="1" kern="0" baseline="30000" dirty="0">
                <a:solidFill>
                  <a:prstClr val="black"/>
                </a:solidFill>
                <a:latin typeface="Calibri"/>
                <a:sym typeface="Symbol"/>
              </a:rPr>
              <a:t>-2</a:t>
            </a:r>
            <a:r>
              <a:rPr lang="en-US" sz="1350" b="1" kern="0" dirty="0">
                <a:solidFill>
                  <a:prstClr val="black"/>
                </a:solidFill>
                <a:latin typeface="Calibri"/>
                <a:sym typeface="Symbol"/>
              </a:rPr>
              <a:t>s</a:t>
            </a:r>
            <a:r>
              <a:rPr lang="en-US" sz="1350" b="1" kern="0" baseline="30000" dirty="0">
                <a:solidFill>
                  <a:prstClr val="black"/>
                </a:solidFill>
                <a:latin typeface="Calibri"/>
                <a:sym typeface="Symbol"/>
              </a:rPr>
              <a:t>-1</a:t>
            </a:r>
            <a:r>
              <a:rPr lang="en-US" sz="1350" kern="0" dirty="0">
                <a:solidFill>
                  <a:prstClr val="black"/>
                </a:solidFill>
                <a:latin typeface="Calibri"/>
                <a:sym typeface="Symbol"/>
              </a:rPr>
              <a:t>  and   </a:t>
            </a:r>
            <a:r>
              <a:rPr lang="en-US" sz="1350" b="1" kern="0" dirty="0">
                <a:solidFill>
                  <a:prstClr val="black"/>
                </a:solidFill>
                <a:latin typeface="Calibri"/>
                <a:sym typeface="Symbol"/>
              </a:rPr>
              <a:t>Ultimate Integrated L</a:t>
            </a:r>
            <a:r>
              <a:rPr lang="en-US" sz="1350" b="1" kern="0" baseline="-25000" dirty="0">
                <a:solidFill>
                  <a:prstClr val="black"/>
                </a:solidFill>
                <a:latin typeface="Calibri"/>
                <a:sym typeface="Symbol"/>
              </a:rPr>
              <a:t>int </a:t>
            </a:r>
            <a:r>
              <a:rPr lang="en-US" sz="1350" b="1" kern="0" baseline="-25000" dirty="0" err="1">
                <a:solidFill>
                  <a:prstClr val="black"/>
                </a:solidFill>
                <a:latin typeface="Calibri"/>
                <a:sym typeface="Symbol"/>
              </a:rPr>
              <a:t>ult</a:t>
            </a:r>
            <a:r>
              <a:rPr lang="en-US" sz="1350" b="1" kern="0" dirty="0">
                <a:solidFill>
                  <a:prstClr val="black"/>
                </a:solidFill>
                <a:latin typeface="Calibri"/>
                <a:sym typeface="Symbol"/>
              </a:rPr>
              <a:t>  4000 fb</a:t>
            </a:r>
            <a:r>
              <a:rPr lang="en-US" sz="1350" b="1" kern="0" baseline="30000" dirty="0">
                <a:solidFill>
                  <a:prstClr val="black"/>
                </a:solidFill>
                <a:latin typeface="Calibri"/>
                <a:sym typeface="Symbol"/>
              </a:rPr>
              <a:t>-1</a:t>
            </a:r>
            <a:r>
              <a:rPr lang="en-US" sz="1350" b="1" kern="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1350" kern="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</a:p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  <a:latin typeface="Calibri"/>
                <a:sym typeface="Symbol"/>
              </a:rPr>
              <a:t>LHC should not be the limit, would Physics require more than nominal</a:t>
            </a:r>
            <a:endParaRPr lang="en-US" sz="135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5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FA04-60C8-43CC-9047-5A40C9B9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36" y="11552"/>
            <a:ext cx="7920000" cy="720000"/>
          </a:xfrm>
        </p:spPr>
        <p:txBody>
          <a:bodyPr/>
          <a:lstStyle/>
          <a:p>
            <a:r>
              <a:rPr lang="en-US" dirty="0"/>
              <a:t>Inner Triplet @ ATLAS and CMS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0545-2294-49DF-B2CD-2C29C177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DEBD173D-550C-4FB3-9281-BB1E7EFC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6" b="11919"/>
          <a:stretch/>
        </p:blipFill>
        <p:spPr>
          <a:xfrm>
            <a:off x="404598" y="745000"/>
            <a:ext cx="7918450" cy="2882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86E81-2464-4C00-BC3F-988BB161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3" t="7285" r="3922" b="47060"/>
          <a:stretch/>
        </p:blipFill>
        <p:spPr>
          <a:xfrm>
            <a:off x="1980205" y="5165637"/>
            <a:ext cx="5756007" cy="1719747"/>
          </a:xfrm>
          <a:prstGeom prst="rect">
            <a:avLst/>
          </a:prstGeom>
        </p:spPr>
      </p:pic>
      <p:pic>
        <p:nvPicPr>
          <p:cNvPr id="8" name="Picture 7" descr="P:\ruben\LARP\3-D Models\Jodi\MQXF-cutaway5.jpg">
            <a:extLst>
              <a:ext uri="{FF2B5EF4-FFF2-40B4-BE49-F238E27FC236}">
                <a16:creationId xmlns:a16="http://schemas.microsoft.com/office/drawing/2014/main" id="{F31BC3BD-FB3C-42E5-863F-2A489804039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629" y="4034738"/>
            <a:ext cx="1234003" cy="55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:\ruben\LARP\3-D Models\Jodi\MQXF-cutaway5.jpg">
            <a:extLst>
              <a:ext uri="{FF2B5EF4-FFF2-40B4-BE49-F238E27FC236}">
                <a16:creationId xmlns:a16="http://schemas.microsoft.com/office/drawing/2014/main" id="{092CE071-AFA6-47AE-8583-08F74D102B36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469" y="4034738"/>
            <a:ext cx="1234003" cy="56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F1EBF-E89E-4391-A6C5-96E5C7E75F1B}"/>
              </a:ext>
            </a:extLst>
          </p:cNvPr>
          <p:cNvSpPr txBox="1"/>
          <p:nvPr/>
        </p:nvSpPr>
        <p:spPr>
          <a:xfrm>
            <a:off x="5795983" y="4019562"/>
            <a:ext cx="724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MQXFA</a:t>
            </a:r>
          </a:p>
          <a:p>
            <a:r>
              <a:rPr lang="en-US" sz="1200" i="1" dirty="0"/>
              <a:t>Magnet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CAA30-26AC-47DB-B2BA-A0B62705D6DE}"/>
              </a:ext>
            </a:extLst>
          </p:cNvPr>
          <p:cNvSpPr txBox="1"/>
          <p:nvPr/>
        </p:nvSpPr>
        <p:spPr>
          <a:xfrm>
            <a:off x="5585466" y="517295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Cold Mass</a:t>
            </a:r>
          </a:p>
          <a:p>
            <a:r>
              <a:rPr lang="en-US" sz="1200" i="1" dirty="0"/>
              <a:t>Assembly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8B1BE-4BB5-4612-888D-F37A635FFB32}"/>
              </a:ext>
            </a:extLst>
          </p:cNvPr>
          <p:cNvSpPr txBox="1"/>
          <p:nvPr/>
        </p:nvSpPr>
        <p:spPr>
          <a:xfrm>
            <a:off x="1106514" y="5812809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Cryo-Assembly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AC7E68-1C15-4CD5-9E5C-621B73077C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412" y="4687541"/>
            <a:ext cx="2089491" cy="1263768"/>
          </a:xfrm>
          <a:prstGeom prst="rect">
            <a:avLst/>
          </a:prstGeom>
        </p:spPr>
      </p:pic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E0B8C4CC-EDC1-4CA7-B036-C2421B398D00}"/>
              </a:ext>
            </a:extLst>
          </p:cNvPr>
          <p:cNvCxnSpPr>
            <a:cxnSpLocks/>
          </p:cNvCxnSpPr>
          <p:nvPr/>
        </p:nvCxnSpPr>
        <p:spPr>
          <a:xfrm rot="5400000">
            <a:off x="7304689" y="5560437"/>
            <a:ext cx="1432690" cy="645197"/>
          </a:xfrm>
          <a:prstGeom prst="bentConnector3">
            <a:avLst>
              <a:gd name="adj1" fmla="val 99282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1CBE4B-5DDA-421C-9CB7-9539F8F7478B}"/>
              </a:ext>
            </a:extLst>
          </p:cNvPr>
          <p:cNvCxnSpPr>
            <a:cxnSpLocks/>
          </p:cNvCxnSpPr>
          <p:nvPr/>
        </p:nvCxnSpPr>
        <p:spPr>
          <a:xfrm>
            <a:off x="8128137" y="4555538"/>
            <a:ext cx="31983" cy="22769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F04ABF-4E8C-4581-B483-5F835F4B682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055631" y="4592798"/>
            <a:ext cx="166139" cy="7104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24AE5-D7D4-4671-8503-4417C72CEE15}"/>
              </a:ext>
            </a:extLst>
          </p:cNvPr>
          <p:cNvSpPr/>
          <p:nvPr/>
        </p:nvSpPr>
        <p:spPr>
          <a:xfrm>
            <a:off x="89973" y="3796817"/>
            <a:ext cx="5143863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5A5A5A"/>
                </a:solidFill>
              </a:rPr>
              <a:t>US-AUP: Q1 and Q3</a:t>
            </a:r>
          </a:p>
          <a:p>
            <a:pPr marL="800100" lvl="1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dirty="0">
                <a:solidFill>
                  <a:srgbClr val="5A5A5A"/>
                </a:solidFill>
              </a:rPr>
              <a:t>2 magnets per cryo-assembly</a:t>
            </a:r>
          </a:p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sz="2400" dirty="0">
                <a:solidFill>
                  <a:srgbClr val="5A5A5A"/>
                </a:solidFill>
              </a:rPr>
              <a:t>CERN: Q2a and Q2b</a:t>
            </a:r>
          </a:p>
          <a:p>
            <a:pPr marL="800100" lvl="1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dirty="0">
                <a:solidFill>
                  <a:srgbClr val="5A5A5A"/>
                </a:solidFill>
              </a:rPr>
              <a:t>1 magnet per cryo-assembly</a:t>
            </a:r>
          </a:p>
        </p:txBody>
      </p:sp>
    </p:spTree>
    <p:extLst>
      <p:ext uri="{BB962C8B-B14F-4D97-AF65-F5344CB8AC3E}">
        <p14:creationId xmlns:p14="http://schemas.microsoft.com/office/powerpoint/2010/main" val="140220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05" y="9376"/>
            <a:ext cx="7704416" cy="720000"/>
          </a:xfrm>
        </p:spPr>
        <p:txBody>
          <a:bodyPr/>
          <a:lstStyle/>
          <a:p>
            <a:r>
              <a:rPr lang="en-US" dirty="0"/>
              <a:t>Model Magnet Development Chart (by LARP)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4" y="1177166"/>
            <a:ext cx="8409070" cy="287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9" y="4023905"/>
            <a:ext cx="3407046" cy="16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50" y="4088817"/>
            <a:ext cx="29019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2" y="4108059"/>
            <a:ext cx="1508482" cy="119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7676" y="5517132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Large aperture quadrupoles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9689" y="5471014"/>
            <a:ext cx="18710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Long quadrupoles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0440" y="5111737"/>
            <a:ext cx="137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HQ and LQ Mirrors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57189" y="460944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HQM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504" y="612198"/>
            <a:ext cx="787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Started from simple configurations directed at basic technology studies and progressed to incorporate all requirements for operation in the accelerator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1E9DB-94D6-4118-81BD-E19B6815C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777" y="5334342"/>
            <a:ext cx="1540706" cy="1533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28999-C4C2-4431-9AB2-C0438E65C4B1}"/>
              </a:ext>
            </a:extLst>
          </p:cNvPr>
          <p:cNvSpPr/>
          <p:nvPr/>
        </p:nvSpPr>
        <p:spPr>
          <a:xfrm>
            <a:off x="0" y="6195848"/>
            <a:ext cx="2047820" cy="65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15D3D28-86E0-430D-B6CE-E08970752F29}"/>
              </a:ext>
            </a:extLst>
          </p:cNvPr>
          <p:cNvSpPr/>
          <p:nvPr/>
        </p:nvSpPr>
        <p:spPr>
          <a:xfrm>
            <a:off x="161465" y="1419374"/>
            <a:ext cx="409747" cy="5177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E2478-BD65-46B2-A2E0-862F0024B5AB}"/>
              </a:ext>
            </a:extLst>
          </p:cNvPr>
          <p:cNvSpPr txBox="1"/>
          <p:nvPr/>
        </p:nvSpPr>
        <p:spPr>
          <a:xfrm>
            <a:off x="17524" y="109472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53048D-4DCE-41DE-ACCB-0F9DD12A341B}"/>
              </a:ext>
            </a:extLst>
          </p:cNvPr>
          <p:cNvSpPr txBox="1"/>
          <p:nvPr/>
        </p:nvSpPr>
        <p:spPr>
          <a:xfrm>
            <a:off x="-12168" y="651886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85CCB3-BA13-4708-BB86-C54D6CBA6689}"/>
              </a:ext>
            </a:extLst>
          </p:cNvPr>
          <p:cNvSpPr/>
          <p:nvPr/>
        </p:nvSpPr>
        <p:spPr>
          <a:xfrm>
            <a:off x="3187063" y="2361379"/>
            <a:ext cx="2156319" cy="376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Coil design selection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3E288B-F8AD-4FD0-A33C-CAD8A77294EF}"/>
              </a:ext>
            </a:extLst>
          </p:cNvPr>
          <p:cNvCxnSpPr/>
          <p:nvPr/>
        </p:nvCxnSpPr>
        <p:spPr>
          <a:xfrm>
            <a:off x="935171" y="3991369"/>
            <a:ext cx="7802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E417374-AF2E-4EA2-BCA1-AA182BA8BF1E}"/>
              </a:ext>
            </a:extLst>
          </p:cNvPr>
          <p:cNvSpPr/>
          <p:nvPr/>
        </p:nvSpPr>
        <p:spPr>
          <a:xfrm>
            <a:off x="3216259" y="3758763"/>
            <a:ext cx="1860895" cy="376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Structure selection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02F012-C1C1-4E0F-B84D-5239FA88CD36}"/>
              </a:ext>
            </a:extLst>
          </p:cNvPr>
          <p:cNvSpPr/>
          <p:nvPr/>
        </p:nvSpPr>
        <p:spPr>
          <a:xfrm>
            <a:off x="8049569" y="3621979"/>
            <a:ext cx="1018416" cy="4781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Lessons Learned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8AFAA0F-E4B3-4FD8-B2F0-BDD605A5CAB0}"/>
              </a:ext>
            </a:extLst>
          </p:cNvPr>
          <p:cNvSpPr/>
          <p:nvPr/>
        </p:nvSpPr>
        <p:spPr>
          <a:xfrm>
            <a:off x="2812595" y="3891327"/>
            <a:ext cx="288032" cy="2577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63EC644-A64D-4730-BA79-71C82057E2C3}"/>
              </a:ext>
            </a:extLst>
          </p:cNvPr>
          <p:cNvSpPr/>
          <p:nvPr/>
        </p:nvSpPr>
        <p:spPr>
          <a:xfrm rot="19568803">
            <a:off x="7598493" y="3818928"/>
            <a:ext cx="288032" cy="2577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8B7BFD01-ECC9-423B-9BE1-059B36785681}"/>
              </a:ext>
            </a:extLst>
          </p:cNvPr>
          <p:cNvSpPr/>
          <p:nvPr/>
        </p:nvSpPr>
        <p:spPr>
          <a:xfrm rot="18782120">
            <a:off x="3558767" y="5348994"/>
            <a:ext cx="288032" cy="4192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B1F5B83-3256-4B3C-97E4-3671F21DA859}"/>
              </a:ext>
            </a:extLst>
          </p:cNvPr>
          <p:cNvSpPr/>
          <p:nvPr/>
        </p:nvSpPr>
        <p:spPr>
          <a:xfrm rot="4726695">
            <a:off x="6176995" y="5144647"/>
            <a:ext cx="288032" cy="15234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EBD3C4-DCD7-46DD-8486-493FC416766B}"/>
              </a:ext>
            </a:extLst>
          </p:cNvPr>
          <p:cNvSpPr txBox="1"/>
          <p:nvPr/>
        </p:nvSpPr>
        <p:spPr>
          <a:xfrm>
            <a:off x="5486010" y="6258761"/>
            <a:ext cx="269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MQXF design in collaboration with CERN</a:t>
            </a:r>
          </a:p>
        </p:txBody>
      </p:sp>
    </p:spTree>
    <p:extLst>
      <p:ext uri="{BB962C8B-B14F-4D97-AF65-F5344CB8AC3E}">
        <p14:creationId xmlns:p14="http://schemas.microsoft.com/office/powerpoint/2010/main" val="1136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Low-</a:t>
            </a:r>
            <a:r>
              <a:rPr lang="en-GB" altLang="en-US" dirty="0">
                <a:sym typeface="Symbol" panose="05050102010706020507" pitchFamily="18" charset="2"/>
              </a:rPr>
              <a:t> quadrupole magnets</a:t>
            </a:r>
            <a:br>
              <a:rPr lang="en-GB" altLang="en-US" dirty="0">
                <a:sym typeface="Symbol" panose="05050102010706020507" pitchFamily="18" charset="2"/>
              </a:rPr>
            </a:br>
            <a:r>
              <a:rPr lang="en-GB" altLang="en-US" dirty="0">
                <a:sym typeface="Symbol" panose="05050102010706020507" pitchFamily="18" charset="2"/>
              </a:rPr>
              <a:t>f</a:t>
            </a:r>
            <a:r>
              <a:rPr lang="en-GB" altLang="en-US" dirty="0"/>
              <a:t>rom LHC to </a:t>
            </a:r>
            <a:r>
              <a:rPr lang="en-GB" altLang="en-US" dirty="0">
                <a:solidFill>
                  <a:srgbClr val="009900"/>
                </a:solidFill>
              </a:rPr>
              <a:t>HL-LHC 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91209"/>
            <a:ext cx="7920000" cy="1489719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/>
              <a:t>Cold mass OD from 490/420 to </a:t>
            </a:r>
            <a:r>
              <a:rPr lang="en-GB" b="1" dirty="0">
                <a:solidFill>
                  <a:srgbClr val="FF0000"/>
                </a:solidFill>
              </a:rPr>
              <a:t>630 mm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More than double the aperture: from 70 to </a:t>
            </a:r>
            <a:r>
              <a:rPr lang="en-GB" b="1" dirty="0">
                <a:solidFill>
                  <a:srgbClr val="FF0000"/>
                </a:solidFill>
              </a:rPr>
              <a:t>150 mm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~4 times </a:t>
            </a:r>
            <a:r>
              <a:rPr lang="en-GB" dirty="0"/>
              <a:t>the </a:t>
            </a:r>
            <a:r>
              <a:rPr lang="en-GB" dirty="0" err="1"/>
              <a:t>e.m</a:t>
            </a:r>
            <a:r>
              <a:rPr lang="en-GB" dirty="0"/>
              <a:t>. forces in straight section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~6 times </a:t>
            </a:r>
            <a:r>
              <a:rPr lang="en-GB" dirty="0"/>
              <a:t>the </a:t>
            </a:r>
            <a:r>
              <a:rPr lang="en-GB" dirty="0" err="1"/>
              <a:t>e.m</a:t>
            </a:r>
            <a:r>
              <a:rPr lang="en-GB" dirty="0"/>
              <a:t>. forces in the ends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657600"/>
            <a:ext cx="22320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22700"/>
            <a:ext cx="190817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1988" y="3365500"/>
            <a:ext cx="2538413" cy="4572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  <a:latin typeface="+mn-lt"/>
              </a:rPr>
              <a:t>MQXB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475" y="3221111"/>
            <a:ext cx="2538413" cy="4572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  <a:latin typeface="+mn-lt"/>
              </a:rPr>
              <a:t>MQXA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3450" y="2899792"/>
            <a:ext cx="2536825" cy="4572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9900"/>
                </a:solidFill>
                <a:latin typeface="+mn-lt"/>
              </a:rPr>
              <a:t>MQXF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115" r="2296" b="1115"/>
          <a:stretch>
            <a:fillRect/>
          </a:stretch>
        </p:blipFill>
        <p:spPr bwMode="auto">
          <a:xfrm>
            <a:off x="5807075" y="3302000"/>
            <a:ext cx="28797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5899150"/>
            <a:ext cx="3600400" cy="4572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5F5F5F"/>
                </a:solidFill>
                <a:latin typeface="+mn-lt"/>
              </a:rPr>
              <a:t>Same scale for all 3 plots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2873236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State of the art quadrupoles at the time of LHC construction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752586-0920-46DA-9D38-89628165D5C9}"/>
              </a:ext>
            </a:extLst>
          </p:cNvPr>
          <p:cNvCxnSpPr>
            <a:cxnSpLocks/>
          </p:cNvCxnSpPr>
          <p:nvPr/>
        </p:nvCxnSpPr>
        <p:spPr>
          <a:xfrm flipH="1">
            <a:off x="2195736" y="977900"/>
            <a:ext cx="1800200" cy="24511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9233DF-6ED4-4707-8246-D6569088D525}"/>
              </a:ext>
            </a:extLst>
          </p:cNvPr>
          <p:cNvCxnSpPr>
            <a:cxnSpLocks/>
          </p:cNvCxnSpPr>
          <p:nvPr/>
        </p:nvCxnSpPr>
        <p:spPr>
          <a:xfrm>
            <a:off x="4062610" y="1022932"/>
            <a:ext cx="0" cy="252036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592578-B88A-45F0-ADE3-B84F9359CDE5}"/>
              </a:ext>
            </a:extLst>
          </p:cNvPr>
          <p:cNvCxnSpPr>
            <a:cxnSpLocks/>
          </p:cNvCxnSpPr>
          <p:nvPr/>
        </p:nvCxnSpPr>
        <p:spPr>
          <a:xfrm>
            <a:off x="5508104" y="943266"/>
            <a:ext cx="1368152" cy="2299302"/>
          </a:xfrm>
          <a:prstGeom prst="straightConnector1">
            <a:avLst/>
          </a:prstGeom>
          <a:ln>
            <a:solidFill>
              <a:srgbClr val="0099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6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616184" cy="720000"/>
          </a:xfrm>
        </p:spPr>
        <p:txBody>
          <a:bodyPr/>
          <a:lstStyle/>
          <a:p>
            <a:r>
              <a:rPr lang="en-US" dirty="0"/>
              <a:t>MQXFA/B Design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9050" y="1219200"/>
          <a:ext cx="5562599" cy="444317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MQXFA/B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4.2/7.15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16.23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13" b="5868"/>
          <a:stretch/>
        </p:blipFill>
        <p:spPr>
          <a:xfrm>
            <a:off x="5580112" y="4413279"/>
            <a:ext cx="3581400" cy="24447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6294" y="6423128"/>
            <a:ext cx="360000" cy="360000"/>
          </a:xfrm>
        </p:spPr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6" y="5715012"/>
            <a:ext cx="5694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P. Ferracin et al., “</a:t>
            </a:r>
            <a:r>
              <a:rPr lang="x-none" sz="1200" dirty="0"/>
              <a:t>Development of MQXF, the Nb</a:t>
            </a:r>
            <a:r>
              <a:rPr lang="x-none" sz="1200" baseline="-25000" dirty="0"/>
              <a:t>3</a:t>
            </a:r>
            <a:r>
              <a:rPr lang="x-none" sz="1200" dirty="0"/>
              <a:t>Sn Low-β Quadrupole for the HiLumi LHC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” IEEE Trans App.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Supercond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Vol. 26, no. 4, 4000207</a:t>
            </a:r>
          </a:p>
        </p:txBody>
      </p:sp>
      <p:pic>
        <p:nvPicPr>
          <p:cNvPr id="16" name="Picture 15" descr="C:\Documents and Settings\bbordini\Local Settings\Temporary Internet Files\Content.Word\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r="13051"/>
          <a:stretch>
            <a:fillRect/>
          </a:stretch>
        </p:blipFill>
        <p:spPr bwMode="auto">
          <a:xfrm>
            <a:off x="5614009" y="3624262"/>
            <a:ext cx="1262247" cy="12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6166" y="3933906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Conductor</a:t>
            </a:r>
          </a:p>
          <a:p>
            <a:r>
              <a:rPr lang="en-US" dirty="0"/>
              <a:t>RRP 108/127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78BC6-2180-472B-9EC1-4648E0CB02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01" t="1147" r="13208" b="2441"/>
          <a:stretch/>
        </p:blipFill>
        <p:spPr>
          <a:xfrm>
            <a:off x="5592600" y="2160"/>
            <a:ext cx="3551400" cy="35473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40B8C5-1861-42C9-AABB-69B5F202C67D}"/>
              </a:ext>
            </a:extLst>
          </p:cNvPr>
          <p:cNvSpPr/>
          <p:nvPr/>
        </p:nvSpPr>
        <p:spPr>
          <a:xfrm>
            <a:off x="1403648" y="6661047"/>
            <a:ext cx="648072" cy="196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192296"/>
            <a:ext cx="56981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“First Test Results of the 150 mm Aperture IR Quadrupole Models for the High Luminosity LHC” NAPAC16, FERMILAB-CONF-16-440-TD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6DC0-6698-4D1C-907E-0CF6CD349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350" y="6518451"/>
            <a:ext cx="5698106" cy="360000"/>
          </a:xfrm>
        </p:spPr>
        <p:txBody>
          <a:bodyPr/>
          <a:lstStyle/>
          <a:p>
            <a:r>
              <a:rPr lang="en-US" dirty="0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80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5981-E35F-4577-9B1C-516C8E0F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369143" cy="720000"/>
          </a:xfrm>
        </p:spPr>
        <p:txBody>
          <a:bodyPr/>
          <a:lstStyle/>
          <a:p>
            <a:r>
              <a:rPr lang="en-US" dirty="0"/>
              <a:t>MQXFA Vertical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599583-68B0-47A1-AAA9-80135F58F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0095"/>
            <a:ext cx="7369143" cy="48128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2EA57-36BB-4771-8EFF-AD31983F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96379-E6C4-4401-941E-41C9710C4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17" y="23792"/>
            <a:ext cx="1835055" cy="6834208"/>
          </a:xfrm>
          <a:prstGeom prst="rect">
            <a:avLst/>
          </a:prstGeo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C48E8F08-5C67-4269-AB2B-5E2345E37375}"/>
              </a:ext>
            </a:extLst>
          </p:cNvPr>
          <p:cNvSpPr txBox="1">
            <a:spLocks/>
          </p:cNvSpPr>
          <p:nvPr/>
        </p:nvSpPr>
        <p:spPr>
          <a:xfrm>
            <a:off x="1259632" y="4350958"/>
            <a:ext cx="3240360" cy="1238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Operation above 7 </a:t>
            </a:r>
            <a:r>
              <a:rPr lang="en-US" sz="2000" dirty="0" err="1"/>
              <a:t>Tev</a:t>
            </a:r>
            <a:endParaRPr lang="en-US" sz="2000" dirty="0"/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Temperature margin</a:t>
            </a: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Excellent memory</a:t>
            </a:r>
          </a:p>
          <a:p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D2121D-C8AD-4CA4-BAB2-48C61192C5E6}"/>
              </a:ext>
            </a:extLst>
          </p:cNvPr>
          <p:cNvCxnSpPr>
            <a:cxnSpLocks/>
          </p:cNvCxnSpPr>
          <p:nvPr/>
        </p:nvCxnSpPr>
        <p:spPr>
          <a:xfrm flipV="1">
            <a:off x="4003768" y="2780928"/>
            <a:ext cx="280200" cy="1570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F2C6419-47BC-40E8-8D27-FA26465BCECD}"/>
              </a:ext>
            </a:extLst>
          </p:cNvPr>
          <p:cNvSpPr/>
          <p:nvPr/>
        </p:nvSpPr>
        <p:spPr>
          <a:xfrm>
            <a:off x="3571720" y="2327025"/>
            <a:ext cx="1800200" cy="36004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92633-AA19-4A04-A918-8D9110ECB7DE}"/>
              </a:ext>
            </a:extLst>
          </p:cNvPr>
          <p:cNvCxnSpPr>
            <a:cxnSpLocks/>
          </p:cNvCxnSpPr>
          <p:nvPr/>
        </p:nvCxnSpPr>
        <p:spPr>
          <a:xfrm flipV="1">
            <a:off x="4003712" y="2563894"/>
            <a:ext cx="1407898" cy="2258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F56CDF-3FC9-4C75-B794-BB4BCCD111A2}"/>
              </a:ext>
            </a:extLst>
          </p:cNvPr>
          <p:cNvCxnSpPr>
            <a:cxnSpLocks/>
          </p:cNvCxnSpPr>
          <p:nvPr/>
        </p:nvCxnSpPr>
        <p:spPr>
          <a:xfrm flipV="1">
            <a:off x="4003712" y="2687065"/>
            <a:ext cx="1755912" cy="2542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F83A4-BD69-456C-A7A7-1F1743591696}"/>
              </a:ext>
            </a:extLst>
          </p:cNvPr>
          <p:cNvSpPr/>
          <p:nvPr/>
        </p:nvSpPr>
        <p:spPr>
          <a:xfrm>
            <a:off x="1403648" y="6661047"/>
            <a:ext cx="648072" cy="196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55F92E-EE42-43EA-8C46-07F9928F06F9}"/>
              </a:ext>
            </a:extLst>
          </p:cNvPr>
          <p:cNvSpPr txBox="1"/>
          <p:nvPr/>
        </p:nvSpPr>
        <p:spPr>
          <a:xfrm>
            <a:off x="1543111" y="6200088"/>
            <a:ext cx="56981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J. Muratore et al., “Test Results of the First Pre-Series Quadrupole Magnets for the LHC Hi-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Lumi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Upgrade”, IEEE Trans. Appl.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2021, #4001804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0F8AF-FA5A-4601-B2F5-3B00AB6F2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498000"/>
            <a:ext cx="5260016" cy="360000"/>
          </a:xfrm>
        </p:spPr>
        <p:txBody>
          <a:bodyPr/>
          <a:lstStyle/>
          <a:p>
            <a:r>
              <a:rPr lang="en-US" dirty="0"/>
              <a:t>G. Ambrosio - First Experience with Nb3Sn Accelerator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9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DDBE-B4D4-425E-A62E-1124B32B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MQXFA03/4/5/6/7 Vertical Test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AC97C6-7785-460D-8719-7E6325BC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05" y="1219200"/>
            <a:ext cx="7515790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8B0B-F8F5-4E92-B8A4-59FB0082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E8023-2662-4AD0-B14D-E5EA70732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First Experience with Nb3Sn Accelerator Magnets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01A449-01E0-4B5E-B189-E02B5DBF5F80}"/>
              </a:ext>
            </a:extLst>
          </p:cNvPr>
          <p:cNvGrpSpPr/>
          <p:nvPr/>
        </p:nvGrpSpPr>
        <p:grpSpPr>
          <a:xfrm>
            <a:off x="2038328" y="3019041"/>
            <a:ext cx="3109736" cy="1922129"/>
            <a:chOff x="2038328" y="3019041"/>
            <a:chExt cx="3109736" cy="192212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AF2BA9-1F4E-4C23-A6A5-160E5CEB8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9952" y="3356992"/>
              <a:ext cx="1008112" cy="1584178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4D636E8-B6EA-44DA-A00B-CF4025D4F9EB}"/>
                </a:ext>
              </a:extLst>
            </p:cNvPr>
            <p:cNvSpPr/>
            <p:nvPr/>
          </p:nvSpPr>
          <p:spPr>
            <a:xfrm rot="21061196">
              <a:off x="2038328" y="3019041"/>
              <a:ext cx="2481588" cy="477860"/>
            </a:xfrm>
            <a:prstGeom prst="ellipse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92262AD-C47D-405E-BDC7-DC83D143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18" y="1215034"/>
            <a:ext cx="767076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62454</TotalTime>
  <Words>1703</Words>
  <Application>Microsoft Office PowerPoint</Application>
  <PresentationFormat>On-screen Show (4:3)</PresentationFormat>
  <Paragraphs>244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Thème Office</vt:lpstr>
      <vt:lpstr>1_Thème Office</vt:lpstr>
      <vt:lpstr>2_Thème Office</vt:lpstr>
      <vt:lpstr>First Experience with Nb3Sn Accelerator Magnets</vt:lpstr>
      <vt:lpstr>Acknowledgement</vt:lpstr>
      <vt:lpstr>High Luminosity LHC (HL-LHC)</vt:lpstr>
      <vt:lpstr>Inner Triplet @ ATLAS and CMS</vt:lpstr>
      <vt:lpstr>Model Magnet Development Chart (by LARP)</vt:lpstr>
      <vt:lpstr>Low- quadrupole magnets from LHC to HL-LHC </vt:lpstr>
      <vt:lpstr>MQXFA/B Design</vt:lpstr>
      <vt:lpstr>MQXFA Vertical Test</vt:lpstr>
      <vt:lpstr>MQXFA03/4/5/6/7 Vertical Test</vt:lpstr>
      <vt:lpstr>Plans for MQXFA07  MQXFA07b</vt:lpstr>
      <vt:lpstr>MQXFA03/4/5/6 – Average Straight Section Harmonics at Nominal</vt:lpstr>
      <vt:lpstr>Vertical Test Summary</vt:lpstr>
      <vt:lpstr>MQXFA Yield Assumptions and Actual </vt:lpstr>
      <vt:lpstr>MQXFB at CERN</vt:lpstr>
      <vt:lpstr>Main Lessons Learned</vt:lpstr>
      <vt:lpstr>LL: Step before Large Scale Production</vt:lpstr>
      <vt:lpstr>Conclusions</vt:lpstr>
      <vt:lpstr>Back up Slides</vt:lpstr>
      <vt:lpstr>Below the Surface…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1504</cp:revision>
  <cp:lastPrinted>2019-12-23T22:56:49Z</cp:lastPrinted>
  <dcterms:created xsi:type="dcterms:W3CDTF">2016-03-23T12:58:39Z</dcterms:created>
  <dcterms:modified xsi:type="dcterms:W3CDTF">2021-10-01T00:15:59Z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