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4" r:id="rId2"/>
    <p:sldId id="257" r:id="rId3"/>
    <p:sldId id="256" r:id="rId4"/>
    <p:sldId id="263" r:id="rId5"/>
    <p:sldId id="265" r:id="rId6"/>
    <p:sldId id="259" r:id="rId7"/>
    <p:sldId id="260" r:id="rId8"/>
    <p:sldId id="266" r:id="rId9"/>
    <p:sldId id="279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32"/>
    <p:restoredTop sz="96405"/>
  </p:normalViewPr>
  <p:slideViewPr>
    <p:cSldViewPr snapToGrid="0" snapToObjects="1">
      <p:cViewPr varScale="1">
        <p:scale>
          <a:sx n="131" d="100"/>
          <a:sy n="131" d="100"/>
        </p:scale>
        <p:origin x="4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CF04D-540A-F747-B4AA-A0341C8CE388}" type="datetimeFigureOut">
              <a:rPr lang="en-US" smtClean="0"/>
              <a:t>10/28/21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B89235-A1CB-A847-AB40-8F4156ED9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02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2253-A3DE-6F4A-BF88-0B711C6D6F1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792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12253-A3DE-6F4A-BF88-0B711C6D6F1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549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AB417-4625-274A-91E9-2DD26B4F6260}" type="datetime1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5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274A7-475D-814C-A5EC-CE5EAC081EF4}" type="datetime1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3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7A351-370B-C84E-85F7-ED1A40D13B91}" type="datetime1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90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203A9-1DBA-4945-AEED-7519FFB50FA7}" type="datetime1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814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3EA7D-2B54-3A41-A352-7D47D4F33CD9}" type="datetime1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2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9383-02A6-1F48-9E9A-3E0CA2C08B00}" type="datetime1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02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50FD3-C2EE-974A-B102-6E3A0A2B80E9}" type="datetime1">
              <a:rPr lang="en-US" smtClean="0"/>
              <a:t>10/28/21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1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2B08-A2F3-9146-B841-898540EE2D42}" type="datetime1">
              <a:rPr lang="en-US" smtClean="0"/>
              <a:t>10/28/21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9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AA1AF-7366-7E4F-959E-3316DAF1D397}" type="datetime1">
              <a:rPr lang="en-US" smtClean="0"/>
              <a:t>10/28/21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53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7515-5AFB-7D4B-B350-A13C31C2DEB5}" type="datetime1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8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1FC38-8A21-F34A-A9F4-7647004DA508}" type="datetime1">
              <a:rPr lang="en-US" smtClean="0"/>
              <a:t>10/28/21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CEF TG Conveners Meeting 27.August.2021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11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E4691-0698-C94E-936B-0BFF031C001C}" type="datetime1">
              <a:rPr lang="en-US" smtClean="0"/>
              <a:t>10/28/21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CEF TG Conveners Meeting 27.August.2021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CEE3E-4B05-AC41-B179-83A51E4CD1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23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listserv.fnal.gov/scripts/wa.exe?A0=SNOWMASS-COMMF-04-PHYS_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rive.google.com/drive/folders/1evkFhL5OV7k8FYR6YLlPvPE8liEumsX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cecire@nd.edu" TargetMode="External"/><Relationship Id="rId2" Type="http://schemas.openxmlformats.org/officeDocument/2006/relationships/hyperlink" Target="http://cern.ch/go/fX9D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m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alik@fnal.go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david.demuth@vcsu.edu" TargetMode="External"/><Relationship Id="rId4" Type="http://schemas.openxmlformats.org/officeDocument/2006/relationships/hyperlink" Target="mailto:rruchti@nd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5491"/>
            <a:ext cx="10515600" cy="679904"/>
          </a:xfrm>
        </p:spPr>
        <p:txBody>
          <a:bodyPr>
            <a:noAutofit/>
          </a:bodyPr>
          <a:lstStyle/>
          <a:p>
            <a:r>
              <a:rPr lang="en-US" sz="2400" dirty="0"/>
              <a:t>CEF4 - Physics Education,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</a:rPr>
              <a:t>Sijbrand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de Jong, Sudhir Malik, Randy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</a:rPr>
              <a:t>Ruchti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en-US" sz="24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400" dirty="0"/>
              <a:t>Contributed Paper Working Groups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8780" y="1153676"/>
            <a:ext cx="11913220" cy="498439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000" dirty="0"/>
              <a:t>Career/Education					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Meeting the Challenges and the Opportunities - Educational Preparation and Training for Particle Physics and Related Research and Technical Careers.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General Education </a:t>
            </a:r>
            <a:r>
              <a:rPr lang="mr-IN" sz="2000" dirty="0"/>
              <a:t>–</a:t>
            </a:r>
            <a:r>
              <a:rPr lang="en-US" sz="2000" dirty="0"/>
              <a:t> K/12 and Up	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Rethinking Science and Mathematics in Secondary Education - Bridging of K/12 Education and Research Science.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Particle Physics Specific Education			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Restructuring the Particle Physics Curriculum in Higher Education to meet Twenty-first Century Challenges.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Global Software Issues and HEP			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Recasting Software and Computing Education to Drive Experimental and Theoretical Advances in Particle Physics.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 dirty="0"/>
              <a:t>Public Engagement and International Connections</a:t>
            </a:r>
          </a:p>
          <a:p>
            <a:pPr lvl="1"/>
            <a:r>
              <a:rPr lang="en-US" sz="2000" dirty="0">
                <a:solidFill>
                  <a:srgbClr val="C00000"/>
                </a:solidFill>
              </a:rPr>
              <a:t>Particle Physics Education Without Boundaries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CEE3E-4B05-AC41-B179-83A51E4CD1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3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2885" y="234892"/>
            <a:ext cx="10515600" cy="41944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/>
              <a:t>CEF4 - Physics Education,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</a:rPr>
              <a:t>Sijbrand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de Jong, Sudhir Malik, Randy </a:t>
            </a:r>
            <a:r>
              <a:rPr lang="en-US" sz="2400" dirty="0" err="1">
                <a:solidFill>
                  <a:schemeClr val="accent2">
                    <a:lumMod val="50000"/>
                  </a:schemeClr>
                </a:solidFill>
              </a:rPr>
              <a:t>Ruchti</a:t>
            </a:r>
            <a:br>
              <a:rPr lang="en-US" dirty="0"/>
            </a:b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EAFA21C-5919-2F48-8676-FDC591B58BC7}"/>
              </a:ext>
            </a:extLst>
          </p:cNvPr>
          <p:cNvSpPr txBox="1">
            <a:spLocks/>
          </p:cNvSpPr>
          <p:nvPr/>
        </p:nvSpPr>
        <p:spPr>
          <a:xfrm>
            <a:off x="772885" y="83890"/>
            <a:ext cx="10515600" cy="419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dirty="0"/>
            </a:b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671266-C22E-B742-BD5B-A4608F90130C}"/>
              </a:ext>
            </a:extLst>
          </p:cNvPr>
          <p:cNvSpPr/>
          <p:nvPr/>
        </p:nvSpPr>
        <p:spPr>
          <a:xfrm>
            <a:off x="687349" y="730720"/>
            <a:ext cx="1008239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For those interested or just curious:</a:t>
            </a:r>
          </a:p>
          <a:p>
            <a:endParaRPr lang="en-US" sz="2000" dirty="0"/>
          </a:p>
          <a:p>
            <a:r>
              <a:rPr lang="en-US" sz="2000" dirty="0"/>
              <a:t>We have weekly meetings, Tuesdays, 13:00ET with information that can be found on the Snowmass CEF4 Listserv:</a:t>
            </a:r>
          </a:p>
          <a:p>
            <a:r>
              <a:rPr lang="en-US" sz="2000" dirty="0">
                <a:hlinkClick r:id="rId3"/>
              </a:rPr>
              <a:t>https://listserv.fnal.gov/scripts/wa.exe?A0=SNOWMASS-COMMF-04-PHYS_EDU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We have a google drive with Contributed Paper information and content:</a:t>
            </a:r>
          </a:p>
          <a:p>
            <a:r>
              <a:rPr lang="en-US" sz="2000" dirty="0">
                <a:hlinkClick r:id="rId4"/>
              </a:rPr>
              <a:t>https://drive.google.com/drive/folders/1evkFhL5OV7k8FYR6YLlPvPE8liEumsXw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33645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F36E6-970B-4252-BC57-9A332A80C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CEF4/CP5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D162F-7AEF-4ACD-8BA9-36D4268C8C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dirty="0"/>
              <a:t>Topic</a:t>
            </a:r>
            <a:r>
              <a:rPr lang="en-US" sz="3200" dirty="0"/>
              <a:t>: </a:t>
            </a:r>
            <a:r>
              <a:rPr lang="en-US" sz="3200" b="1" dirty="0"/>
              <a:t>Public Engagement and International Connections</a:t>
            </a:r>
          </a:p>
          <a:p>
            <a:r>
              <a:rPr lang="en-US" sz="3000" dirty="0"/>
              <a:t>Review of International Engagement</a:t>
            </a:r>
          </a:p>
          <a:p>
            <a:pPr lvl="1"/>
            <a:r>
              <a:rPr lang="en-US" sz="3000" dirty="0"/>
              <a:t>Programs/Collaborations e.g. </a:t>
            </a:r>
            <a:r>
              <a:rPr lang="en-US" sz="3000" dirty="0" err="1"/>
              <a:t>QuarkNet</a:t>
            </a:r>
            <a:r>
              <a:rPr lang="en-US" sz="3000" dirty="0"/>
              <a:t> IPPOG, CERN REU, RET</a:t>
            </a:r>
          </a:p>
          <a:p>
            <a:pPr lvl="1"/>
            <a:r>
              <a:rPr lang="en-US" sz="3000" dirty="0"/>
              <a:t>Focus on value for U.S. high school students, undergraduates, teachers</a:t>
            </a:r>
          </a:p>
          <a:p>
            <a:r>
              <a:rPr lang="en-US" sz="3000" dirty="0"/>
              <a:t>Need examples from the community:</a:t>
            </a:r>
          </a:p>
          <a:p>
            <a:pPr lvl="1"/>
            <a:r>
              <a:rPr lang="en-US" sz="3000" dirty="0"/>
              <a:t>Do you know of additional </a:t>
            </a:r>
            <a:r>
              <a:rPr lang="en-US" sz="3000" b="1" dirty="0"/>
              <a:t>REU/RET programs that offer international experiences</a:t>
            </a:r>
            <a:r>
              <a:rPr lang="en-US" sz="3000" dirty="0"/>
              <a:t>?</a:t>
            </a:r>
          </a:p>
          <a:p>
            <a:pPr lvl="1"/>
            <a:r>
              <a:rPr lang="en-US" sz="3000" dirty="0"/>
              <a:t>Do you know of </a:t>
            </a:r>
            <a:r>
              <a:rPr lang="en-US" sz="3000" b="1" dirty="0"/>
              <a:t>other similar teacher and student programs</a:t>
            </a:r>
            <a:r>
              <a:rPr lang="en-US" sz="3000" dirty="0"/>
              <a:t>?</a:t>
            </a:r>
          </a:p>
          <a:p>
            <a:r>
              <a:rPr lang="en-US" sz="3000" dirty="0"/>
              <a:t>We want to include these if we can. Please share this information!</a:t>
            </a:r>
          </a:p>
          <a:p>
            <a:r>
              <a:rPr lang="en-US" sz="3000" dirty="0"/>
              <a:t>Static version of recent draft: </a:t>
            </a:r>
            <a:r>
              <a:rPr lang="en-US" sz="3000" dirty="0">
                <a:hlinkClick r:id="rId2"/>
              </a:rPr>
              <a:t>http://cern.ch/go/fX9D</a:t>
            </a:r>
            <a:r>
              <a:rPr lang="en-US" sz="3000" dirty="0"/>
              <a:t> </a:t>
            </a:r>
          </a:p>
          <a:p>
            <a:r>
              <a:rPr lang="en-US" sz="3000" dirty="0"/>
              <a:t>Email your examples to </a:t>
            </a:r>
            <a:r>
              <a:rPr lang="en-US" sz="3000" dirty="0">
                <a:hlinkClick r:id="rId3"/>
              </a:rPr>
              <a:t>kcecire@nd.edu</a:t>
            </a:r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34057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0600" y="2859349"/>
            <a:ext cx="76708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CP3 Particle Physics </a:t>
            </a:r>
            <a:br>
              <a:rPr lang="en-US" dirty="0"/>
            </a:br>
            <a:r>
              <a:rPr lang="en-US" dirty="0"/>
              <a:t>Survey and Forum</a:t>
            </a:r>
            <a:br>
              <a:rPr lang="en-US" dirty="0"/>
            </a:br>
            <a:br>
              <a:rPr lang="en-US" dirty="0"/>
            </a:br>
            <a:r>
              <a:rPr lang="en-US" sz="3600" dirty="0"/>
              <a:t>Main topic: What are the missing elements in current particle physics curriculums and how to improve it in the next decade?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25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3D702-66C2-4CFD-9CCA-9969BC81A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Survey Goals &amp; Outcomes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FE6C0AE-6A93-4814-8FB3-8707AC41405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94804" y="1544715"/>
          <a:ext cx="11012380" cy="47362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196">
                  <a:extLst>
                    <a:ext uri="{9D8B030D-6E8A-4147-A177-3AD203B41FA5}">
                      <a16:colId xmlns:a16="http://schemas.microsoft.com/office/drawing/2014/main" val="734564789"/>
                    </a:ext>
                  </a:extLst>
                </a:gridCol>
                <a:gridCol w="5511184">
                  <a:extLst>
                    <a:ext uri="{9D8B030D-6E8A-4147-A177-3AD203B41FA5}">
                      <a16:colId xmlns:a16="http://schemas.microsoft.com/office/drawing/2014/main" val="2868426944"/>
                    </a:ext>
                  </a:extLst>
                </a:gridCol>
              </a:tblGrid>
              <a:tr h="450985">
                <a:tc>
                  <a:txBody>
                    <a:bodyPr/>
                    <a:lstStyle/>
                    <a:p>
                      <a:r>
                        <a:rPr lang="en-US" dirty="0"/>
                        <a:t>Goals (Undergrad and Grad)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Outcomes (Examples)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4054299"/>
                  </a:ext>
                </a:extLst>
              </a:tr>
              <a:tr h="1084825">
                <a:tc>
                  <a:txBody>
                    <a:bodyPr/>
                    <a:lstStyle/>
                    <a:p>
                      <a:r>
                        <a:rPr lang="en-US" dirty="0"/>
                        <a:t>Students' </a:t>
                      </a:r>
                      <a:r>
                        <a:rPr lang="en-US" b="1" i="1" dirty="0"/>
                        <a:t>satisfaction </a:t>
                      </a:r>
                      <a:r>
                        <a:rPr lang="en-US" b="0" i="0" dirty="0"/>
                        <a:t>about</a:t>
                      </a:r>
                      <a:endParaRPr lang="en-US" b="1" i="0" dirty="0"/>
                    </a:p>
                    <a:p>
                      <a:r>
                        <a:rPr lang="en-US" dirty="0"/>
                        <a:t>overall physics/particle physics experience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How does it depend on type of institution?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How does it vary with education/research quality?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5639431"/>
                  </a:ext>
                </a:extLst>
              </a:tr>
              <a:tr h="1549750">
                <a:tc>
                  <a:txBody>
                    <a:bodyPr/>
                    <a:lstStyle/>
                    <a:p>
                      <a:r>
                        <a:rPr lang="en-US" b="1" i="1" dirty="0"/>
                        <a:t>formal</a:t>
                      </a:r>
                      <a:r>
                        <a:rPr lang="en-US" dirty="0"/>
                        <a:t> </a:t>
                      </a:r>
                      <a:r>
                        <a:rPr lang="en-US" b="1" i="1" dirty="0"/>
                        <a:t>skills</a:t>
                      </a:r>
                      <a:r>
                        <a:rPr lang="en-US" dirty="0"/>
                        <a:t> (ex: academic coursework) </a:t>
                      </a:r>
                      <a:br>
                        <a:rPr lang="en-US" dirty="0"/>
                      </a:br>
                      <a:r>
                        <a:rPr lang="en-US" b="1" i="1" dirty="0"/>
                        <a:t>technical</a:t>
                      </a:r>
                      <a:r>
                        <a:rPr lang="en-US" dirty="0"/>
                        <a:t> </a:t>
                      </a:r>
                      <a:r>
                        <a:rPr lang="en-US" b="1" i="1" dirty="0"/>
                        <a:t>skills</a:t>
                      </a:r>
                      <a:r>
                        <a:rPr lang="en-US" dirty="0"/>
                        <a:t> (ex: computer programming)</a:t>
                      </a:r>
                      <a:br>
                        <a:rPr lang="en-US" dirty="0"/>
                      </a:br>
                      <a:r>
                        <a:rPr lang="en-US" b="1" i="1" dirty="0"/>
                        <a:t>professional</a:t>
                      </a:r>
                      <a:r>
                        <a:rPr lang="en-US" dirty="0"/>
                        <a:t> </a:t>
                      </a:r>
                      <a:r>
                        <a:rPr lang="en-US" b="1" i="1" dirty="0"/>
                        <a:t>skills</a:t>
                      </a:r>
                      <a:r>
                        <a:rPr lang="en-US" dirty="0"/>
                        <a:t> (ex: CV writing, presentations)* </a:t>
                      </a:r>
                    </a:p>
                    <a:p>
                      <a:r>
                        <a:rPr lang="en-US" dirty="0"/>
                        <a:t>students are getting from their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S</a:t>
                      </a:r>
                      <a:r>
                        <a:rPr lang="en-US" altLang="zh-CN" dirty="0"/>
                        <a:t>kills </a:t>
                      </a:r>
                      <a:r>
                        <a:rPr lang="en-US" dirty="0"/>
                        <a:t>commonly attained and rarely attained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Current medium/method to learn these skills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dirty="0"/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dirty="0"/>
                        <a:t>What trainings should be added to the future curriculum?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871850"/>
                  </a:ext>
                </a:extLst>
              </a:tr>
              <a:tr h="628510">
                <a:tc>
                  <a:txBody>
                    <a:bodyPr/>
                    <a:lstStyle/>
                    <a:p>
                      <a:r>
                        <a:rPr lang="en-US" b="1" i="1" dirty="0"/>
                        <a:t>career goals </a:t>
                      </a:r>
                      <a:r>
                        <a:rPr lang="en-US" dirty="0"/>
                        <a:t>upon graduation</a:t>
                      </a:r>
                    </a:p>
                    <a:p>
                      <a:r>
                        <a:rPr lang="en-US" dirty="0"/>
                        <a:t>Short-term (ex: grad school, industry, non-science) Long-term (intended careers)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Do students change their initial career plans/disciplines?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How does this vary with their education quality and research exposure?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76639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C04F1A8-4B81-4F9D-9FE4-232AD3002889}"/>
              </a:ext>
            </a:extLst>
          </p:cNvPr>
          <p:cNvSpPr txBox="1"/>
          <p:nvPr/>
        </p:nvSpPr>
        <p:spPr>
          <a:xfrm>
            <a:off x="5149049" y="6452886"/>
            <a:ext cx="71317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dirty="0"/>
              <a:t>*Skills focused especially on those useful for particle physics careers.</a:t>
            </a:r>
          </a:p>
        </p:txBody>
      </p:sp>
    </p:spTree>
    <p:extLst>
      <p:ext uri="{BB962C8B-B14F-4D97-AF65-F5344CB8AC3E}">
        <p14:creationId xmlns:p14="http://schemas.microsoft.com/office/powerpoint/2010/main" val="2669128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195B89-2D16-41FE-BB15-FD85DFBB4B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606425"/>
          <a:ext cx="10515600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71049369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429098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Intention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042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Focus</a:t>
                      </a:r>
                      <a:r>
                        <a:rPr lang="en-US" dirty="0"/>
                        <a:t> on Grad/Undergrad students from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R1-Research Institutions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Liberal Arts Colleges 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Community Colleges</a:t>
                      </a:r>
                    </a:p>
                    <a:p>
                      <a:pPr marL="742950" lvl="1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/>
                        <a:t>Public and Private Institutions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Hear the voice: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Students’ satisfaction/struggling and urgent needs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Education background’s influence on career choices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5593"/>
                  </a:ext>
                </a:extLst>
              </a:tr>
              <a:tr h="360057">
                <a:tc>
                  <a:txBody>
                    <a:bodyPr/>
                    <a:lstStyle/>
                    <a:p>
                      <a:r>
                        <a:rPr lang="en-US" b="1" dirty="0"/>
                        <a:t>Encourage</a:t>
                      </a:r>
                      <a:r>
                        <a:rPr lang="en-US" dirty="0"/>
                        <a:t> (early career) postdoc, faculty, researcher, and engineer participants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Learn from hindsight: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/>
                        <a:t>What are the vital skills for career success?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349782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04F5AAF-4E40-4E6A-9C66-ED6E6698C072}"/>
              </a:ext>
            </a:extLst>
          </p:cNvPr>
          <p:cNvGraphicFramePr>
            <a:graphicFrameLocks/>
          </p:cNvGraphicFramePr>
          <p:nvPr/>
        </p:nvGraphicFramePr>
        <p:xfrm>
          <a:off x="533400" y="3627118"/>
          <a:ext cx="6570503" cy="2686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2748">
                  <a:extLst>
                    <a:ext uri="{9D8B030D-6E8A-4147-A177-3AD203B41FA5}">
                      <a16:colId xmlns:a16="http://schemas.microsoft.com/office/drawing/2014/main" val="1019090398"/>
                    </a:ext>
                  </a:extLst>
                </a:gridCol>
                <a:gridCol w="3887755">
                  <a:extLst>
                    <a:ext uri="{9D8B030D-6E8A-4147-A177-3AD203B41FA5}">
                      <a16:colId xmlns:a16="http://schemas.microsoft.com/office/drawing/2014/main" val="2742573780"/>
                    </a:ext>
                  </a:extLst>
                </a:gridCol>
              </a:tblGrid>
              <a:tr h="385666">
                <a:tc>
                  <a:txBody>
                    <a:bodyPr/>
                    <a:lstStyle/>
                    <a:p>
                      <a:r>
                        <a:rPr lang="en-US" dirty="0"/>
                        <a:t>Timeline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To-dos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3617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</a:t>
                      </a:r>
                      <a:r>
                        <a:rPr lang="en-US" altLang="zh-CN" dirty="0"/>
                        <a:t>esting/debugging</a:t>
                      </a:r>
                      <a:br>
                        <a:rPr lang="en-US" altLang="zh-CN" dirty="0"/>
                      </a:br>
                      <a:r>
                        <a:rPr lang="en-US" altLang="zh-CN" dirty="0"/>
                        <a:t>O</a:t>
                      </a:r>
                      <a:r>
                        <a:rPr lang="en-US" dirty="0"/>
                        <a:t>btaining Berkeley</a:t>
                      </a:r>
                    </a:p>
                    <a:p>
                      <a:r>
                        <a:rPr lang="en-US" dirty="0"/>
                        <a:t>IRB (Institutional Review Boards) approval for the survey</a:t>
                      </a:r>
                      <a:endParaRPr lang="en-US" altLang="zh-C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3958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Late November (tentative)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Release survey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704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21 - January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collection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0323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Before March deadline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Finalize results and write paper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10004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270CD3F-9EA9-4E8B-9FA3-9782ACA618D8}"/>
              </a:ext>
            </a:extLst>
          </p:cNvPr>
          <p:cNvSpPr txBox="1"/>
          <p:nvPr/>
        </p:nvSpPr>
        <p:spPr>
          <a:xfrm>
            <a:off x="6730679" y="5122206"/>
            <a:ext cx="5032311" cy="146423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Please share the survey (when available) with your colleagues in other frontiers or at your institutions.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If you know of any mass communication lists that will reach undergrad-focused institutions, please let us know</a:t>
            </a:r>
            <a:r>
              <a:rPr lang="mr-IN" sz="1600" dirty="0"/>
              <a:t>…</a:t>
            </a:r>
            <a:r>
              <a:rPr lang="en-US" sz="1600" dirty="0"/>
              <a:t>this would be greatly appreciated.</a:t>
            </a:r>
          </a:p>
        </p:txBody>
      </p:sp>
    </p:spTree>
    <p:extLst>
      <p:ext uri="{BB962C8B-B14F-4D97-AF65-F5344CB8AC3E}">
        <p14:creationId xmlns:p14="http://schemas.microsoft.com/office/powerpoint/2010/main" val="363148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 descr="Graphical user interface&#10;&#10;Description automatically generated with low confidence">
            <a:extLst>
              <a:ext uri="{FF2B5EF4-FFF2-40B4-BE49-F238E27FC236}">
                <a16:creationId xmlns:a16="http://schemas.microsoft.com/office/drawing/2014/main" id="{AC45C15E-582F-495D-8036-8BFEDE8223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6069" y="1616075"/>
            <a:ext cx="2541588" cy="4629150"/>
          </a:xfrm>
        </p:spPr>
      </p:pic>
      <p:pic>
        <p:nvPicPr>
          <p:cNvPr id="15" name="Picture 1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24F6CB99-9854-4B73-90B0-6568531324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8863" y="1616075"/>
            <a:ext cx="3022600" cy="4629150"/>
          </a:xfrm>
          <a:prstGeom prst="rect">
            <a:avLst/>
          </a:prstGeom>
        </p:spPr>
      </p:pic>
      <p:pic>
        <p:nvPicPr>
          <p:cNvPr id="17" name="Picture 16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3BCFCD18-C514-4D02-B645-16BDACC34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53376" y="1616075"/>
            <a:ext cx="3203575" cy="462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5" y="419100"/>
            <a:ext cx="10515600" cy="94266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Sample Questions-Undergrad</a:t>
            </a:r>
          </a:p>
        </p:txBody>
      </p:sp>
    </p:spTree>
    <p:extLst>
      <p:ext uri="{BB962C8B-B14F-4D97-AF65-F5344CB8AC3E}">
        <p14:creationId xmlns:p14="http://schemas.microsoft.com/office/powerpoint/2010/main" val="984940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648928" y="338328"/>
            <a:ext cx="9022122" cy="16083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dirty="0"/>
              <a:t>Sample Questions-Grad/Professionals*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21142" y="2012481"/>
            <a:ext cx="4921250" cy="33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*Postdocs, Faculty, Researchers, Engineers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/>
          </a:p>
        </p:txBody>
      </p:sp>
      <p:pic>
        <p:nvPicPr>
          <p:cNvPr id="14" name="Picture 13" descr="Chart, scatter chart&#10;&#10;Description automatically generated">
            <a:extLst>
              <a:ext uri="{FF2B5EF4-FFF2-40B4-BE49-F238E27FC236}">
                <a16:creationId xmlns:a16="http://schemas.microsoft.com/office/drawing/2014/main" id="{D63D5E48-6F02-41E8-AE7E-FDA78D4298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80" y="2833837"/>
            <a:ext cx="4974336" cy="3108959"/>
          </a:xfrm>
          <a:prstGeom prst="rect">
            <a:avLst/>
          </a:prstGeom>
        </p:spPr>
      </p:pic>
      <p:pic>
        <p:nvPicPr>
          <p:cNvPr id="18" name="Picture 17" descr="Chart, scatter chart&#10;&#10;Description automatically generated">
            <a:extLst>
              <a:ext uri="{FF2B5EF4-FFF2-40B4-BE49-F238E27FC236}">
                <a16:creationId xmlns:a16="http://schemas.microsoft.com/office/drawing/2014/main" id="{C7E295A9-D220-4026-A0EA-A9B755B57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5783" y="2767756"/>
            <a:ext cx="4151499" cy="324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343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1B3D4-B990-4CEF-AC04-EA3F09407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companion forum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152472-42AB-4824-ACFB-0E873C6D4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3922" y="1690688"/>
            <a:ext cx="3851988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Goal</a:t>
            </a:r>
            <a:r>
              <a:rPr lang="en-US" sz="1800" dirty="0"/>
              <a:t>: Form a “toolset” of materials to guide new curriculum designs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Ideal format</a:t>
            </a:r>
            <a:r>
              <a:rPr lang="en-US" sz="1800" dirty="0"/>
              <a:t>: An up-to-date pool of materials, similar to –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Alternative format</a:t>
            </a:r>
            <a:r>
              <a:rPr lang="en-US" sz="1800" dirty="0"/>
              <a:t>: A forum that launches with the survey, for maximum spreading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To-do</a:t>
            </a:r>
            <a:r>
              <a:rPr lang="en-US" sz="1800" dirty="0"/>
              <a:t>: </a:t>
            </a:r>
            <a:r>
              <a:rPr lang="en-US" sz="1800" b="1" i="1" dirty="0"/>
              <a:t>Seed</a:t>
            </a:r>
            <a:r>
              <a:rPr lang="en-US" sz="1800" dirty="0"/>
              <a:t> the forum before launch</a:t>
            </a:r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DF39D123-1B23-4762-9220-88AF674374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557" y="3590326"/>
            <a:ext cx="2454796" cy="55206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Picture 12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7B08A40-0A03-4692-BBB4-DB1772FB7E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673" y="1477963"/>
            <a:ext cx="5845924" cy="469900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167F799-8361-4D5A-BC52-1E7CCEA086F9}"/>
              </a:ext>
            </a:extLst>
          </p:cNvPr>
          <p:cNvSpPr txBox="1"/>
          <p:nvPr/>
        </p:nvSpPr>
        <p:spPr>
          <a:xfrm>
            <a:off x="9687661" y="2517163"/>
            <a:ext cx="1601626" cy="408623"/>
          </a:xfrm>
          <a:prstGeom prst="round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strike="sngStrike" dirty="0">
                <a:solidFill>
                  <a:schemeClr val="bg1"/>
                </a:solidFill>
              </a:rPr>
              <a:t>Rate professor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915BE20-1CE2-4681-B304-82BFE96E641F}"/>
              </a:ext>
            </a:extLst>
          </p:cNvPr>
          <p:cNvCxnSpPr/>
          <p:nvPr/>
        </p:nvCxnSpPr>
        <p:spPr>
          <a:xfrm flipV="1">
            <a:off x="8478416" y="4391608"/>
            <a:ext cx="280219" cy="133039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B59B8D3-8DEF-4EFF-8C25-0D67BB21C0EE}"/>
              </a:ext>
            </a:extLst>
          </p:cNvPr>
          <p:cNvSpPr txBox="1"/>
          <p:nvPr/>
        </p:nvSpPr>
        <p:spPr>
          <a:xfrm>
            <a:off x="6145764" y="2517163"/>
            <a:ext cx="1734586" cy="408623"/>
          </a:xfrm>
          <a:prstGeom prst="round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Promote survey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02FAE54-AF37-4DC5-BDE5-040B3EA9511E}"/>
              </a:ext>
            </a:extLst>
          </p:cNvPr>
          <p:cNvSpPr txBox="1"/>
          <p:nvPr/>
        </p:nvSpPr>
        <p:spPr>
          <a:xfrm>
            <a:off x="7447449" y="5782111"/>
            <a:ext cx="2342151" cy="408623"/>
          </a:xfrm>
          <a:prstGeom prst="round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Rate/discuss materials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80F05B-44DC-447F-9330-6FD62D9AE2CE}"/>
              </a:ext>
            </a:extLst>
          </p:cNvPr>
          <p:cNvSpPr txBox="1"/>
          <p:nvPr/>
        </p:nvSpPr>
        <p:spPr>
          <a:xfrm>
            <a:off x="8696299" y="724678"/>
            <a:ext cx="1633051" cy="408623"/>
          </a:xfrm>
          <a:prstGeom prst="round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Single function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F28FB99-630F-478F-9D8F-EBBD642CC8E1}"/>
              </a:ext>
            </a:extLst>
          </p:cNvPr>
          <p:cNvCxnSpPr>
            <a:cxnSpLocks/>
          </p:cNvCxnSpPr>
          <p:nvPr/>
        </p:nvCxnSpPr>
        <p:spPr>
          <a:xfrm flipH="1">
            <a:off x="7916587" y="1053058"/>
            <a:ext cx="701937" cy="43979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3176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72885" y="322815"/>
            <a:ext cx="10515600" cy="6880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/>
              <a:t>Group Discussion:  Combination of CP1/CP4 issues</a:t>
            </a:r>
            <a:br>
              <a:rPr lang="en-US" sz="2400" dirty="0"/>
            </a:br>
            <a:r>
              <a:rPr lang="en-US" sz="2400" dirty="0"/>
              <a:t>Contribution from: M. </a:t>
            </a:r>
            <a:r>
              <a:rPr lang="en-US" sz="2400" dirty="0" err="1"/>
              <a:t>Muether</a:t>
            </a:r>
            <a:r>
              <a:rPr lang="en-US" sz="2400" dirty="0"/>
              <a:t>, Wichita State University</a:t>
            </a: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1087" y="1195512"/>
            <a:ext cx="10515600" cy="576323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sz="2000" dirty="0">
                <a:solidFill>
                  <a:srgbClr val="FF0000"/>
                </a:solidFill>
              </a:rPr>
              <a:t>CP1 Career and Education </a:t>
            </a:r>
            <a:r>
              <a:rPr lang="en-US" sz="2000" dirty="0"/>
              <a:t>–  interested in discussion of Masters Degrees as a means of expanding career options in high energy physics and other scientific and technical domains and broadening participation.  </a:t>
            </a:r>
          </a:p>
          <a:p>
            <a:pPr marL="1428750" lvl="2" indent="-514350">
              <a:buFont typeface="+mj-lt"/>
              <a:buAutoNum type="romanUcPeriod"/>
            </a:pPr>
            <a:r>
              <a:rPr lang="en-US" dirty="0">
                <a:solidFill>
                  <a:srgbClr val="0070C0"/>
                </a:solidFill>
              </a:rPr>
              <a:t>Focus area: existing masters programs and their motivation, what works, what communities are served, career impact and new ideas.</a:t>
            </a:r>
          </a:p>
          <a:p>
            <a:pPr marL="1428750" lvl="2" indent="-514350">
              <a:buFont typeface="+mj-lt"/>
              <a:buAutoNum type="romanUcPeriod"/>
            </a:pPr>
            <a:r>
              <a:rPr lang="en-US" dirty="0">
                <a:solidFill>
                  <a:srgbClr val="0070C0"/>
                </a:solidFill>
              </a:rPr>
              <a:t>Contacts: Sudhir Mahlik (</a:t>
            </a:r>
            <a:r>
              <a:rPr lang="en-US" u="sng" dirty="0">
                <a:solidFill>
                  <a:srgbClr val="0070C0"/>
                </a:solidFill>
                <a:hlinkClick r:id="rId3"/>
              </a:rPr>
              <a:t>malik@fnal.gov</a:t>
            </a:r>
            <a:r>
              <a:rPr lang="en-US" dirty="0">
                <a:solidFill>
                  <a:srgbClr val="0070C0"/>
                </a:solidFill>
              </a:rPr>
              <a:t>), Randy </a:t>
            </a:r>
            <a:r>
              <a:rPr lang="en-US" dirty="0" err="1">
                <a:solidFill>
                  <a:srgbClr val="0070C0"/>
                </a:solidFill>
              </a:rPr>
              <a:t>Ruchti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US" dirty="0">
                <a:solidFill>
                  <a:srgbClr val="0070C0"/>
                </a:solidFill>
                <a:hlinkClick r:id="rId4"/>
              </a:rPr>
              <a:t>rruchti@nd.edu</a:t>
            </a:r>
            <a:r>
              <a:rPr lang="en-US" dirty="0">
                <a:solidFill>
                  <a:srgbClr val="0070C0"/>
                </a:solidFill>
              </a:rPr>
              <a:t>)</a:t>
            </a:r>
          </a:p>
          <a:p>
            <a:pPr marL="1428750" lvl="2" indent="-514350">
              <a:buFont typeface="+mj-lt"/>
              <a:buAutoNum type="romanUcPeriod"/>
            </a:pPr>
            <a:endParaRPr lang="en-US" dirty="0">
              <a:solidFill>
                <a:srgbClr val="0070C0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2000" dirty="0">
                <a:solidFill>
                  <a:srgbClr val="FF0000"/>
                </a:solidFill>
              </a:rPr>
              <a:t>CP4, Global Software Issues and HEP </a:t>
            </a:r>
            <a:r>
              <a:rPr lang="en-US" sz="2000" dirty="0">
                <a:solidFill>
                  <a:srgbClr val="0070C0"/>
                </a:solidFill>
              </a:rPr>
              <a:t>– </a:t>
            </a:r>
            <a:r>
              <a:rPr lang="en-US" sz="2000" dirty="0"/>
              <a:t>interested in discussion of interconnections and models of collaboration of  between high energy physics and experts in Data Science.  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>
                <a:solidFill>
                  <a:srgbClr val="0070C0"/>
                </a:solidFill>
              </a:rPr>
              <a:t>Focus areas: existing programs and their motivation, what works, what communities are served, career impacts, sustainability of programs.</a:t>
            </a:r>
          </a:p>
          <a:p>
            <a:pPr marL="1428750" lvl="2" indent="-514350">
              <a:buFont typeface="+mj-lt"/>
              <a:buAutoNum type="romanLcPeriod"/>
            </a:pPr>
            <a:r>
              <a:rPr lang="en-US" dirty="0">
                <a:solidFill>
                  <a:srgbClr val="0070C0"/>
                </a:solidFill>
              </a:rPr>
              <a:t>Contacts: Sudhir Mahlik (</a:t>
            </a:r>
            <a:r>
              <a:rPr lang="en-US" dirty="0">
                <a:solidFill>
                  <a:srgbClr val="0070C0"/>
                </a:solidFill>
                <a:hlinkClick r:id="rId3"/>
              </a:rPr>
              <a:t>malik@fnal.gov</a:t>
            </a:r>
            <a:r>
              <a:rPr lang="en-US" dirty="0">
                <a:solidFill>
                  <a:srgbClr val="0070C0"/>
                </a:solidFill>
              </a:rPr>
              <a:t>), David </a:t>
            </a:r>
            <a:r>
              <a:rPr lang="en-US" dirty="0" err="1">
                <a:solidFill>
                  <a:srgbClr val="0070C0"/>
                </a:solidFill>
              </a:rPr>
              <a:t>DeMuth</a:t>
            </a:r>
            <a:r>
              <a:rPr lang="en-US" dirty="0">
                <a:solidFill>
                  <a:srgbClr val="0070C0"/>
                </a:solidFill>
              </a:rPr>
              <a:t> (</a:t>
            </a:r>
            <a:r>
              <a:rPr lang="en-GB" dirty="0">
                <a:hlinkClick r:id="rId5"/>
              </a:rPr>
              <a:t>david.demuth@vcsu.edu</a:t>
            </a:r>
            <a:r>
              <a:rPr lang="en-US" dirty="0">
                <a:solidFill>
                  <a:srgbClr val="0070C0"/>
                </a:solidFill>
              </a:rPr>
              <a:t>) </a:t>
            </a:r>
          </a:p>
          <a:p>
            <a:pPr marL="514350" indent="-514350">
              <a:buFont typeface="+mj-lt"/>
              <a:buAutoNum type="alphaLcPeriod"/>
            </a:pPr>
            <a:endParaRPr lang="en-US" sz="2000" dirty="0">
              <a:solidFill>
                <a:srgbClr val="0070C0"/>
              </a:solidFill>
            </a:endParaRPr>
          </a:p>
          <a:p>
            <a:pPr marL="1428750" lvl="2" indent="-514350">
              <a:buFont typeface="+mj-lt"/>
              <a:buAutoNum type="romanUcPeriod"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1EAFA21C-5919-2F48-8676-FDC591B58BC7}"/>
              </a:ext>
            </a:extLst>
          </p:cNvPr>
          <p:cNvSpPr txBox="1">
            <a:spLocks/>
          </p:cNvSpPr>
          <p:nvPr/>
        </p:nvSpPr>
        <p:spPr>
          <a:xfrm>
            <a:off x="772885" y="234892"/>
            <a:ext cx="10515600" cy="4194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br>
              <a:rPr lang="en-US" dirty="0"/>
            </a:br>
            <a:endParaRPr lang="en-US" sz="20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60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6357</TotalTime>
  <Words>914</Words>
  <Application>Microsoft Macintosh PowerPoint</Application>
  <PresentationFormat>Widescreen</PresentationFormat>
  <Paragraphs>111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CEF4 - Physics Education, Sijbrand de Jong, Sudhir Malik, Randy Ruchti  Contributed Paper Working Groups</vt:lpstr>
      <vt:lpstr>CEF4/CP5</vt:lpstr>
      <vt:lpstr>CP3 Particle Physics  Survey and Forum  Main topic: What are the missing elements in current particle physics curriculums and how to improve it in the next decade?</vt:lpstr>
      <vt:lpstr>Survey Goals &amp; Outcomes</vt:lpstr>
      <vt:lpstr>PowerPoint Presentation</vt:lpstr>
      <vt:lpstr>Sample Questions-Undergrad</vt:lpstr>
      <vt:lpstr>PowerPoint Presentation</vt:lpstr>
      <vt:lpstr>A companion forum</vt:lpstr>
      <vt:lpstr>Group Discussion:  Combination of CP1/CP4 issues Contribution from: M. Muether, Wichita State University</vt:lpstr>
      <vt:lpstr>CEF4 - Physics Education, Sijbrand de Jong, Sudhir Malik, Randy Ruchti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CommF4: Weekly Discussion Session 9.Jun.20</dc:title>
  <dc:creator>Microsoft Office User</dc:creator>
  <cp:lastModifiedBy>Microsoft Office User</cp:lastModifiedBy>
  <cp:revision>298</cp:revision>
  <dcterms:created xsi:type="dcterms:W3CDTF">2020-06-09T14:55:41Z</dcterms:created>
  <dcterms:modified xsi:type="dcterms:W3CDTF">2021-10-29T00:46:47Z</dcterms:modified>
</cp:coreProperties>
</file>