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3" r:id="rId5"/>
    <p:sldId id="358" r:id="rId6"/>
    <p:sldId id="383" r:id="rId7"/>
    <p:sldId id="665" r:id="rId8"/>
    <p:sldId id="412" r:id="rId9"/>
    <p:sldId id="659" r:id="rId10"/>
    <p:sldId id="418" r:id="rId11"/>
    <p:sldId id="403" r:id="rId12"/>
    <p:sldId id="667" r:id="rId13"/>
    <p:sldId id="656" r:id="rId14"/>
    <p:sldId id="415" r:id="rId15"/>
    <p:sldId id="416" r:id="rId16"/>
    <p:sldId id="417" r:id="rId17"/>
    <p:sldId id="410" r:id="rId18"/>
    <p:sldId id="381" r:id="rId19"/>
    <p:sldId id="392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F5F5F"/>
    <a:srgbClr val="8000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0" autoAdjust="0"/>
    <p:restoredTop sz="96407" autoAdjust="0"/>
  </p:normalViewPr>
  <p:slideViewPr>
    <p:cSldViewPr snapToGrid="0" showGuides="1">
      <p:cViewPr varScale="1">
        <p:scale>
          <a:sx n="127" d="100"/>
          <a:sy n="127" d="100"/>
        </p:scale>
        <p:origin x="1328" y="1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07/10/2021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07/10/2021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Coil Pack and Shimming Proposal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8-Oct-21 MQXFA10 Coil Pack and Shimming Proposal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B074F-665B-D741-B307-3920D207E5D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indico.fnal.gov/event/5073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5073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50739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indico.fnal.gov/event/50739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MQXFA10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Coil Pack and Shimming Proposal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Katherine Ray, Paolo Ferracin, Mike Solis</a:t>
            </a:r>
          </a:p>
          <a:p>
            <a:r>
              <a:rPr lang="en-US" i="1"/>
              <a:t>Oct 8,2021</a:t>
            </a:r>
            <a:endParaRPr lang="en-US" i="1" dirty="0"/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075E7-DA8D-4923-82EE-F8FCF521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-80652"/>
            <a:ext cx="7920000" cy="720000"/>
          </a:xfrm>
        </p:spPr>
        <p:txBody>
          <a:bodyPr/>
          <a:lstStyle/>
          <a:p>
            <a:r>
              <a:rPr lang="it-IT" dirty="0" err="1"/>
              <a:t>Acceptible</a:t>
            </a:r>
            <a:r>
              <a:rPr lang="it-IT" dirty="0"/>
              <a:t> coil </a:t>
            </a:r>
            <a:r>
              <a:rPr lang="it-IT" dirty="0" err="1"/>
              <a:t>orderings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127A248-0A60-4916-94AF-ED9BC34B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32D79D-E2CE-4395-8578-A9D514198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8-Oct-21 MQXFA10 Coil Pack and Shimming Proposal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EC2AFB-467E-434B-B2E7-4254D4890525}"/>
              </a:ext>
            </a:extLst>
          </p:cNvPr>
          <p:cNvSpPr txBox="1">
            <a:spLocks/>
          </p:cNvSpPr>
          <p:nvPr/>
        </p:nvSpPr>
        <p:spPr>
          <a:xfrm>
            <a:off x="0" y="398283"/>
            <a:ext cx="9052461" cy="8586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There are 67 acceptable coil orderings with voltage &lt; 353 V that are common for both rolled and minor edge RRR values (values reported for rolled RRR)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6E994D5A-803F-4453-9C33-E90B4E176A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014" y="1557809"/>
          <a:ext cx="2859215" cy="497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843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571843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571843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571843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571843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34863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303566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970202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845518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74220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13839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05372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237369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48302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783579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80799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48502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153737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3999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541117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9723334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5933056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7831401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380664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7398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979460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0940378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110198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5363814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8124096"/>
                  </a:ext>
                </a:extLst>
              </a:tr>
              <a:tr h="166556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696848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F3068AB-6C2D-4010-9F66-1F29724BC2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19377" y="1564583"/>
          <a:ext cx="2668200" cy="497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40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533640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533640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533640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533640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1380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30356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9702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84551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27422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1383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537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23736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8483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78357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8079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485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15373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34399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54111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72333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593305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783140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507123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0762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263236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047224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121716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698449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051113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9C38C021-0F6D-44C1-AD14-7A4959CB33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37443" y="1555269"/>
          <a:ext cx="2859215" cy="2319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843">
                  <a:extLst>
                    <a:ext uri="{9D8B030D-6E8A-4147-A177-3AD203B41FA5}">
                      <a16:colId xmlns:a16="http://schemas.microsoft.com/office/drawing/2014/main" val="534196917"/>
                    </a:ext>
                  </a:extLst>
                </a:gridCol>
                <a:gridCol w="571843">
                  <a:extLst>
                    <a:ext uri="{9D8B030D-6E8A-4147-A177-3AD203B41FA5}">
                      <a16:colId xmlns:a16="http://schemas.microsoft.com/office/drawing/2014/main" val="3430114189"/>
                    </a:ext>
                  </a:extLst>
                </a:gridCol>
                <a:gridCol w="571843">
                  <a:extLst>
                    <a:ext uri="{9D8B030D-6E8A-4147-A177-3AD203B41FA5}">
                      <a16:colId xmlns:a16="http://schemas.microsoft.com/office/drawing/2014/main" val="3023615416"/>
                    </a:ext>
                  </a:extLst>
                </a:gridCol>
                <a:gridCol w="571843">
                  <a:extLst>
                    <a:ext uri="{9D8B030D-6E8A-4147-A177-3AD203B41FA5}">
                      <a16:colId xmlns:a16="http://schemas.microsoft.com/office/drawing/2014/main" val="435058151"/>
                    </a:ext>
                  </a:extLst>
                </a:gridCol>
                <a:gridCol w="571843">
                  <a:extLst>
                    <a:ext uri="{9D8B030D-6E8A-4147-A177-3AD203B41FA5}">
                      <a16:colId xmlns:a16="http://schemas.microsoft.com/office/drawing/2014/main" val="1016224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585249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491380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03848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303566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79702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8845518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27422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1383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0537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237369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8483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78357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F42BDE07-7512-144D-A599-7951D32F782E}"/>
              </a:ext>
            </a:extLst>
          </p:cNvPr>
          <p:cNvSpPr/>
          <p:nvPr/>
        </p:nvSpPr>
        <p:spPr>
          <a:xfrm>
            <a:off x="2899014" y="3129690"/>
            <a:ext cx="3108926" cy="274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3A47C-A03B-1C46-A69F-179634CA5D42}"/>
              </a:ext>
            </a:extLst>
          </p:cNvPr>
          <p:cNvSpPr txBox="1"/>
          <p:nvPr/>
        </p:nvSpPr>
        <p:spPr>
          <a:xfrm>
            <a:off x="6208864" y="4166406"/>
            <a:ext cx="2687794" cy="1742781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12 Configurations available with Coil 220 as the spare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Only one Configuration with Coils 221 and 132 as upper pair. These are the coils with largest ID deviations into bore.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These coils will also have FBG gauges installed</a:t>
            </a:r>
          </a:p>
        </p:txBody>
      </p:sp>
    </p:spTree>
    <p:extLst>
      <p:ext uri="{BB962C8B-B14F-4D97-AF65-F5344CB8AC3E}">
        <p14:creationId xmlns:p14="http://schemas.microsoft.com/office/powerpoint/2010/main" val="163351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F9CDC8-1AFC-B44F-9D2A-EBFF7F389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21973"/>
            <a:ext cx="4572000" cy="3323259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F8528C0D-B5A6-224C-B933-74016E25D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4" y="1774370"/>
            <a:ext cx="4411026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Size estimates with midplane shims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50047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Coil measurement plots created to show the effect of adding shims to each midplane of Coils 129, 131, 132, 221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4098728" y="3692211"/>
            <a:ext cx="473272" cy="8913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81947" y="1912248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Unshimmed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45272" y="3084621"/>
            <a:ext cx="32672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Shimmed </a:t>
            </a:r>
            <a:r>
              <a:rPr lang="en-US" sz="1400" dirty="0">
                <a:solidFill>
                  <a:srgbClr val="FF0000"/>
                </a:solidFill>
              </a:rPr>
              <a:t>0.002” </a:t>
            </a:r>
            <a:r>
              <a:rPr lang="en-US" sz="1400" dirty="0"/>
              <a:t>on each midplane for </a:t>
            </a:r>
          </a:p>
          <a:p>
            <a:pPr algn="ctr"/>
            <a:r>
              <a:rPr lang="en-US" sz="1400" dirty="0"/>
              <a:t>coils 221 and 129;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0.003” </a:t>
            </a:r>
            <a:r>
              <a:rPr lang="en-US" sz="1400" dirty="0"/>
              <a:t>on each midplane for </a:t>
            </a:r>
          </a:p>
          <a:p>
            <a:pPr algn="ctr"/>
            <a:r>
              <a:rPr lang="en-US" sz="1400" dirty="0"/>
              <a:t>coils 131 and 132</a:t>
            </a:r>
          </a:p>
          <a:p>
            <a:pPr algn="ctr"/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MQXFA10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7457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~-.002”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~-.003”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461413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~0.003”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~0.002”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934300" y="1408827"/>
            <a:ext cx="24314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~0.002”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~.002”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:132 – 129 – 221 – 131: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(see </a:t>
            </a:r>
            <a:r>
              <a:rPr lang="en-US" i="1" u="sng" dirty="0" err="1">
                <a:solidFill>
                  <a:srgbClr val="FF0000"/>
                </a:solidFill>
              </a:rPr>
              <a:t>Indico</a:t>
            </a:r>
            <a:r>
              <a:rPr lang="en-US" i="1" u="sng" dirty="0">
                <a:solidFill>
                  <a:srgbClr val="FF0000"/>
                </a:solidFill>
              </a:rPr>
              <a:t> page for info)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AD94789-71B9-B546-9971-7357C85895ED}"/>
              </a:ext>
            </a:extLst>
          </p:cNvPr>
          <p:cNvCxnSpPr/>
          <p:nvPr/>
        </p:nvCxnSpPr>
        <p:spPr>
          <a:xfrm rot="5400000" flipH="1" flipV="1">
            <a:off x="3947017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43DD2D-2817-CD4A-95E8-FA68137A3B1C}"/>
              </a:ext>
            </a:extLst>
          </p:cNvPr>
          <p:cNvCxnSpPr/>
          <p:nvPr/>
        </p:nvCxnSpPr>
        <p:spPr>
          <a:xfrm rot="10800000">
            <a:off x="2834113" y="3310016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BAE429-EE2D-5745-9437-5BC3F0660493}"/>
              </a:ext>
            </a:extLst>
          </p:cNvPr>
          <p:cNvCxnSpPr/>
          <p:nvPr/>
        </p:nvCxnSpPr>
        <p:spPr>
          <a:xfrm rot="10800000">
            <a:off x="5326845" y="3127106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C8D6E1-92C0-2445-ABF7-7D1E47792A7D}"/>
              </a:ext>
            </a:extLst>
          </p:cNvPr>
          <p:cNvCxnSpPr/>
          <p:nvPr/>
        </p:nvCxnSpPr>
        <p:spPr>
          <a:xfrm rot="10800000">
            <a:off x="2834113" y="313845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DD39C2-1122-6D42-A173-4AE82C8B2011}"/>
              </a:ext>
            </a:extLst>
          </p:cNvPr>
          <p:cNvCxnSpPr/>
          <p:nvPr/>
        </p:nvCxnSpPr>
        <p:spPr>
          <a:xfrm rot="5400000" flipH="1" flipV="1">
            <a:off x="4184642" y="1977020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D5B07D-F539-434C-A25E-E43545A7B802}"/>
              </a:ext>
            </a:extLst>
          </p:cNvPr>
          <p:cNvCxnSpPr/>
          <p:nvPr/>
        </p:nvCxnSpPr>
        <p:spPr>
          <a:xfrm rot="5400000" flipH="1" flipV="1">
            <a:off x="3949516" y="1977020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5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38385" t="22222" r="5801" b="17778"/>
              <a:stretch>
                <a:fillRect/>
              </a:stretch>
            </p:blipFill>
          </mc:Choice>
          <mc:Fallback>
            <p:blipFill>
              <a:blip r:embed="rId3"/>
              <a:srcRect l="38385" t="22222" r="5801" b="17778"/>
              <a:stretch>
                <a:fillRect/>
              </a:stretch>
            </p:blipFill>
          </mc:Fallback>
        </mc:AlternateContent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MQXFA10 Coil Pack Build 1 (Fuji)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96758"/>
              </p:ext>
            </p:extLst>
          </p:nvPr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0.002” to 221, 129 midplanes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0.003” to 131, 132 midplanes</a:t>
            </a:r>
          </a:p>
        </p:txBody>
      </p:sp>
    </p:spTree>
    <p:extLst>
      <p:ext uri="{BB962C8B-B14F-4D97-AF65-F5344CB8AC3E}">
        <p14:creationId xmlns:p14="http://schemas.microsoft.com/office/powerpoint/2010/main" val="192398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38385" t="22222" r="5801" b="17778"/>
              <a:stretch>
                <a:fillRect/>
              </a:stretch>
            </p:blipFill>
          </mc:Choice>
          <mc:Fallback>
            <p:blipFill>
              <a:blip r:embed="rId3"/>
              <a:srcRect l="38385" t="22222" r="5801" b="17778"/>
              <a:stretch>
                <a:fillRect/>
              </a:stretch>
            </p:blipFill>
          </mc:Fallback>
        </mc:AlternateContent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MQXFA10 Coil Pack Build (Final)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54980"/>
              </p:ext>
            </p:extLst>
          </p:nvPr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+ 0.005” G11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(~0.38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 0.005” G11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0.002” to 221, 129 midplanes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0.003” to 131, 132 midplanes</a:t>
            </a:r>
          </a:p>
        </p:txBody>
      </p:sp>
    </p:spTree>
    <p:extLst>
      <p:ext uri="{BB962C8B-B14F-4D97-AF65-F5344CB8AC3E}">
        <p14:creationId xmlns:p14="http://schemas.microsoft.com/office/powerpoint/2010/main" val="106885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CF8D-694D-2F4C-8925-D215DC0E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E432-C60C-8C47-A5AD-83DCCF0D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 </a:t>
            </a:r>
            <a:r>
              <a:rPr lang="en-US" dirty="0">
                <a:solidFill>
                  <a:srgbClr val="FF0000"/>
                </a:solidFill>
              </a:rPr>
              <a:t>220 </a:t>
            </a:r>
            <a:r>
              <a:rPr lang="en-US" dirty="0"/>
              <a:t>will be the spare</a:t>
            </a:r>
          </a:p>
          <a:p>
            <a:r>
              <a:rPr lang="en-US" dirty="0"/>
              <a:t>Coils 129, 131, 132, 221 chosen for MQXFA10</a:t>
            </a:r>
          </a:p>
          <a:p>
            <a:pPr lvl="1"/>
            <a:r>
              <a:rPr lang="en-US" dirty="0"/>
              <a:t>Coils 129, 221 will have 0.002” midplane shims added</a:t>
            </a:r>
          </a:p>
          <a:p>
            <a:pPr lvl="1"/>
            <a:r>
              <a:rPr lang="en-US"/>
              <a:t>Coils 131, 132 </a:t>
            </a:r>
            <a:r>
              <a:rPr lang="en-US" dirty="0"/>
              <a:t>will have 0.003” midplane shims added</a:t>
            </a:r>
          </a:p>
          <a:p>
            <a:pPr lvl="1"/>
            <a:r>
              <a:rPr lang="en-US" dirty="0"/>
              <a:t>Coil 221, 132 will be upper coils due to less critical pion interface with upper coils</a:t>
            </a:r>
          </a:p>
          <a:p>
            <a:r>
              <a:rPr lang="en-US" dirty="0"/>
              <a:t>Coil circuit order is </a:t>
            </a:r>
            <a:r>
              <a:rPr lang="en-US" b="1" dirty="0"/>
              <a:t>132-129-221-131</a:t>
            </a:r>
          </a:p>
          <a:p>
            <a:pPr lvl="1"/>
            <a:r>
              <a:rPr lang="en-US" dirty="0"/>
              <a:t>Conforms to a favorable order based on RRR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1A7E6-C828-914A-BEC6-3A80A19E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E32B7-068D-014D-9D8E-45A76749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92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Selection Review Recap</a:t>
            </a:r>
          </a:p>
          <a:p>
            <a:r>
              <a:rPr lang="en-US" dirty="0"/>
              <a:t>Coil CMM Summary</a:t>
            </a:r>
          </a:p>
          <a:p>
            <a:r>
              <a:rPr lang="en-US" dirty="0"/>
              <a:t>Coil Matrix</a:t>
            </a:r>
          </a:p>
          <a:p>
            <a:r>
              <a:rPr lang="en-US" dirty="0"/>
              <a:t>Proposed Coil Pack and shimming</a:t>
            </a:r>
          </a:p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00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</p:spPr>
        <p:txBody>
          <a:bodyPr/>
          <a:lstStyle/>
          <a:p>
            <a:r>
              <a:rPr lang="en-US" dirty="0"/>
              <a:t>Coil Selection Review Report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11" y="1219201"/>
            <a:ext cx="5415780" cy="46516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Coil Selection Review was held 08-Sep-2021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https://indico.fnal.gov/event/50739/</a:t>
            </a:r>
            <a:endParaRPr lang="en-US" dirty="0"/>
          </a:p>
          <a:p>
            <a:pPr lvl="1"/>
            <a:r>
              <a:rPr lang="en-US" dirty="0"/>
              <a:t>Suggested that the use of Coil 220 wait until MQXFA07 is disassembled and limiting coil is examined, due to cable instabilities observed during coil fabrication</a:t>
            </a:r>
          </a:p>
          <a:p>
            <a:pPr lvl="1"/>
            <a:r>
              <a:rPr lang="en-US" dirty="0"/>
              <a:t>All coils have b6 correction</a:t>
            </a:r>
          </a:p>
          <a:p>
            <a:pPr lvl="1"/>
            <a:r>
              <a:rPr lang="en-US" dirty="0"/>
              <a:t>All electrical QC passed</a:t>
            </a:r>
          </a:p>
          <a:p>
            <a:pPr lvl="1"/>
            <a:r>
              <a:rPr lang="en-US" dirty="0"/>
              <a:t>Fabrication reports and CMM reported</a:t>
            </a:r>
          </a:p>
          <a:p>
            <a:pPr lvl="2"/>
            <a:r>
              <a:rPr lang="en-US" dirty="0"/>
              <a:t>OD and midplanes (arc length excess) all within specifications</a:t>
            </a:r>
          </a:p>
          <a:p>
            <a:pPr lvl="2"/>
            <a:r>
              <a:rPr lang="en-US" dirty="0"/>
              <a:t>Inner radial sizes out of tolerance in several locations in all coils except 221</a:t>
            </a:r>
          </a:p>
          <a:p>
            <a:pPr lvl="2"/>
            <a:r>
              <a:rPr lang="en-US" dirty="0"/>
              <a:t>No key slots out of tolerance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9C96D-E4A6-AC40-91B9-62AE709B8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091" y="1385485"/>
            <a:ext cx="35329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C87E85DA-F5FB-1442-8669-D7575024A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774" y="1794076"/>
            <a:ext cx="4411026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Arc Length Excess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8-Oct-21 MQXFA10 Coil Pack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9587BF-7440-174B-B56A-E4FF945B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84" y="989013"/>
            <a:ext cx="5699127" cy="71806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Coil Selection Review Coil data shown at </a:t>
            </a:r>
            <a:r>
              <a:rPr lang="en-US" dirty="0">
                <a:hlinkClick r:id="rId3"/>
              </a:rPr>
              <a:t>https://indico.fnal.gov/event/50739/</a:t>
            </a:r>
            <a:r>
              <a:rPr lang="en-US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63C10A-C3C1-E442-A8F4-36B80BD0470B}"/>
              </a:ext>
            </a:extLst>
          </p:cNvPr>
          <p:cNvSpPr/>
          <p:nvPr/>
        </p:nvSpPr>
        <p:spPr>
          <a:xfrm>
            <a:off x="7964249" y="3198336"/>
            <a:ext cx="111347" cy="60989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7C6022-9FF2-4840-8CC5-3964352887E0}"/>
              </a:ext>
            </a:extLst>
          </p:cNvPr>
          <p:cNvCxnSpPr>
            <a:cxnSpLocks/>
          </p:cNvCxnSpPr>
          <p:nvPr/>
        </p:nvCxnSpPr>
        <p:spPr>
          <a:xfrm flipV="1">
            <a:off x="6626523" y="3692324"/>
            <a:ext cx="1337726" cy="1328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636962-5DE1-A748-A2CE-43023829DFEB}"/>
              </a:ext>
            </a:extLst>
          </p:cNvPr>
          <p:cNvSpPr txBox="1"/>
          <p:nvPr/>
        </p:nvSpPr>
        <p:spPr>
          <a:xfrm>
            <a:off x="4379827" y="4994476"/>
            <a:ext cx="37254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3965 mm is location of SG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129 ~50 µm smaller per side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131 ~50 µm smaller per side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132 ~75 µm smaller per side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220 ~10 µm (~nominal)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221 ~50 µm</a:t>
            </a: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14175-37F6-4F41-8CDD-B0A032AF8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702" y="744240"/>
            <a:ext cx="2814386" cy="11140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371702-10FA-C948-AD4D-50405E9C3897}"/>
              </a:ext>
            </a:extLst>
          </p:cNvPr>
          <p:cNvSpPr txBox="1"/>
          <p:nvPr/>
        </p:nvSpPr>
        <p:spPr>
          <a:xfrm>
            <a:off x="8213886" y="729840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Depiction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772F517D-80E8-1244-AE4A-E1307DC3C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" y="1794076"/>
            <a:ext cx="44079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1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CCB3D3C3-850A-4F41-B8F8-A62B41703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869" y="3316251"/>
            <a:ext cx="4724843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(Leica)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2410B9-81DA-C640-AFB2-052961DE32F9}"/>
              </a:ext>
            </a:extLst>
          </p:cNvPr>
          <p:cNvSpPr txBox="1">
            <a:spLocks/>
          </p:cNvSpPr>
          <p:nvPr/>
        </p:nvSpPr>
        <p:spPr>
          <a:xfrm>
            <a:off x="284984" y="989013"/>
            <a:ext cx="5094412" cy="7180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Coil Selection Review Coil data shown at </a:t>
            </a:r>
            <a:r>
              <a:rPr lang="en-US" dirty="0">
                <a:hlinkClick r:id="rId3"/>
              </a:rPr>
              <a:t>https://indico.fnal.gov/event/50739/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C2A89-DEBD-524E-8FB7-8DF859E0E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003" y="799422"/>
            <a:ext cx="3307404" cy="131078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>
            <a:off x="7206002" y="2905458"/>
            <a:ext cx="919029" cy="13731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5676164" y="2225324"/>
            <a:ext cx="1848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Outer Radius deviation ranges are all similar among the coils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8189624" y="4360606"/>
            <a:ext cx="301558" cy="110657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712BC-8058-9F44-80B0-C7D2330BD4D8}"/>
              </a:ext>
            </a:extLst>
          </p:cNvPr>
          <p:cNvSpPr txBox="1"/>
          <p:nvPr/>
        </p:nvSpPr>
        <p:spPr>
          <a:xfrm>
            <a:off x="8340403" y="1851691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Depiction</a:t>
            </a:r>
          </a:p>
        </p:txBody>
      </p:sp>
      <p:pic>
        <p:nvPicPr>
          <p:cNvPr id="18" name="Content Placeholder 10">
            <a:extLst>
              <a:ext uri="{FF2B5EF4-FFF2-40B4-BE49-F238E27FC236}">
                <a16:creationId xmlns:a16="http://schemas.microsoft.com/office/drawing/2014/main" id="{55687684-EAAA-564B-8063-461738518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485" y="1796094"/>
            <a:ext cx="44079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9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80A6761A-5EEA-1A48-8023-E5DFFC035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029" y="2805148"/>
            <a:ext cx="4407922" cy="3200400"/>
          </a:xfrm>
          <a:prstGeom prst="rect">
            <a:avLst/>
          </a:prstGeom>
        </p:spPr>
      </p:pic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7D4D7C2B-9AE4-6742-95A7-3FC6F3CE0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675004"/>
            <a:ext cx="4407922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C33BA-EBCA-724D-8136-566EF924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Radius Deviations (Pion Locations)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BA205-FA79-5A4A-8375-DA8D29D1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A678-DA31-AB47-A276-57CB1CA3E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839EBA-C67A-0B40-94A3-727711FB6102}"/>
              </a:ext>
            </a:extLst>
          </p:cNvPr>
          <p:cNvCxnSpPr>
            <a:cxnSpLocks/>
          </p:cNvCxnSpPr>
          <p:nvPr/>
        </p:nvCxnSpPr>
        <p:spPr>
          <a:xfrm flipH="1">
            <a:off x="4058646" y="2650163"/>
            <a:ext cx="675400" cy="770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59BE3C-C858-9C4D-BA8E-F9F0BBA15488}"/>
              </a:ext>
            </a:extLst>
          </p:cNvPr>
          <p:cNvSpPr txBox="1"/>
          <p:nvPr/>
        </p:nvSpPr>
        <p:spPr>
          <a:xfrm>
            <a:off x="4058645" y="1842352"/>
            <a:ext cx="2833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Inner Radius of the pole key is small (deviation into the bore) on Coils 220, and two places on 221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9D0BC97-3A35-FC4F-83A0-B3B53D4A39A0}"/>
              </a:ext>
            </a:extLst>
          </p:cNvPr>
          <p:cNvSpPr/>
          <p:nvPr/>
        </p:nvSpPr>
        <p:spPr>
          <a:xfrm>
            <a:off x="3757087" y="3432574"/>
            <a:ext cx="301558" cy="63687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72410B9-81DA-C640-AFB2-052961DE32F9}"/>
              </a:ext>
            </a:extLst>
          </p:cNvPr>
          <p:cNvSpPr txBox="1">
            <a:spLocks/>
          </p:cNvSpPr>
          <p:nvPr/>
        </p:nvSpPr>
        <p:spPr>
          <a:xfrm>
            <a:off x="284984" y="989013"/>
            <a:ext cx="4673382" cy="7180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Coil Selection Review Coil data shown at </a:t>
            </a:r>
            <a:r>
              <a:rPr lang="en-US" dirty="0">
                <a:hlinkClick r:id="rId4"/>
              </a:rPr>
              <a:t>https://indico.fnal.gov/event/50739/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14C439-8593-4249-A3D9-49D4198F0BD4}"/>
              </a:ext>
            </a:extLst>
          </p:cNvPr>
          <p:cNvGrpSpPr/>
          <p:nvPr/>
        </p:nvGrpSpPr>
        <p:grpSpPr>
          <a:xfrm>
            <a:off x="612000" y="1775480"/>
            <a:ext cx="2614980" cy="1029668"/>
            <a:chOff x="394492" y="1937268"/>
            <a:chExt cx="4513837" cy="1777357"/>
          </a:xfrm>
        </p:grpSpPr>
        <p:pic>
          <p:nvPicPr>
            <p:cNvPr id="16" name="Content Placeholder 5">
              <a:extLst>
                <a:ext uri="{FF2B5EF4-FFF2-40B4-BE49-F238E27FC236}">
                  <a16:creationId xmlns:a16="http://schemas.microsoft.com/office/drawing/2014/main" id="{5D611584-A905-804F-A5BD-C616ACF6F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492" y="1937268"/>
              <a:ext cx="4513837" cy="177735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F75185-AF37-F34B-AA99-D0FC78FE23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959" y="3137493"/>
              <a:ext cx="1" cy="30960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DE0CEC9-8487-6A4F-B44B-B58528C5C459}"/>
              </a:ext>
            </a:extLst>
          </p:cNvPr>
          <p:cNvSpPr/>
          <p:nvPr/>
        </p:nvSpPr>
        <p:spPr>
          <a:xfrm>
            <a:off x="8554122" y="3567282"/>
            <a:ext cx="404605" cy="70792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48488F-A2F4-4943-884B-7C1090FF67B6}"/>
              </a:ext>
            </a:extLst>
          </p:cNvPr>
          <p:cNvSpPr txBox="1"/>
          <p:nvPr/>
        </p:nvSpPr>
        <p:spPr>
          <a:xfrm>
            <a:off x="2340199" y="1711302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Depiction</a:t>
            </a:r>
          </a:p>
        </p:txBody>
      </p:sp>
    </p:spTree>
    <p:extLst>
      <p:ext uri="{BB962C8B-B14F-4D97-AF65-F5344CB8AC3E}">
        <p14:creationId xmlns:p14="http://schemas.microsoft.com/office/powerpoint/2010/main" val="279255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A14E-BEA2-834E-AADE-A1575F98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Keyway Offset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F2FD-6A46-D243-9103-2FB412D62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63087"/>
            <a:ext cx="7920000" cy="1289821"/>
          </a:xfrm>
        </p:spPr>
        <p:txBody>
          <a:bodyPr>
            <a:normAutofit/>
          </a:bodyPr>
          <a:lstStyle/>
          <a:p>
            <a:r>
              <a:rPr lang="en-US" dirty="0"/>
              <a:t>All coils showed keyway slots to be in spec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E83F7-F690-EC45-95FC-33C6C38A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34EB-1D8A-A74B-ACC7-0FB284EFC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2065A18-39E6-C441-9EA6-E97F7344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84" y="2286000"/>
            <a:ext cx="62970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1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73FD-1179-C441-97DA-F41859AA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MQXFA10 Coils Matrix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C749FC-57CD-5F48-BA9E-E95FDB680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000717"/>
              </p:ext>
            </p:extLst>
          </p:nvPr>
        </p:nvGraphicFramePr>
        <p:xfrm>
          <a:off x="612775" y="1042553"/>
          <a:ext cx="791844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918">
                  <a:extLst>
                    <a:ext uri="{9D8B030D-6E8A-4147-A177-3AD203B41FA5}">
                      <a16:colId xmlns:a16="http://schemas.microsoft.com/office/drawing/2014/main" val="1049327427"/>
                    </a:ext>
                  </a:extLst>
                </a:gridCol>
                <a:gridCol w="1112188">
                  <a:extLst>
                    <a:ext uri="{9D8B030D-6E8A-4147-A177-3AD203B41FA5}">
                      <a16:colId xmlns:a16="http://schemas.microsoft.com/office/drawing/2014/main" val="330595013"/>
                    </a:ext>
                  </a:extLst>
                </a:gridCol>
                <a:gridCol w="1506581">
                  <a:extLst>
                    <a:ext uri="{9D8B030D-6E8A-4147-A177-3AD203B41FA5}">
                      <a16:colId xmlns:a16="http://schemas.microsoft.com/office/drawing/2014/main" val="3623164223"/>
                    </a:ext>
                  </a:extLst>
                </a:gridCol>
                <a:gridCol w="1932525">
                  <a:extLst>
                    <a:ext uri="{9D8B030D-6E8A-4147-A177-3AD203B41FA5}">
                      <a16:colId xmlns:a16="http://schemas.microsoft.com/office/drawing/2014/main" val="3793856644"/>
                    </a:ext>
                  </a:extLst>
                </a:gridCol>
                <a:gridCol w="1223649">
                  <a:extLst>
                    <a:ext uri="{9D8B030D-6E8A-4147-A177-3AD203B41FA5}">
                      <a16:colId xmlns:a16="http://schemas.microsoft.com/office/drawing/2014/main" val="3129968683"/>
                    </a:ext>
                  </a:extLst>
                </a:gridCol>
                <a:gridCol w="1257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b6 Corr.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Keyway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Pole Inner 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Avg</a:t>
                      </a:r>
                      <a:r>
                        <a:rPr lang="en-US" sz="1600" dirty="0"/>
                        <a:t> R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Avg. </a:t>
                      </a:r>
                      <a:r>
                        <a:rPr lang="en-US" sz="1600" dirty="0" err="1"/>
                        <a:t>Midpl</a:t>
                      </a:r>
                      <a:r>
                        <a:rPr lang="en-US" sz="1600" dirty="0"/>
                        <a:t> Dev./side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2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~120 µm 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~-50 µm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~-75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6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~120 µm 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~-50 µm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~-50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0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~120 µm 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~-50 µm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~-75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~100 µm 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~-20 µm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~0µm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51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~50 µm 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~-50 µm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~-50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3585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4EAB4-A278-F44F-89E4-65F133F6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1887-DC2C-0E47-9ED9-48FA89F66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 txBox="1">
            <a:spLocks/>
          </p:cNvSpPr>
          <p:nvPr/>
        </p:nvSpPr>
        <p:spPr>
          <a:xfrm>
            <a:off x="611999" y="3713865"/>
            <a:ext cx="7906887" cy="250817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Coil </a:t>
            </a:r>
            <a:r>
              <a:rPr lang="en-US" sz="2800" dirty="0">
                <a:solidFill>
                  <a:schemeClr val="accent5"/>
                </a:solidFill>
              </a:rPr>
              <a:t>220 Pole inner Radius shows deviation into the bore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OR: All coils are undersized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Avg. Midplane (arc length excess) are mostly ~50-75 µm small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side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with the exception of 220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LBNL measurements are using Leica system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lang="en-US" sz="2800" dirty="0">
              <a:solidFill>
                <a:schemeClr val="accent5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65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73FD-1179-C441-97DA-F41859AA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MQXFA10 Coils Matrix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C749FC-57CD-5F48-BA9E-E95FDB680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440850"/>
              </p:ext>
            </p:extLst>
          </p:nvPr>
        </p:nvGraphicFramePr>
        <p:xfrm>
          <a:off x="612775" y="1042553"/>
          <a:ext cx="791844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918">
                  <a:extLst>
                    <a:ext uri="{9D8B030D-6E8A-4147-A177-3AD203B41FA5}">
                      <a16:colId xmlns:a16="http://schemas.microsoft.com/office/drawing/2014/main" val="1049327427"/>
                    </a:ext>
                  </a:extLst>
                </a:gridCol>
                <a:gridCol w="1112188">
                  <a:extLst>
                    <a:ext uri="{9D8B030D-6E8A-4147-A177-3AD203B41FA5}">
                      <a16:colId xmlns:a16="http://schemas.microsoft.com/office/drawing/2014/main" val="330595013"/>
                    </a:ext>
                  </a:extLst>
                </a:gridCol>
                <a:gridCol w="1506581">
                  <a:extLst>
                    <a:ext uri="{9D8B030D-6E8A-4147-A177-3AD203B41FA5}">
                      <a16:colId xmlns:a16="http://schemas.microsoft.com/office/drawing/2014/main" val="3623164223"/>
                    </a:ext>
                  </a:extLst>
                </a:gridCol>
                <a:gridCol w="1932525">
                  <a:extLst>
                    <a:ext uri="{9D8B030D-6E8A-4147-A177-3AD203B41FA5}">
                      <a16:colId xmlns:a16="http://schemas.microsoft.com/office/drawing/2014/main" val="3793856644"/>
                    </a:ext>
                  </a:extLst>
                </a:gridCol>
                <a:gridCol w="1223649">
                  <a:extLst>
                    <a:ext uri="{9D8B030D-6E8A-4147-A177-3AD203B41FA5}">
                      <a16:colId xmlns:a16="http://schemas.microsoft.com/office/drawing/2014/main" val="3129968683"/>
                    </a:ext>
                  </a:extLst>
                </a:gridCol>
                <a:gridCol w="1257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b6 Corr.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Keyway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Pole Inner 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Avg</a:t>
                      </a:r>
                      <a:r>
                        <a:rPr lang="en-US" sz="1600" dirty="0"/>
                        <a:t> R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Avg. </a:t>
                      </a:r>
                      <a:r>
                        <a:rPr lang="en-US" sz="1600" dirty="0" err="1"/>
                        <a:t>Midpl</a:t>
                      </a:r>
                      <a:r>
                        <a:rPr lang="en-US" sz="1600" dirty="0"/>
                        <a:t> Dev./side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2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~120 µm 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~-50 µm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~-75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6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~120 µm 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~-50 µm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~-50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0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~120 µm 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~-50 µm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~-75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6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~100 µm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~-20 µm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~0µm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51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~50 µm 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~-50 µm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~-50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3585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4EAB4-A278-F44F-89E4-65F133F6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1887-DC2C-0E47-9ED9-48FA89F66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8-Oct-21 MQXFA10 Coil Pack and Shimming Proposal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 txBox="1">
            <a:spLocks/>
          </p:cNvSpPr>
          <p:nvPr/>
        </p:nvSpPr>
        <p:spPr>
          <a:xfrm>
            <a:off x="611999" y="3713865"/>
            <a:ext cx="7906887" cy="250817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Coil </a:t>
            </a:r>
            <a:r>
              <a:rPr lang="en-US" sz="2800" dirty="0">
                <a:solidFill>
                  <a:schemeClr val="accent5"/>
                </a:solidFill>
              </a:rPr>
              <a:t>220 Pole inner Radius shows deviation into the bore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OR: All coils are undersized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Avg. Midplane (arc length excess) are mostly ~50-75 µm small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side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with the exception of 220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LBNL measurements are using Leica system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lang="en-US" sz="2800" dirty="0">
              <a:solidFill>
                <a:schemeClr val="accent5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3769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50977</TotalTime>
  <Words>1627</Words>
  <Application>Microsoft Macintosh PowerPoint</Application>
  <PresentationFormat>On-screen Show (4:3)</PresentationFormat>
  <Paragraphs>610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Symbol</vt:lpstr>
      <vt:lpstr>Wingdings</vt:lpstr>
      <vt:lpstr>Thème Office</vt:lpstr>
      <vt:lpstr>MQXFA10 Coil Pack and Shimming Proposal </vt:lpstr>
      <vt:lpstr>Outline</vt:lpstr>
      <vt:lpstr>Coil Selection Review Report Summary</vt:lpstr>
      <vt:lpstr>Total Arc Length Excess (Leica)</vt:lpstr>
      <vt:lpstr>Outer Radius Profile Deviations (Leica)</vt:lpstr>
      <vt:lpstr>Pole Inner Radius Deviations (Pion Locations)</vt:lpstr>
      <vt:lpstr>Keyway Offset</vt:lpstr>
      <vt:lpstr>MQXFA10 Coils Matrix</vt:lpstr>
      <vt:lpstr>MQXFA10 Coils Matrix</vt:lpstr>
      <vt:lpstr>Acceptible coil orderings</vt:lpstr>
      <vt:lpstr>Coil Size estimates with midplane shims</vt:lpstr>
      <vt:lpstr>MQXFA10 Proposed Coil Arrangement</vt:lpstr>
      <vt:lpstr>MQXFA10 Coil Pack Build 1 (Fuji)</vt:lpstr>
      <vt:lpstr>MQXFA10 Coil Pack Build (Final)</vt:lpstr>
      <vt:lpstr>Summary</vt:lpstr>
      <vt:lpstr>Additional Slides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496</cp:revision>
  <cp:lastPrinted>2021-06-08T20:41:03Z</cp:lastPrinted>
  <dcterms:created xsi:type="dcterms:W3CDTF">2021-07-20T21:01:16Z</dcterms:created>
  <dcterms:modified xsi:type="dcterms:W3CDTF">2021-10-08T02:21:55Z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