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63" r:id="rId5"/>
    <p:sldId id="412" r:id="rId6"/>
    <p:sldId id="416" r:id="rId7"/>
    <p:sldId id="455" r:id="rId8"/>
    <p:sldId id="456" r:id="rId9"/>
    <p:sldId id="421" r:id="rId10"/>
    <p:sldId id="420" r:id="rId11"/>
    <p:sldId id="286" r:id="rId12"/>
    <p:sldId id="285" r:id="rId13"/>
    <p:sldId id="414" r:id="rId14"/>
    <p:sldId id="417" r:id="rId15"/>
    <p:sldId id="452" r:id="rId16"/>
    <p:sldId id="451" r:id="rId17"/>
    <p:sldId id="380" r:id="rId18"/>
    <p:sldId id="426" r:id="rId19"/>
    <p:sldId id="418" r:id="rId20"/>
    <p:sldId id="392" r:id="rId21"/>
    <p:sldId id="441" r:id="rId22"/>
    <p:sldId id="442" r:id="rId23"/>
    <p:sldId id="443" r:id="rId24"/>
    <p:sldId id="444" r:id="rId25"/>
    <p:sldId id="445" r:id="rId26"/>
    <p:sldId id="446" r:id="rId27"/>
    <p:sldId id="447" r:id="rId28"/>
    <p:sldId id="427" r:id="rId29"/>
    <p:sldId id="413" r:id="rId30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5F5F5F"/>
    <a:srgbClr val="009900"/>
    <a:srgbClr val="FFE699"/>
    <a:srgbClr val="FFCC00"/>
    <a:srgbClr val="B4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568" autoAdjust="0"/>
    <p:restoredTop sz="96407" autoAdjust="0"/>
  </p:normalViewPr>
  <p:slideViewPr>
    <p:cSldViewPr snapToGrid="0" showGuides="1">
      <p:cViewPr varScale="1">
        <p:scale>
          <a:sx n="127" d="100"/>
          <a:sy n="127" d="100"/>
        </p:scale>
        <p:origin x="856" y="184"/>
      </p:cViewPr>
      <p:guideLst>
        <p:guide orient="horz" pos="4080"/>
        <p:guide pos="2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07/10/2021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07/10/2021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499992" y="6388100"/>
            <a:ext cx="3167912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8-Oct-21 MQXFA10 Magnet Structure and Assembly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8-Oct-21 MQXFA10 Magnet Structure and Assembly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8-Oct-21 MQXFA10 Magnet Structure and Assembly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8-Oct-21 MQXFA10 Magnet Structure and Assembly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8-Oct-21 MQXFA10 Magnet Structure and Assembly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8-Oct-21 MQXFA10 Magnet Structure and Assembly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8-Oct-21 MQXFA10 Magnet Structure and Assembly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s://indico.fnal.gov/event/49413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d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d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2168" y="2788089"/>
            <a:ext cx="7200000" cy="1432999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MQXFA10 Structure and Status</a:t>
            </a:r>
            <a:endParaRPr lang="en-GB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88956" y="4796912"/>
            <a:ext cx="6480000" cy="99060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Dan Cheng, for the AUP team</a:t>
            </a:r>
          </a:p>
          <a:p>
            <a:r>
              <a:rPr lang="en-US" i="1" dirty="0"/>
              <a:t>8-Oct-2021</a:t>
            </a:r>
          </a:p>
          <a:p>
            <a:r>
              <a:rPr lang="en-US" i="1" dirty="0"/>
              <a:t>LBNL</a:t>
            </a:r>
            <a:endParaRPr lang="en-GB" i="1" dirty="0"/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Avoiding Electrical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219200"/>
            <a:ext cx="5761091" cy="49069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Updated procedures first used in magnet MQXFA05 will continue to be used</a:t>
            </a:r>
          </a:p>
          <a:p>
            <a:pPr lvl="1"/>
            <a:r>
              <a:rPr lang="en-US" dirty="0"/>
              <a:t>Avoiding water in the system due to bladder failures</a:t>
            </a:r>
          </a:p>
          <a:p>
            <a:pPr lvl="2"/>
            <a:r>
              <a:rPr lang="en-US" dirty="0"/>
              <a:t>Absorbent socks in cooling holes to better dam and prevent pooling of water</a:t>
            </a:r>
          </a:p>
          <a:p>
            <a:pPr lvl="2"/>
            <a:r>
              <a:rPr lang="en-US" dirty="0"/>
              <a:t>Dehumidifiers on hand during bladder operations to bag and flow immediately after operations are complete</a:t>
            </a:r>
          </a:p>
          <a:p>
            <a:pPr lvl="2"/>
            <a:r>
              <a:rPr lang="en-US" dirty="0"/>
              <a:t>Increase load key step sizes to 0.005” (reduces the number of bladder cycles)</a:t>
            </a:r>
          </a:p>
          <a:p>
            <a:pPr lvl="1"/>
            <a:endParaRPr lang="en-US" i="1" dirty="0"/>
          </a:p>
          <a:p>
            <a:pPr lvl="1"/>
            <a:r>
              <a:rPr lang="en-US" i="1" dirty="0"/>
              <a:t>NOTE: Dehumidifier (along with absorbent socks) was used on MQXFA08, which experienced 50% bladder failures; EQC tests passed without issue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8-Oct-21 MQXFA10 Magnet Structure and Assembly</a:t>
            </a:r>
            <a:endParaRPr lang="en-GB" dirty="0"/>
          </a:p>
        </p:txBody>
      </p:sp>
      <p:pic>
        <p:nvPicPr>
          <p:cNvPr id="12" name="Picture 11" descr="Screenshot 2020-03-02 10.20.25.png">
            <a:extLst>
              <a:ext uri="{FF2B5EF4-FFF2-40B4-BE49-F238E27FC236}">
                <a16:creationId xmlns:a16="http://schemas.microsoft.com/office/drawing/2014/main" id="{D94B3676-4F20-C04E-A25C-5E9170176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3544" y="1059775"/>
            <a:ext cx="2443163" cy="2286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8029E6F-DBB7-4549-8965-D54BB00D74DF}"/>
              </a:ext>
            </a:extLst>
          </p:cNvPr>
          <p:cNvSpPr txBox="1"/>
          <p:nvPr/>
        </p:nvSpPr>
        <p:spPr>
          <a:xfrm>
            <a:off x="6500912" y="3303349"/>
            <a:ext cx="2455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3” dia. absorbent sock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E2FB32-AD5B-B54B-8B5C-EF3548406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6273" y="4306200"/>
            <a:ext cx="243840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6">
            <a:extLst>
              <a:ext uri="{FF2B5EF4-FFF2-40B4-BE49-F238E27FC236}">
                <a16:creationId xmlns:a16="http://schemas.microsoft.com/office/drawing/2014/main" id="{998FC5D4-3163-4C4C-8BC7-10F2CC1E2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9961" y="1093305"/>
            <a:ext cx="4663440" cy="37171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Bladder Cycles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739" y="1219200"/>
            <a:ext cx="4079270" cy="507187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Based on the bladder failure/load key incident experienced in MQXFA04 we successfully introduced procedural changes starting with MQXFA05</a:t>
            </a:r>
          </a:p>
          <a:p>
            <a:r>
              <a:rPr lang="en-US" dirty="0"/>
              <a:t>Magnet preload operations will continue to implement the following:</a:t>
            </a:r>
          </a:p>
          <a:p>
            <a:pPr lvl="1"/>
            <a:r>
              <a:rPr lang="en-US" dirty="0"/>
              <a:t>A pressure check at the beginning of operations</a:t>
            </a:r>
          </a:p>
          <a:p>
            <a:pPr lvl="1"/>
            <a:r>
              <a:rPr lang="en-US" dirty="0"/>
              <a:t>A “stable hold” at target pressures</a:t>
            </a:r>
          </a:p>
          <a:p>
            <a:pPr lvl="1"/>
            <a:r>
              <a:rPr lang="en-US" dirty="0"/>
              <a:t>Fewer pressure cycles by using 0.005” thick shim steps (about 8 steps expected)</a:t>
            </a:r>
          </a:p>
          <a:p>
            <a:pPr lvl="1"/>
            <a:r>
              <a:rPr lang="en-US" dirty="0"/>
              <a:t>Spare keys on hand to replace as needed, and/or second set of keys ready to replace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8-Oct-21 MQXFA10 Magnet Structure and Assembly</a:t>
            </a:r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00AAF3-64FF-1649-834A-2D41AAD6C041}"/>
              </a:ext>
            </a:extLst>
          </p:cNvPr>
          <p:cNvCxnSpPr/>
          <p:nvPr/>
        </p:nvCxnSpPr>
        <p:spPr>
          <a:xfrm>
            <a:off x="7424528" y="2047461"/>
            <a:ext cx="0" cy="1779104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6804005-CA7D-D044-99F4-6DCC80698CF4}"/>
              </a:ext>
            </a:extLst>
          </p:cNvPr>
          <p:cNvSpPr txBox="1"/>
          <p:nvPr/>
        </p:nvSpPr>
        <p:spPr>
          <a:xfrm>
            <a:off x="7001260" y="3826565"/>
            <a:ext cx="15307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50% Azimuthal load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41687BC-B987-7A42-96AD-97809A7A0F62}"/>
              </a:ext>
            </a:extLst>
          </p:cNvPr>
          <p:cNvCxnSpPr>
            <a:cxnSpLocks/>
          </p:cNvCxnSpPr>
          <p:nvPr/>
        </p:nvCxnSpPr>
        <p:spPr>
          <a:xfrm flipV="1">
            <a:off x="5650199" y="3913449"/>
            <a:ext cx="405827" cy="10903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2D20DEE-1116-4B46-BD5F-412AD36EDF61}"/>
              </a:ext>
            </a:extLst>
          </p:cNvPr>
          <p:cNvSpPr txBox="1"/>
          <p:nvPr/>
        </p:nvSpPr>
        <p:spPr>
          <a:xfrm>
            <a:off x="4690178" y="4963931"/>
            <a:ext cx="31871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Starting with MQXFA06 an additional 0.005” step was added using all bladders before transitioning to quadrant loading.</a:t>
            </a:r>
          </a:p>
          <a:p>
            <a:r>
              <a:rPr lang="en-US" sz="1200" dirty="0">
                <a:solidFill>
                  <a:srgbClr val="FF0000"/>
                </a:solidFill>
              </a:rPr>
              <a:t>MQXFA09 will continue following that experience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C759663-D528-C648-BD50-AE1030525001}"/>
              </a:ext>
            </a:extLst>
          </p:cNvPr>
          <p:cNvSpPr/>
          <p:nvPr/>
        </p:nvSpPr>
        <p:spPr>
          <a:xfrm>
            <a:off x="5781521" y="3358647"/>
            <a:ext cx="954249" cy="554802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732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3305B-C801-2345-B8E1-D1675A03F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 Exchanger Interference Modifications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973C6-74AB-334B-9DB2-246873F0D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1"/>
            <a:ext cx="7920000" cy="880532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Interference with the axial endplates and the splice box was discovered at FNAL during cold mass assembly</a:t>
            </a:r>
          </a:p>
          <a:p>
            <a:pPr lvl="1"/>
            <a:r>
              <a:rPr lang="en-US" dirty="0">
                <a:hlinkClick r:id="rId2"/>
              </a:rPr>
              <a:t>https://indico.fnal.gov/event/49413/</a:t>
            </a:r>
            <a:endParaRPr lang="en-US" dirty="0"/>
          </a:p>
          <a:p>
            <a:r>
              <a:rPr lang="en-US" b="1" dirty="0"/>
              <a:t>Endplates and splice box were modified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17600F-554A-AB4B-83EA-39D6BBAD7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BD88B-F7C0-CA4D-AB81-2FCDAC2160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8-Oct-21 MQXFA10 Magnet Structure and Assembly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E98A8C-F863-4D46-B39E-461C5E1D4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34" y="2470150"/>
            <a:ext cx="4267200" cy="3200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2471C8-DF52-B44A-BD0F-EF78678D88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519734"/>
            <a:ext cx="4234257" cy="2743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8EAB87-0793-3945-881D-4A2E931928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2495" y="4379670"/>
            <a:ext cx="2648068" cy="228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6525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EA113B0-B374-E14E-99C0-356AEFFA9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900" y="2698750"/>
            <a:ext cx="4267200" cy="3200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23305B-C801-2345-B8E1-D1675A03F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91575"/>
            <a:ext cx="7920000" cy="720000"/>
          </a:xfrm>
        </p:spPr>
        <p:txBody>
          <a:bodyPr/>
          <a:lstStyle/>
          <a:p>
            <a:r>
              <a:rPr lang="en-US" dirty="0"/>
              <a:t>Integration Table Interference Modifications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48726B1-4241-5E49-8004-FC898AE3B9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5750" y="2698750"/>
            <a:ext cx="4267200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17600F-554A-AB4B-83EA-39D6BBAD7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BD88B-F7C0-CA4D-AB81-2FCDAC2160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8-Oct-21 MQXFA10 Magnet Structure and Assembly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7AA1558-EBB4-5B43-B7A3-010E95D176EF}"/>
              </a:ext>
            </a:extLst>
          </p:cNvPr>
          <p:cNvSpPr txBox="1">
            <a:spLocks/>
          </p:cNvSpPr>
          <p:nvPr/>
        </p:nvSpPr>
        <p:spPr>
          <a:xfrm>
            <a:off x="374108" y="1219201"/>
            <a:ext cx="8358992" cy="1479550"/>
          </a:xfrm>
          <a:prstGeom prst="rect">
            <a:avLst/>
          </a:prstGeom>
        </p:spPr>
        <p:txBody>
          <a:bodyPr vert="horz" lIns="0" tIns="0" rIns="0" bIns="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During the survey of the new magnet integration table with MQXFA08 shell-yoke assemblies an interference was found in the tooling that contacted the radii of the shells</a:t>
            </a:r>
          </a:p>
          <a:p>
            <a:r>
              <a:rPr lang="en-US" dirty="0"/>
              <a:t>Pedestal supports were machined and dressed to ensure clearance and no further contact to the shells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064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8132514-4FE7-8B47-A859-1E4A83F6F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7939" y="2323390"/>
            <a:ext cx="3048000" cy="228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A79785-24BF-6C47-801B-9570B9474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MQXFA10 Structure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99AC8-3477-EF42-AB70-A0B37C795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808" y="1219200"/>
            <a:ext cx="5105332" cy="49069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All parts have arrived</a:t>
            </a:r>
          </a:p>
          <a:p>
            <a:pPr lvl="1"/>
            <a:r>
              <a:rPr lang="en-US" dirty="0"/>
              <a:t>Shells &amp; rods have been instrumented</a:t>
            </a:r>
          </a:p>
          <a:p>
            <a:pPr lvl="1"/>
            <a:r>
              <a:rPr lang="en-US" dirty="0"/>
              <a:t>Axial loading components on site</a:t>
            </a:r>
            <a:endParaRPr lang="en-US" i="1" u="sng" dirty="0"/>
          </a:p>
          <a:p>
            <a:pPr lvl="1"/>
            <a:r>
              <a:rPr lang="en-US" dirty="0"/>
              <a:t>Yoke pre-stacks completed, RE shell yoke assembly</a:t>
            </a:r>
          </a:p>
          <a:p>
            <a:pPr lvl="1"/>
            <a:r>
              <a:rPr lang="en-US" dirty="0"/>
              <a:t>Pad pre-stacks and collars (arriving from off-site)</a:t>
            </a:r>
          </a:p>
          <a:p>
            <a:pPr lvl="1"/>
            <a:r>
              <a:rPr lang="en-US" dirty="0"/>
              <a:t>Master Keys (arriving from off-site)</a:t>
            </a:r>
          </a:p>
          <a:p>
            <a:r>
              <a:rPr lang="en-US" dirty="0"/>
              <a:t>Coils </a:t>
            </a:r>
          </a:p>
          <a:p>
            <a:pPr lvl="1"/>
            <a:r>
              <a:rPr lang="en-US" dirty="0"/>
              <a:t>129, 131, 132, 221; </a:t>
            </a:r>
            <a:r>
              <a:rPr lang="en-US" i="1" dirty="0"/>
              <a:t>220 is spare</a:t>
            </a:r>
          </a:p>
          <a:p>
            <a:pPr lvl="1"/>
            <a:r>
              <a:rPr lang="en-US" dirty="0"/>
              <a:t>SG instrumented, </a:t>
            </a:r>
            <a:r>
              <a:rPr lang="en-US" dirty="0" err="1"/>
              <a:t>GPI’d</a:t>
            </a:r>
            <a:r>
              <a:rPr lang="en-US" dirty="0"/>
              <a:t>, midplanes attached</a:t>
            </a:r>
          </a:p>
          <a:p>
            <a:pPr lvl="1"/>
            <a:r>
              <a:rPr lang="en-US" dirty="0"/>
              <a:t>Instrumenting FBG strain gauges prior to coil pack build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magnet assembly line will be used for MQXFA10 (MQXFA09 occupies 1</a:t>
            </a:r>
            <a:r>
              <a:rPr lang="en-US" baseline="30000" dirty="0"/>
              <a:t>st</a:t>
            </a:r>
            <a:r>
              <a:rPr lang="en-US" dirty="0"/>
              <a:t> assembly table)</a:t>
            </a:r>
          </a:p>
          <a:p>
            <a:r>
              <a:rPr lang="en-US" dirty="0"/>
              <a:t>Both magnets can be worked on concurrently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43571-D7BA-1D44-9975-770465CB9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355C6-1306-A147-B0D6-74077EB231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8-Oct-21 MQXFA10 Magnet Structure and Assembly</a:t>
            </a:r>
            <a:endParaRPr lang="en-GB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C156AFC-3890-F948-AA86-43D112834C2B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7806644" y="3423921"/>
            <a:ext cx="192046" cy="17568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E8AE8C3-B379-F245-8145-72C45F5180D8}"/>
              </a:ext>
            </a:extLst>
          </p:cNvPr>
          <p:cNvSpPr txBox="1"/>
          <p:nvPr/>
        </p:nvSpPr>
        <p:spPr>
          <a:xfrm>
            <a:off x="6906639" y="5180813"/>
            <a:ext cx="2184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First Magnet assembly line</a:t>
            </a:r>
          </a:p>
          <a:p>
            <a:r>
              <a:rPr lang="en-US" sz="1200" dirty="0">
                <a:solidFill>
                  <a:srgbClr val="FF0000"/>
                </a:solidFill>
              </a:rPr>
              <a:t>(MQXFA09)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627799A-CBAF-9048-811B-968158DE4FE1}"/>
              </a:ext>
            </a:extLst>
          </p:cNvPr>
          <p:cNvCxnSpPr>
            <a:cxnSpLocks/>
            <a:stCxn id="16" idx="0"/>
          </p:cNvCxnSpPr>
          <p:nvPr/>
        </p:nvCxnSpPr>
        <p:spPr>
          <a:xfrm flipV="1">
            <a:off x="6128172" y="3317132"/>
            <a:ext cx="121182" cy="15243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9C9CB17-C6D3-B640-90BD-098CC0FF9669}"/>
              </a:ext>
            </a:extLst>
          </p:cNvPr>
          <p:cNvSpPr txBox="1"/>
          <p:nvPr/>
        </p:nvSpPr>
        <p:spPr>
          <a:xfrm>
            <a:off x="4994404" y="4841456"/>
            <a:ext cx="2267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Second Magnet assembly line</a:t>
            </a:r>
          </a:p>
        </p:txBody>
      </p:sp>
    </p:spTree>
    <p:extLst>
      <p:ext uri="{BB962C8B-B14F-4D97-AF65-F5344CB8AC3E}">
        <p14:creationId xmlns:p14="http://schemas.microsoft.com/office/powerpoint/2010/main" val="1786846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DA98A-064D-A044-8156-362498CEA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Schedule for Completed Assembly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0E61C-2429-B641-95D4-83324262A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1"/>
            <a:ext cx="7920000" cy="3270376"/>
          </a:xfrm>
        </p:spPr>
        <p:txBody>
          <a:bodyPr>
            <a:normAutofit/>
          </a:bodyPr>
          <a:lstStyle/>
          <a:p>
            <a:r>
              <a:rPr lang="en-US" dirty="0"/>
              <a:t>MQXFA09 is being assembled</a:t>
            </a:r>
          </a:p>
          <a:p>
            <a:pPr lvl="1"/>
            <a:r>
              <a:rPr lang="en-US" dirty="0"/>
              <a:t>Coil pack is being inserted into shell-yoke structure</a:t>
            </a:r>
          </a:p>
          <a:p>
            <a:pPr lvl="1"/>
            <a:r>
              <a:rPr lang="en-US" dirty="0"/>
              <a:t>To be shipped early November, after delays</a:t>
            </a:r>
          </a:p>
          <a:p>
            <a:r>
              <a:rPr lang="en-US" dirty="0"/>
              <a:t>MQXFA10 assembly has started</a:t>
            </a:r>
          </a:p>
          <a:p>
            <a:pPr lvl="1"/>
            <a:r>
              <a:rPr lang="en-US" dirty="0"/>
              <a:t>Balance of structure parts on site next week</a:t>
            </a:r>
          </a:p>
          <a:p>
            <a:pPr lvl="1"/>
            <a:r>
              <a:rPr lang="en-US" dirty="0"/>
              <a:t>Expected to complete magnet early December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9A1C0E-CF64-5840-9E0B-07E84B8EA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99C5E-FEE8-1F46-9F5E-6CF9530471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8-Oct-21 MQXFA10 Magnet Structure and Assembly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9233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B013E-76E4-D64F-BAC5-5D4F602AB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01EF1-630A-804D-A210-ABF16FF56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Coils are dressed</a:t>
            </a:r>
          </a:p>
          <a:p>
            <a:pPr lvl="1"/>
            <a:r>
              <a:rPr lang="en-US" dirty="0"/>
              <a:t>Fiber optic strain gauges will be installed on two coils prior to coil pack assembly</a:t>
            </a:r>
          </a:p>
          <a:p>
            <a:r>
              <a:rPr lang="en-US" dirty="0"/>
              <a:t>MQXFA10 parts are on site and arriving from offsite storage</a:t>
            </a:r>
          </a:p>
          <a:p>
            <a:r>
              <a:rPr lang="en-US" dirty="0"/>
              <a:t>Coil 220 is the spare coil</a:t>
            </a:r>
          </a:p>
          <a:p>
            <a:r>
              <a:rPr lang="en-US" dirty="0"/>
              <a:t>Pion locations identified that require modification</a:t>
            </a:r>
          </a:p>
          <a:p>
            <a:r>
              <a:rPr lang="en-US" dirty="0"/>
              <a:t>MQXFA10 will continue the use of techniques that were successfully applied in MQXFA05-08 Preventing significant moisture (affecting electrical QC)</a:t>
            </a:r>
          </a:p>
          <a:p>
            <a:pPr lvl="1"/>
            <a:r>
              <a:rPr lang="en-US" dirty="0"/>
              <a:t>Also prevents a repeat of a partially inserted load key</a:t>
            </a:r>
          </a:p>
          <a:p>
            <a:r>
              <a:rPr lang="en-US" dirty="0"/>
              <a:t>MQXFA10 is expected to be completed early December while MQXFA09 is being assembled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013E9D-FE66-3F45-972D-02EDDAA4B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1B629-3D28-C24C-A1E1-28C43B05E8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8-Oct-21 MQXFA10 Magnet Structure and Assembly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862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8-Oct-21 MQXFA10 Magnet Structure and Assembly</a:t>
            </a:r>
            <a:endParaRPr lang="en-GB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DD867-3B0F-4830-8124-E31A1D604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Impregnated coil dimensional tolerances</a:t>
            </a:r>
            <a:br>
              <a:rPr lang="en-US" dirty="0"/>
            </a:br>
            <a:r>
              <a:rPr lang="en-US" dirty="0"/>
              <a:t>(</a:t>
            </a:r>
            <a:r>
              <a:rPr lang="en-US" i="1" dirty="0"/>
              <a:t>for series coils</a:t>
            </a:r>
            <a:r>
              <a:rPr lang="en-US" dirty="0"/>
              <a:t>)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CBE153-DB0C-41CE-BD51-83EAEE448C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490" t="14527" r="11115" b="5975"/>
          <a:stretch/>
        </p:blipFill>
        <p:spPr>
          <a:xfrm>
            <a:off x="691580" y="1196752"/>
            <a:ext cx="7760840" cy="498238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50872E-8A12-4137-8F39-7EFB2E7F2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8-Oct-21 MQXFA10 Magnet Structure and Assembly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6B996-28EA-4D89-BCBE-0C430075A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3007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66FB7-3AD4-4432-BAC8-79F32A6E3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Impregnated coil dimensional tolerances</a:t>
            </a:r>
            <a:br>
              <a:rPr lang="en-US" dirty="0"/>
            </a:br>
            <a:r>
              <a:rPr lang="en-US" dirty="0"/>
              <a:t>Arc length excess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357D2-8316-43EF-877A-8A79332B1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1"/>
            <a:ext cx="7920000" cy="256984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impregnated coil is accepted for use in MQXFA if its </a:t>
            </a:r>
            <a:r>
              <a:rPr lang="en-US" dirty="0">
                <a:solidFill>
                  <a:schemeClr val="bg2"/>
                </a:solidFill>
              </a:rPr>
              <a:t>arc length excesses</a:t>
            </a:r>
            <a:r>
              <a:rPr lang="en-US" dirty="0"/>
              <a:t> along the straight section are within the following tolerances: </a:t>
            </a:r>
            <a:r>
              <a:rPr lang="en-US" b="1" dirty="0">
                <a:solidFill>
                  <a:schemeClr val="bg2"/>
                </a:solidFill>
              </a:rPr>
              <a:t>+0.150/-0.250 mm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chemeClr val="bg2"/>
                </a:solidFill>
              </a:rPr>
              <a:t>arc length excess</a:t>
            </a:r>
            <a:r>
              <a:rPr lang="en-US" b="1" dirty="0"/>
              <a:t>, </a:t>
            </a:r>
            <a:r>
              <a:rPr lang="en-US" dirty="0"/>
              <a:t>which</a:t>
            </a:r>
            <a:r>
              <a:rPr lang="en-US" b="1" dirty="0"/>
              <a:t> </a:t>
            </a:r>
            <a:r>
              <a:rPr lang="en-US" dirty="0"/>
              <a:t>is difference between the measured coil arc length and the nominal one, is determined by fitting </a:t>
            </a:r>
            <a:r>
              <a:rPr lang="en-US" i="1" dirty="0"/>
              <a:t>outer radius and mid-planes points with the nominal profile, with equal weighting and imposing as symmetrical the two mid-planes offsets</a:t>
            </a:r>
            <a:r>
              <a:rPr lang="en-US" dirty="0"/>
              <a:t>. The sum of the two measured mid-plane offsets provides the arc length excess</a:t>
            </a:r>
          </a:p>
          <a:p>
            <a:endParaRPr lang="en-US" b="1" dirty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5A3CC2-0414-4452-BA8E-C399A13CF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8-Oct-21 MQXFA10 Magnet Structure and Assembly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EA12A0-4A34-4366-A9CC-DB913B204CA8}"/>
              </a:ext>
            </a:extLst>
          </p:cNvPr>
          <p:cNvPicPr/>
          <p:nvPr/>
        </p:nvPicPr>
        <p:blipFill rotWithShape="1">
          <a:blip r:embed="rId2"/>
          <a:srcRect l="3195" t="20741" r="3611" b="6420"/>
          <a:stretch/>
        </p:blipFill>
        <p:spPr bwMode="auto">
          <a:xfrm>
            <a:off x="1810660" y="3820747"/>
            <a:ext cx="5494020" cy="2415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9C552-EECE-40ED-95F7-BB360A2A7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1834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MQXFA08 Structure Assembly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Coil Pack Assembly Plans</a:t>
            </a:r>
          </a:p>
          <a:p>
            <a:r>
              <a:rPr lang="en-US" dirty="0"/>
              <a:t>Pion machining</a:t>
            </a:r>
          </a:p>
          <a:p>
            <a:r>
              <a:rPr lang="en-US" dirty="0"/>
              <a:t>Preload Assembly Operations</a:t>
            </a:r>
          </a:p>
          <a:p>
            <a:r>
              <a:rPr lang="en-US" dirty="0"/>
              <a:t>Status and Expected Completion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8-Oct-21 MQXFA10 Magnet Structure and Assembly</a:t>
            </a:r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66FB7-3AD4-4432-BAC8-79F32A6E3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Impregnated coil dimensional tolerances</a:t>
            </a:r>
            <a:br>
              <a:rPr lang="en-US" dirty="0"/>
            </a:br>
            <a:r>
              <a:rPr lang="en-US" dirty="0"/>
              <a:t>Outer radius profile deviation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357D2-8316-43EF-877A-8A79332B1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1"/>
            <a:ext cx="7920000" cy="256984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impregnated coil is accepted for use in MQXFA if its </a:t>
            </a:r>
            <a:r>
              <a:rPr lang="en-US" dirty="0">
                <a:solidFill>
                  <a:schemeClr val="bg2"/>
                </a:solidFill>
              </a:rPr>
              <a:t>outer radius profile deviations</a:t>
            </a:r>
            <a:r>
              <a:rPr lang="en-US" dirty="0"/>
              <a:t> along the straight section are within the following tolerances: </a:t>
            </a:r>
            <a:r>
              <a:rPr lang="en-US" b="1" dirty="0">
                <a:solidFill>
                  <a:schemeClr val="bg2"/>
                </a:solidFill>
              </a:rPr>
              <a:t>+0.200/-0.250 mm</a:t>
            </a:r>
            <a:endParaRPr lang="en-US" dirty="0">
              <a:solidFill>
                <a:schemeClr val="bg2"/>
              </a:solidFill>
            </a:endParaRPr>
          </a:p>
          <a:p>
            <a:pPr lvl="0"/>
            <a:r>
              <a:rPr lang="en-US" dirty="0"/>
              <a:t>The </a:t>
            </a:r>
            <a:r>
              <a:rPr lang="en-US" dirty="0">
                <a:solidFill>
                  <a:schemeClr val="bg2"/>
                </a:solidFill>
              </a:rPr>
              <a:t>outer radius profile deviation</a:t>
            </a:r>
            <a:r>
              <a:rPr lang="en-US" b="1" dirty="0"/>
              <a:t>, </a:t>
            </a:r>
            <a:r>
              <a:rPr lang="en-US" dirty="0"/>
              <a:t>which is given by the variation of each point on the outer radius with respect to the nominal outer radius, is determined by fitting </a:t>
            </a:r>
            <a:r>
              <a:rPr lang="en-US" i="1" dirty="0"/>
              <a:t>outer radius and mid-planes points with the nominal profile, with equal weighting and imposing as symmetrical the two mid-planes offsets</a:t>
            </a:r>
            <a:r>
              <a:rPr lang="en-US" dirty="0"/>
              <a:t>. </a:t>
            </a:r>
            <a:r>
              <a:rPr lang="en-US" u="sng" dirty="0"/>
              <a:t>Positive deviation indicates more material than nominal, negative indicates less material than nominal.</a:t>
            </a:r>
            <a:endParaRPr lang="en-US" b="1" u="sng" dirty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5A3CC2-0414-4452-BA8E-C399A13CF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8-Oct-21 MQXFA10 Magnet Structure and Assembly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EA12A0-4A34-4366-A9CC-DB913B204CA8}"/>
              </a:ext>
            </a:extLst>
          </p:cNvPr>
          <p:cNvPicPr/>
          <p:nvPr/>
        </p:nvPicPr>
        <p:blipFill rotWithShape="1">
          <a:blip r:embed="rId2"/>
          <a:srcRect l="3195" t="20741" r="3611" b="6420"/>
          <a:stretch/>
        </p:blipFill>
        <p:spPr bwMode="auto">
          <a:xfrm>
            <a:off x="1810660" y="3820747"/>
            <a:ext cx="5494020" cy="2415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6EB338-AE8F-4252-9F11-A4A3B6CB7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375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66FB7-3AD4-4432-BAC8-79F32A6E3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Impregnated coil dimensional tolerances</a:t>
            </a:r>
            <a:br>
              <a:rPr lang="en-US" dirty="0"/>
            </a:br>
            <a:r>
              <a:rPr lang="en-US" dirty="0"/>
              <a:t>“Coil blocks” inner radius profile deviation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357D2-8316-43EF-877A-8A79332B1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278586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impregnated coil is accepted for use in MQXFA if its </a:t>
            </a:r>
            <a:r>
              <a:rPr lang="en-US" dirty="0">
                <a:solidFill>
                  <a:schemeClr val="bg2"/>
                </a:solidFill>
              </a:rPr>
              <a:t>“coil blocks” inner radius profile deviations </a:t>
            </a:r>
            <a:r>
              <a:rPr lang="en-US" dirty="0"/>
              <a:t>(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E-F in </a:t>
            </a:r>
            <a:r>
              <a:rPr lang="en-US" dirty="0"/>
              <a:t>next slide) along the straight section are within the following tolerances: </a:t>
            </a:r>
            <a:r>
              <a:rPr lang="en-US" b="1" dirty="0">
                <a:solidFill>
                  <a:schemeClr val="bg2"/>
                </a:solidFill>
              </a:rPr>
              <a:t>+0.150/-0.250 mm</a:t>
            </a:r>
            <a:endParaRPr lang="en-US" dirty="0">
              <a:solidFill>
                <a:schemeClr val="bg2"/>
              </a:solidFill>
            </a:endParaRPr>
          </a:p>
          <a:p>
            <a:pPr lvl="0"/>
            <a:r>
              <a:rPr lang="en-US" dirty="0"/>
              <a:t>The </a:t>
            </a:r>
            <a:r>
              <a:rPr lang="en-US" dirty="0">
                <a:solidFill>
                  <a:schemeClr val="bg2"/>
                </a:solidFill>
              </a:rPr>
              <a:t>“coil blocks” inner radius profile deviations</a:t>
            </a:r>
            <a:r>
              <a:rPr lang="en-US" b="1" dirty="0"/>
              <a:t>, </a:t>
            </a:r>
            <a:r>
              <a:rPr lang="en-US" dirty="0"/>
              <a:t>which is given by the variation of each point on the inner radius with respect to the nominal radius, is determined by fitting </a:t>
            </a:r>
            <a:r>
              <a:rPr lang="en-US" i="1" dirty="0"/>
              <a:t>outer radius and mid-planes points with the nominal profile, with equal weighting and imposing as symmetrical the two mid-planes offsets</a:t>
            </a:r>
            <a:r>
              <a:rPr lang="en-US" dirty="0"/>
              <a:t>. </a:t>
            </a:r>
            <a:r>
              <a:rPr lang="en-US" u="sng" dirty="0"/>
              <a:t>Positive deviation indicates more material than nominal, negative indicates less material than nominal.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5A3CC2-0414-4452-BA8E-C399A13CF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8-Oct-21 MQXFA10 Magnet Structure and Assembly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EA12A0-4A34-4366-A9CC-DB913B204CA8}"/>
              </a:ext>
            </a:extLst>
          </p:cNvPr>
          <p:cNvPicPr/>
          <p:nvPr/>
        </p:nvPicPr>
        <p:blipFill rotWithShape="1">
          <a:blip r:embed="rId2"/>
          <a:srcRect l="3195" t="21944" r="3611" b="7604"/>
          <a:stretch/>
        </p:blipFill>
        <p:spPr bwMode="auto">
          <a:xfrm>
            <a:off x="2123728" y="3940674"/>
            <a:ext cx="5400600" cy="22966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ACC52-E9E2-4AE5-946D-03B29159B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80001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05905-2CFB-4EEF-B28B-17221F496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Impregnated coil dimensional tolerances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FD78A-F593-45CE-873E-5619DCE0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18B9B6-5F0F-4D31-A639-34C107CAB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8-Oct-21 MQXFA10 Magnet Structure and Assembly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404A3F-0701-4E73-B3DE-C1037065D32D}"/>
              </a:ext>
            </a:extLst>
          </p:cNvPr>
          <p:cNvPicPr/>
          <p:nvPr/>
        </p:nvPicPr>
        <p:blipFill rotWithShape="1">
          <a:blip r:embed="rId2"/>
          <a:srcRect l="7005" t="22658" r="21131" b="7342"/>
          <a:stretch/>
        </p:blipFill>
        <p:spPr bwMode="auto">
          <a:xfrm>
            <a:off x="383334" y="1331221"/>
            <a:ext cx="8148665" cy="4464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6E5FD1-5420-4F16-885F-960AA3AC9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45384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66FB7-3AD4-4432-BAC8-79F32A6E3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Impregnated coil dimensional tolerances</a:t>
            </a:r>
            <a:br>
              <a:rPr lang="en-US" dirty="0"/>
            </a:br>
            <a:r>
              <a:rPr lang="en-US" dirty="0"/>
              <a:t>“Pole” inner radius profile deviation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357D2-8316-43EF-877A-8A79332B1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278586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impregnated coil is accepted for use in MQXFA if its </a:t>
            </a:r>
            <a:r>
              <a:rPr lang="en-US" dirty="0">
                <a:solidFill>
                  <a:schemeClr val="bg2"/>
                </a:solidFill>
              </a:rPr>
              <a:t>“pole” inner radius profile deviations </a:t>
            </a:r>
            <a:r>
              <a:rPr lang="en-US" dirty="0"/>
              <a:t>(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C-E and D-F in </a:t>
            </a:r>
            <a:r>
              <a:rPr lang="en-US" dirty="0"/>
              <a:t>next slide) along the straight section are within the following tolerances: </a:t>
            </a:r>
            <a:r>
              <a:rPr lang="en-US" b="1" dirty="0">
                <a:solidFill>
                  <a:schemeClr val="bg2"/>
                </a:solidFill>
              </a:rPr>
              <a:t>+0.000/-0.250 mm</a:t>
            </a:r>
            <a:r>
              <a:rPr lang="en-US" dirty="0">
                <a:solidFill>
                  <a:schemeClr val="bg2"/>
                </a:solidFill>
              </a:rPr>
              <a:t>*</a:t>
            </a:r>
          </a:p>
          <a:p>
            <a:pPr lvl="0"/>
            <a:r>
              <a:rPr lang="en-US" dirty="0"/>
              <a:t>The </a:t>
            </a:r>
            <a:r>
              <a:rPr lang="en-US" dirty="0">
                <a:solidFill>
                  <a:schemeClr val="bg2"/>
                </a:solidFill>
              </a:rPr>
              <a:t>“pole” inner radius profile deviations</a:t>
            </a:r>
            <a:r>
              <a:rPr lang="en-US" b="1" dirty="0"/>
              <a:t>, </a:t>
            </a:r>
            <a:r>
              <a:rPr lang="en-US" dirty="0"/>
              <a:t>which is given by the variation of each point on the inner radius with respect to the nominal radius, is determined by fitting </a:t>
            </a:r>
            <a:r>
              <a:rPr lang="en-US" i="1" dirty="0"/>
              <a:t>outer radius and mid-planes points with the nominal profile, with equal weighting and imposing as symmetrical the two mid-planes offsets</a:t>
            </a:r>
            <a:r>
              <a:rPr lang="en-US" dirty="0"/>
              <a:t>. </a:t>
            </a:r>
            <a:r>
              <a:rPr lang="en-US" u="sng" dirty="0"/>
              <a:t>Positive deviation indicates more material than nominal, negative indicates less material than nominal.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5A3CC2-0414-4452-BA8E-C399A13CF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8-Oct-21 MQXFA10 Magnet Structure and Assembly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EA12A0-4A34-4366-A9CC-DB913B204CA8}"/>
              </a:ext>
            </a:extLst>
          </p:cNvPr>
          <p:cNvPicPr/>
          <p:nvPr/>
        </p:nvPicPr>
        <p:blipFill rotWithShape="1">
          <a:blip r:embed="rId2"/>
          <a:srcRect l="3195" t="21944" r="3611" b="7604"/>
          <a:stretch/>
        </p:blipFill>
        <p:spPr bwMode="auto">
          <a:xfrm>
            <a:off x="2123728" y="3940674"/>
            <a:ext cx="5400600" cy="22966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16959-FA55-4E87-A945-8AA5DA432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41489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05905-2CFB-4EEF-B28B-17221F496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Impregnated coil dimensional tolerances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FD78A-F593-45CE-873E-5619DCE0C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5330654"/>
            <a:ext cx="7920000" cy="934709"/>
          </a:xfrm>
        </p:spPr>
        <p:txBody>
          <a:bodyPr>
            <a:normAutofit fontScale="62500" lnSpcReduction="20000"/>
          </a:bodyPr>
          <a:lstStyle/>
          <a:p>
            <a:r>
              <a:rPr lang="en-US" i="1"/>
              <a:t>*</a:t>
            </a:r>
            <a:r>
              <a:rPr lang="en-US"/>
              <a:t> </a:t>
            </a:r>
            <a:r>
              <a:rPr lang="en-US" i="1"/>
              <a:t>Cross-section measurements shall be taken</a:t>
            </a:r>
            <a:r>
              <a:rPr lang="en-US"/>
              <a:t> </a:t>
            </a:r>
            <a:r>
              <a:rPr lang="en-US" i="1"/>
              <a:t>close to all possible bumper locations. In addition, data shall be taken on the surface surrounding the pole holes where bumpers are inserted and projected on the closest measured cross-section.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18B9B6-5F0F-4D31-A639-34C107CAB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8-Oct-21 MQXFA10 Magnet Structure and Assembly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404A3F-0701-4E73-B3DE-C1037065D32D}"/>
              </a:ext>
            </a:extLst>
          </p:cNvPr>
          <p:cNvPicPr/>
          <p:nvPr/>
        </p:nvPicPr>
        <p:blipFill rotWithShape="1">
          <a:blip r:embed="rId2"/>
          <a:srcRect l="7005" t="22658" r="21131" b="7342"/>
          <a:stretch/>
        </p:blipFill>
        <p:spPr bwMode="auto">
          <a:xfrm>
            <a:off x="383334" y="836712"/>
            <a:ext cx="8148665" cy="4464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5EB15C-DEFD-49EC-9CC0-70D94D31E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9562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66FB7-3AD4-4432-BAC8-79F32A6E3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Impregnated coil dimensional tolerances</a:t>
            </a:r>
            <a:br>
              <a:rPr lang="en-US" dirty="0"/>
            </a:br>
            <a:r>
              <a:rPr lang="en-US" dirty="0"/>
              <a:t>Pole key slot mis-alignment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357D2-8316-43EF-877A-8A79332B1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278586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impregnated coil is accepted for use in MQXFA if its </a:t>
            </a:r>
            <a:r>
              <a:rPr lang="en-US" dirty="0">
                <a:solidFill>
                  <a:schemeClr val="bg2"/>
                </a:solidFill>
              </a:rPr>
              <a:t>pole key slot mis-alignment </a:t>
            </a:r>
            <a:r>
              <a:rPr lang="en-US" dirty="0"/>
              <a:t>along the straight section are within the following tolerances: </a:t>
            </a:r>
            <a:r>
              <a:rPr lang="en-US" b="1" dirty="0">
                <a:solidFill>
                  <a:schemeClr val="bg2"/>
                </a:solidFill>
              </a:rPr>
              <a:t>+0.250/-0.250 mm </a:t>
            </a:r>
            <a:endParaRPr lang="en-US" dirty="0">
              <a:solidFill>
                <a:schemeClr val="bg2"/>
              </a:solidFill>
            </a:endParaRPr>
          </a:p>
          <a:p>
            <a:pPr lvl="0"/>
            <a:r>
              <a:rPr lang="en-US" dirty="0"/>
              <a:t>The </a:t>
            </a:r>
            <a:r>
              <a:rPr lang="en-US" dirty="0">
                <a:solidFill>
                  <a:schemeClr val="bg2"/>
                </a:solidFill>
              </a:rPr>
              <a:t>pole key slot mis-alignment</a:t>
            </a:r>
            <a:r>
              <a:rPr lang="en-US" dirty="0"/>
              <a:t>, which is the misalignment of the center of the pole key slot with respect to the nominal position, is determined by fitting outer radius and mid-planes points with the nominal profile, with equal weighting and imposing as symmetrical the two mid-planes offsets.</a:t>
            </a:r>
          </a:p>
          <a:p>
            <a:pPr lvl="1"/>
            <a:r>
              <a:rPr lang="en-US" dirty="0"/>
              <a:t>View from LE, positive shift towards left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5A3CC2-0414-4452-BA8E-C399A13CF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8-Oct-21 MQXFA10 Magnet Structure and Assembly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EA12A0-4A34-4366-A9CC-DB913B204CA8}"/>
              </a:ext>
            </a:extLst>
          </p:cNvPr>
          <p:cNvPicPr/>
          <p:nvPr/>
        </p:nvPicPr>
        <p:blipFill rotWithShape="1">
          <a:blip r:embed="rId2"/>
          <a:srcRect l="3195" t="21944" r="3611" b="7604"/>
          <a:stretch/>
        </p:blipFill>
        <p:spPr bwMode="auto">
          <a:xfrm>
            <a:off x="2123728" y="3940674"/>
            <a:ext cx="5400600" cy="22966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0BC11-B2E2-4B3A-A5CE-D4F5927E9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1505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FDBF3-BED8-4711-8C9F-7D3B2CA6E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Best-fit outer radius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9CC5C-335F-4B99-8132-B9824B539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4752088" cy="4586063"/>
          </a:xfrm>
        </p:spPr>
        <p:txBody>
          <a:bodyPr>
            <a:normAutofit/>
          </a:bodyPr>
          <a:lstStyle/>
          <a:p>
            <a:pPr lvl="0"/>
            <a:endParaRPr lang="en-US" dirty="0"/>
          </a:p>
          <a:p>
            <a:pPr lvl="0"/>
            <a:r>
              <a:rPr lang="en-US" dirty="0"/>
              <a:t>The </a:t>
            </a:r>
            <a:r>
              <a:rPr lang="en-US" dirty="0">
                <a:solidFill>
                  <a:schemeClr val="bg2"/>
                </a:solidFill>
              </a:rPr>
              <a:t>best-fit outer radius </a:t>
            </a:r>
            <a:r>
              <a:rPr lang="en-US" dirty="0"/>
              <a:t>is determined by best-fitting only the outer radius points.</a:t>
            </a:r>
          </a:p>
          <a:p>
            <a:r>
              <a:rPr lang="en-US" u="sng" dirty="0"/>
              <a:t>No tolerance is specified</a:t>
            </a:r>
          </a:p>
          <a:p>
            <a:pPr lvl="1"/>
            <a:r>
              <a:rPr lang="en-US" dirty="0"/>
              <a:t>Used to monitor coil-to-collar contact surfaces (“LQ effect”)</a:t>
            </a:r>
          </a:p>
          <a:p>
            <a:pPr marL="0" lv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012815-7FC7-4220-B7B2-177889F6F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8-Oct-21 MQXFA10 Magnet Structure and Assembly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2EF4FD-F428-40F3-A66A-9F4FE22C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52" r="14846"/>
          <a:stretch/>
        </p:blipFill>
        <p:spPr>
          <a:xfrm>
            <a:off x="5724128" y="1700808"/>
            <a:ext cx="2775366" cy="362628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7E16AD-333A-4094-84EA-8CE7C2270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0180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FCFEE-F64B-7A45-A1DA-FC528C63E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MQXFA10 Proposed Coil Arrangement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CA5650-8CEA-F149-B257-E1C342C1C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6B8EF-068C-1640-A6EC-4063408A18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8-Oct-21 MQXFA10 Magnet Structure and Assembly</a:t>
            </a:r>
            <a:endParaRPr lang="en-GB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89E5B87-81F6-7B4A-BD7B-447BEF8533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1" r="17412" b="53326"/>
          <a:stretch/>
        </p:blipFill>
        <p:spPr bwMode="auto">
          <a:xfrm>
            <a:off x="4500796" y="1549159"/>
            <a:ext cx="1573078" cy="157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59EFDB8-ED13-DB45-BB09-61A45239C2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1" r="17412" b="53326"/>
          <a:stretch/>
        </p:blipFill>
        <p:spPr bwMode="auto">
          <a:xfrm rot="16200000">
            <a:off x="2745030" y="1570678"/>
            <a:ext cx="1573078" cy="157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F91917D2-6BEC-C147-B851-3A61EF5DFE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1" r="17412" b="53326"/>
          <a:stretch/>
        </p:blipFill>
        <p:spPr bwMode="auto">
          <a:xfrm rot="5400000">
            <a:off x="4521092" y="3296157"/>
            <a:ext cx="1573078" cy="157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7F8B4D05-39CB-0447-9C91-A3B60AC1AE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1" r="17412" b="53326"/>
          <a:stretch/>
        </p:blipFill>
        <p:spPr bwMode="auto">
          <a:xfrm rot="10800000">
            <a:off x="2760477" y="3311604"/>
            <a:ext cx="1573078" cy="157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7B9FDA-5434-5744-A3B8-C7D78240FBBC}"/>
              </a:ext>
            </a:extLst>
          </p:cNvPr>
          <p:cNvSpPr txBox="1"/>
          <p:nvPr/>
        </p:nvSpPr>
        <p:spPr>
          <a:xfrm>
            <a:off x="5082153" y="3831386"/>
            <a:ext cx="709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2F6BD6-35A6-F44E-88AA-1B6808D65CC9}"/>
              </a:ext>
            </a:extLst>
          </p:cNvPr>
          <p:cNvSpPr txBox="1"/>
          <p:nvPr/>
        </p:nvSpPr>
        <p:spPr>
          <a:xfrm>
            <a:off x="3306921" y="2136000"/>
            <a:ext cx="1053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95B0C7-7952-FF44-A361-4C412B55D406}"/>
              </a:ext>
            </a:extLst>
          </p:cNvPr>
          <p:cNvSpPr txBox="1"/>
          <p:nvPr/>
        </p:nvSpPr>
        <p:spPr>
          <a:xfrm>
            <a:off x="5096835" y="2158758"/>
            <a:ext cx="810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7EE4BC-34C6-564D-9751-9F62BBDDF0BE}"/>
              </a:ext>
            </a:extLst>
          </p:cNvPr>
          <p:cNvSpPr txBox="1"/>
          <p:nvPr/>
        </p:nvSpPr>
        <p:spPr>
          <a:xfrm>
            <a:off x="3221336" y="3891843"/>
            <a:ext cx="6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3485BB-6BB2-B340-9D95-019A1CE9E8AB}"/>
              </a:ext>
            </a:extLst>
          </p:cNvPr>
          <p:cNvSpPr txBox="1"/>
          <p:nvPr/>
        </p:nvSpPr>
        <p:spPr>
          <a:xfrm>
            <a:off x="1348831" y="4298765"/>
            <a:ext cx="2510578" cy="74571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300" dirty="0">
                <a:solidFill>
                  <a:srgbClr val="0000FF"/>
                </a:solidFill>
              </a:rPr>
              <a:t>~-.002” Undersized R</a:t>
            </a:r>
          </a:p>
          <a:p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Neglected</a:t>
            </a:r>
          </a:p>
          <a:p>
            <a:r>
              <a:rPr lang="en-US" sz="1300" dirty="0">
                <a:solidFill>
                  <a:srgbClr val="0000FF"/>
                </a:solidFill>
              </a:rPr>
              <a:t>~-.003” Undersized per </a:t>
            </a:r>
            <a:r>
              <a:rPr lang="en-US" sz="1300" dirty="0" err="1">
                <a:solidFill>
                  <a:srgbClr val="0000FF"/>
                </a:solidFill>
              </a:rPr>
              <a:t>Midpl</a:t>
            </a:r>
            <a:r>
              <a:rPr lang="en-US" sz="1300" dirty="0">
                <a:solidFill>
                  <a:srgbClr val="0000FF"/>
                </a:solidFill>
              </a:rPr>
              <a:t>.</a:t>
            </a:r>
          </a:p>
          <a:p>
            <a:r>
              <a:rPr lang="en-US" sz="1300" dirty="0"/>
              <a:t>Add 0.003” shim per side</a:t>
            </a: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14CF99-774B-FE43-A485-1C466FB79538}"/>
              </a:ext>
            </a:extLst>
          </p:cNvPr>
          <p:cNvSpPr txBox="1"/>
          <p:nvPr/>
        </p:nvSpPr>
        <p:spPr>
          <a:xfrm>
            <a:off x="5662018" y="1391636"/>
            <a:ext cx="2461413" cy="8370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300" dirty="0">
                <a:solidFill>
                  <a:srgbClr val="0000FF"/>
                </a:solidFill>
              </a:rPr>
              <a:t>~0.002” Undersized R</a:t>
            </a:r>
          </a:p>
          <a:p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Neglected</a:t>
            </a:r>
          </a:p>
          <a:p>
            <a:r>
              <a:rPr lang="en-US" sz="1300" dirty="0">
                <a:solidFill>
                  <a:srgbClr val="0000FF"/>
                </a:solidFill>
              </a:rPr>
              <a:t>~0.003” Undersized per </a:t>
            </a:r>
            <a:r>
              <a:rPr lang="en-US" sz="1300" dirty="0" err="1">
                <a:solidFill>
                  <a:srgbClr val="0000FF"/>
                </a:solidFill>
              </a:rPr>
              <a:t>Midpl</a:t>
            </a:r>
            <a:r>
              <a:rPr lang="en-US" sz="1300" dirty="0">
                <a:solidFill>
                  <a:srgbClr val="0000FF"/>
                </a:solidFill>
              </a:rPr>
              <a:t>.</a:t>
            </a:r>
          </a:p>
          <a:p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Neglected</a:t>
            </a:r>
          </a:p>
          <a:p>
            <a:r>
              <a:rPr lang="en-US" sz="1300" dirty="0"/>
              <a:t>Add 0.003” shim per side</a:t>
            </a: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49B8FA-02F8-934A-A062-74B9B5D7F584}"/>
              </a:ext>
            </a:extLst>
          </p:cNvPr>
          <p:cNvSpPr txBox="1"/>
          <p:nvPr/>
        </p:nvSpPr>
        <p:spPr>
          <a:xfrm>
            <a:off x="5571105" y="4285413"/>
            <a:ext cx="2757886" cy="9698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300" dirty="0">
                <a:solidFill>
                  <a:srgbClr val="0000FF"/>
                </a:solidFill>
              </a:rPr>
              <a:t>~.002” Undersized R</a:t>
            </a:r>
          </a:p>
          <a:p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Neglected</a:t>
            </a:r>
          </a:p>
          <a:p>
            <a:r>
              <a:rPr lang="en-US" sz="1300" dirty="0">
                <a:solidFill>
                  <a:srgbClr val="0000FF"/>
                </a:solidFill>
              </a:rPr>
              <a:t>~0.002” Undersized per </a:t>
            </a:r>
            <a:r>
              <a:rPr lang="en-US" sz="1300" dirty="0" err="1">
                <a:solidFill>
                  <a:srgbClr val="0000FF"/>
                </a:solidFill>
              </a:rPr>
              <a:t>midpl</a:t>
            </a:r>
            <a:r>
              <a:rPr lang="en-US" sz="1300" dirty="0">
                <a:solidFill>
                  <a:srgbClr val="0000FF"/>
                </a:solidFill>
              </a:rPr>
              <a:t>.</a:t>
            </a:r>
          </a:p>
          <a:p>
            <a:r>
              <a:rPr lang="en-US" sz="1300" dirty="0"/>
              <a:t>Add 0.002” shim per side</a:t>
            </a:r>
          </a:p>
          <a:p>
            <a:endParaRPr lang="en-US" sz="1300" dirty="0">
              <a:solidFill>
                <a:srgbClr val="0000FF"/>
              </a:solidFill>
            </a:endParaRPr>
          </a:p>
          <a:p>
            <a:endParaRPr lang="en-US" sz="1300" dirty="0">
              <a:solidFill>
                <a:srgbClr val="009900"/>
              </a:solidFill>
            </a:endParaRP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D90C09-C9CC-1E4E-B4AF-570C958BEBE0}"/>
              </a:ext>
            </a:extLst>
          </p:cNvPr>
          <p:cNvSpPr txBox="1"/>
          <p:nvPr/>
        </p:nvSpPr>
        <p:spPr>
          <a:xfrm>
            <a:off x="934300" y="1408827"/>
            <a:ext cx="2431473" cy="8472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300" dirty="0">
                <a:solidFill>
                  <a:srgbClr val="0000FF"/>
                </a:solidFill>
              </a:rPr>
              <a:t>~0.002” Undersized R</a:t>
            </a:r>
          </a:p>
          <a:p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neglected</a:t>
            </a:r>
          </a:p>
          <a:p>
            <a:r>
              <a:rPr lang="en-US" sz="1300" dirty="0">
                <a:solidFill>
                  <a:srgbClr val="0000FF"/>
                </a:solidFill>
              </a:rPr>
              <a:t>~.002” Undersized per </a:t>
            </a:r>
            <a:r>
              <a:rPr lang="en-US" sz="1300" dirty="0" err="1">
                <a:solidFill>
                  <a:srgbClr val="0000FF"/>
                </a:solidFill>
              </a:rPr>
              <a:t>Midpl</a:t>
            </a:r>
            <a:r>
              <a:rPr lang="en-US" sz="1300" dirty="0">
                <a:solidFill>
                  <a:srgbClr val="0000FF"/>
                </a:solidFill>
              </a:rPr>
              <a:t>.</a:t>
            </a:r>
          </a:p>
          <a:p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Neglected</a:t>
            </a:r>
          </a:p>
          <a:p>
            <a:r>
              <a:rPr lang="en-US" sz="1300" dirty="0"/>
              <a:t>Add 0.002” shim per side</a:t>
            </a: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300" dirty="0">
              <a:solidFill>
                <a:srgbClr val="0000FF"/>
              </a:solidFill>
            </a:endParaRP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4F144FC-DFB4-1743-A7D6-E9198820455F}"/>
              </a:ext>
            </a:extLst>
          </p:cNvPr>
          <p:cNvSpPr/>
          <p:nvPr/>
        </p:nvSpPr>
        <p:spPr>
          <a:xfrm>
            <a:off x="417231" y="854179"/>
            <a:ext cx="2629331" cy="41900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8 x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</a:rPr>
              <a:t>d</a:t>
            </a:r>
            <a:r>
              <a:rPr lang="en-US" baseline="-25000" dirty="0" err="1">
                <a:solidFill>
                  <a:schemeClr val="tx2">
                    <a:lumMod val="75000"/>
                  </a:schemeClr>
                </a:solidFill>
              </a:rPr>
              <a:t>midplane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= 2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</a:rPr>
              <a:t>p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x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</a:rPr>
              <a:t>d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R</a:t>
            </a:r>
            <a:r>
              <a:rPr lang="en-US" baseline="-25000" dirty="0" err="1">
                <a:solidFill>
                  <a:schemeClr val="tx2">
                    <a:lumMod val="75000"/>
                  </a:schemeClr>
                </a:solidFill>
              </a:rPr>
              <a:t>OR</a:t>
            </a:r>
            <a:endParaRPr lang="en-US" baseline="-250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67450C-00AD-844C-BFD5-8562DA7B334D}"/>
              </a:ext>
            </a:extLst>
          </p:cNvPr>
          <p:cNvCxnSpPr/>
          <p:nvPr/>
        </p:nvCxnSpPr>
        <p:spPr>
          <a:xfrm>
            <a:off x="4415725" y="1171653"/>
            <a:ext cx="0" cy="403133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50D14E-DDD0-0942-A933-A38340ADC311}"/>
              </a:ext>
            </a:extLst>
          </p:cNvPr>
          <p:cNvCxnSpPr/>
          <p:nvPr/>
        </p:nvCxnSpPr>
        <p:spPr>
          <a:xfrm flipH="1" flipV="1">
            <a:off x="2713656" y="3221786"/>
            <a:ext cx="3585275" cy="720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360594" y="5216322"/>
            <a:ext cx="53399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Coil Electrical Order: </a:t>
            </a:r>
            <a:r>
              <a:rPr lang="en-US" b="1" dirty="0"/>
              <a:t>A :132 – 129 – 221 – 131: B</a:t>
            </a:r>
          </a:p>
          <a:p>
            <a:r>
              <a:rPr lang="en-US" i="1" u="sng" dirty="0">
                <a:solidFill>
                  <a:srgbClr val="FF0000"/>
                </a:solidFill>
              </a:rPr>
              <a:t>Conforms to a favorable order based on RRR data</a:t>
            </a:r>
          </a:p>
          <a:p>
            <a:r>
              <a:rPr lang="en-US" i="1" u="sng" dirty="0">
                <a:solidFill>
                  <a:srgbClr val="FF0000"/>
                </a:solidFill>
              </a:rPr>
              <a:t>(see </a:t>
            </a:r>
            <a:r>
              <a:rPr lang="en-US" i="1" u="sng" dirty="0" err="1">
                <a:solidFill>
                  <a:srgbClr val="FF0000"/>
                </a:solidFill>
              </a:rPr>
              <a:t>Indico</a:t>
            </a:r>
            <a:r>
              <a:rPr lang="en-US" i="1" u="sng" dirty="0">
                <a:solidFill>
                  <a:srgbClr val="FF0000"/>
                </a:solidFill>
              </a:rPr>
              <a:t> page for info)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D9470ED-B178-AC42-A02B-6F836B189425}"/>
              </a:ext>
            </a:extLst>
          </p:cNvPr>
          <p:cNvCxnSpPr/>
          <p:nvPr/>
        </p:nvCxnSpPr>
        <p:spPr>
          <a:xfrm rot="5400000" flipH="1" flipV="1">
            <a:off x="4182143" y="4442078"/>
            <a:ext cx="685800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72AD069-4A3A-474F-97DF-766B7ECE0805}"/>
              </a:ext>
            </a:extLst>
          </p:cNvPr>
          <p:cNvCxnSpPr/>
          <p:nvPr/>
        </p:nvCxnSpPr>
        <p:spPr>
          <a:xfrm rot="10800000">
            <a:off x="5326845" y="3298668"/>
            <a:ext cx="685800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F123B59-26EE-9D41-8B7C-63C573F76974}"/>
              </a:ext>
            </a:extLst>
          </p:cNvPr>
          <p:cNvSpPr txBox="1"/>
          <p:nvPr/>
        </p:nvSpPr>
        <p:spPr>
          <a:xfrm>
            <a:off x="4635908" y="2680837"/>
            <a:ext cx="470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2"/>
                </a:solidFill>
              </a:rPr>
              <a:t>Q1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456C1F0-AC4D-414D-94E4-AA4742C057F7}"/>
              </a:ext>
            </a:extLst>
          </p:cNvPr>
          <p:cNvSpPr txBox="1"/>
          <p:nvPr/>
        </p:nvSpPr>
        <p:spPr>
          <a:xfrm>
            <a:off x="3761362" y="2680548"/>
            <a:ext cx="470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2"/>
                </a:solidFill>
              </a:rPr>
              <a:t>Q2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A83B9D3-4BCE-8F48-BAF6-E7A04F26CDF1}"/>
              </a:ext>
            </a:extLst>
          </p:cNvPr>
          <p:cNvSpPr txBox="1"/>
          <p:nvPr/>
        </p:nvSpPr>
        <p:spPr>
          <a:xfrm>
            <a:off x="3753930" y="3462139"/>
            <a:ext cx="470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2"/>
                </a:solidFill>
              </a:rPr>
              <a:t>Q3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12D0117-BA15-C640-ACC1-E89F7B113297}"/>
              </a:ext>
            </a:extLst>
          </p:cNvPr>
          <p:cNvSpPr txBox="1"/>
          <p:nvPr/>
        </p:nvSpPr>
        <p:spPr>
          <a:xfrm>
            <a:off x="4626080" y="3449612"/>
            <a:ext cx="470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2"/>
                </a:solidFill>
              </a:rPr>
              <a:t>Q4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AD94789-71B9-B546-9971-7357C85895ED}"/>
              </a:ext>
            </a:extLst>
          </p:cNvPr>
          <p:cNvCxnSpPr/>
          <p:nvPr/>
        </p:nvCxnSpPr>
        <p:spPr>
          <a:xfrm rot="5400000" flipH="1" flipV="1">
            <a:off x="3947017" y="4442078"/>
            <a:ext cx="685800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B43DD2D-2817-CD4A-95E8-FA68137A3B1C}"/>
              </a:ext>
            </a:extLst>
          </p:cNvPr>
          <p:cNvCxnSpPr/>
          <p:nvPr/>
        </p:nvCxnSpPr>
        <p:spPr>
          <a:xfrm rot="10800000">
            <a:off x="2834113" y="3310016"/>
            <a:ext cx="685800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0BAE429-EE2D-5745-9437-5BC3F0660493}"/>
              </a:ext>
            </a:extLst>
          </p:cNvPr>
          <p:cNvCxnSpPr/>
          <p:nvPr/>
        </p:nvCxnSpPr>
        <p:spPr>
          <a:xfrm rot="10800000">
            <a:off x="5326845" y="3127106"/>
            <a:ext cx="685800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1C8D6E1-92C0-2445-ABF7-7D1E47792A7D}"/>
              </a:ext>
            </a:extLst>
          </p:cNvPr>
          <p:cNvCxnSpPr/>
          <p:nvPr/>
        </p:nvCxnSpPr>
        <p:spPr>
          <a:xfrm rot="10800000">
            <a:off x="2834113" y="3138454"/>
            <a:ext cx="685800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8DD39C2-1122-6D42-A173-4AE82C8B2011}"/>
              </a:ext>
            </a:extLst>
          </p:cNvPr>
          <p:cNvCxnSpPr/>
          <p:nvPr/>
        </p:nvCxnSpPr>
        <p:spPr>
          <a:xfrm rot="5400000" flipH="1" flipV="1">
            <a:off x="4184642" y="1977020"/>
            <a:ext cx="685800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AD5B07D-F539-434C-A25E-E43545A7B802}"/>
              </a:ext>
            </a:extLst>
          </p:cNvPr>
          <p:cNvCxnSpPr/>
          <p:nvPr/>
        </p:nvCxnSpPr>
        <p:spPr>
          <a:xfrm rot="5400000" flipH="1" flipV="1">
            <a:off x="3949516" y="1977020"/>
            <a:ext cx="685800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830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QXF Ground Insulation v3.pdf">
            <a:extLst>
              <a:ext uri="{FF2B5EF4-FFF2-40B4-BE49-F238E27FC236}">
                <a16:creationId xmlns:a16="http://schemas.microsoft.com/office/drawing/2014/main" id="{97C032CC-05B4-F442-962D-E3B9758DC8E0}"/>
              </a:ext>
            </a:extLst>
          </p:cNvPr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 l="38385" t="22222" r="5801" b="17778"/>
              <a:stretch>
                <a:fillRect/>
              </a:stretch>
            </p:blipFill>
          </mc:Choice>
          <mc:Fallback>
            <p:blipFill>
              <a:blip r:embed="rId3"/>
              <a:srcRect l="38385" t="22222" r="5801" b="17778"/>
              <a:stretch>
                <a:fillRect/>
              </a:stretch>
            </p:blipFill>
          </mc:Fallback>
        </mc:AlternateContent>
        <p:spPr>
          <a:xfrm rot="2700000">
            <a:off x="4682067" y="935482"/>
            <a:ext cx="3852333" cy="320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A9AE55-0B83-184B-8CBD-5A54D03DD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MQXFA10 Coil Pack Build 1 (Fuji)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94F73C-CEE0-544F-9118-198451A2C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FC5FF-67EF-864C-8BD4-0EC65D41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8-Oct-21 MQXFA10 Magnet Structure and Assembly</a:t>
            </a:r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9211310-0559-104C-96D2-7B6BA902FBB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71599" y="4201160"/>
          <a:ext cx="7200801" cy="193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0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6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6941">
                  <a:extLst>
                    <a:ext uri="{9D8B030D-6E8A-4147-A177-3AD203B41FA5}">
                      <a16:colId xmlns:a16="http://schemas.microsoft.com/office/drawing/2014/main" val="3168883486"/>
                    </a:ext>
                  </a:extLst>
                </a:gridCol>
                <a:gridCol w="929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7578">
                  <a:extLst>
                    <a:ext uri="{9D8B030D-6E8A-4147-A177-3AD203B41FA5}">
                      <a16:colId xmlns:a16="http://schemas.microsoft.com/office/drawing/2014/main" val="2923935955"/>
                    </a:ext>
                  </a:extLst>
                </a:gridCol>
              </a:tblGrid>
              <a:tr h="285843">
                <a:tc>
                  <a:txBody>
                    <a:bodyPr/>
                    <a:lstStyle/>
                    <a:p>
                      <a:pPr algn="ctr"/>
                      <a:endParaRPr lang="en-US" sz="13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Kapton</a:t>
                      </a:r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Ground plane insulation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0.0045” </a:t>
                      </a:r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(0.114</a:t>
                      </a:r>
                      <a:r>
                        <a:rPr lang="en-US" sz="1300" b="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mm)</a:t>
                      </a:r>
                      <a:endParaRPr lang="en-US" sz="13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Coil Specific Radial Shim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sz="13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58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Coil-specific </a:t>
                      </a:r>
                      <a:r>
                        <a:rPr lang="en-US" sz="13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midplane</a:t>
                      </a:r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shim</a:t>
                      </a:r>
                      <a:endParaRPr lang="en-US" sz="13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rgbClr val="008000"/>
                          </a:solidFill>
                        </a:rPr>
                        <a:t>0.003”</a:t>
                      </a:r>
                    </a:p>
                    <a:p>
                      <a:pPr algn="ctr"/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0.075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rgbClr val="008000"/>
                          </a:solidFill>
                        </a:rPr>
                        <a:t>0.002”</a:t>
                      </a:r>
                    </a:p>
                    <a:p>
                      <a:pPr algn="ctr"/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0.050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rgbClr val="008000"/>
                          </a:solidFill>
                        </a:rPr>
                        <a:t>0.003”</a:t>
                      </a:r>
                    </a:p>
                    <a:p>
                      <a:pPr algn="ctr"/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0.075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rgbClr val="008000"/>
                          </a:solidFill>
                        </a:rPr>
                        <a:t>0.002”</a:t>
                      </a:r>
                    </a:p>
                    <a:p>
                      <a:pPr algn="ctr"/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0.050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Fuji paper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0.007” </a:t>
                      </a:r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(0.175 mm)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Radial Shim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15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0.005” Polyimide</a:t>
                      </a:r>
                      <a:r>
                        <a:rPr lang="en-US" sz="1150" b="0" dirty="0">
                          <a:solidFill>
                            <a:srgbClr val="FF6600"/>
                          </a:solidFill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+ 0.005” G11 </a:t>
                      </a:r>
                      <a:r>
                        <a:rPr lang="en-US" sz="115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(~0.25 mm)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5731F223-3F78-644D-8495-5B823B3D8DE4}"/>
              </a:ext>
            </a:extLst>
          </p:cNvPr>
          <p:cNvSpPr txBox="1">
            <a:spLocks/>
          </p:cNvSpPr>
          <p:nvPr/>
        </p:nvSpPr>
        <p:spPr>
          <a:xfrm>
            <a:off x="304800" y="1066800"/>
            <a:ext cx="4647482" cy="3033601"/>
          </a:xfrm>
          <a:prstGeom prst="rect">
            <a:avLst/>
          </a:prstGeom>
        </p:spPr>
        <p:txBody>
          <a:bodyPr vert="horz" lIns="0" tIns="0" rIns="0" bIns="0" rtlCol="0">
            <a:normAutofit fontScale="700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Nominal Collar R: 114 mm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Nominal Coil R: 113.376 mm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Nominal Radial shim = 0.025” (0.624 mm)</a:t>
            </a:r>
            <a:endParaRPr lang="en-US" sz="2800" dirty="0">
              <a:solidFill>
                <a:schemeClr val="accent5"/>
              </a:solidFill>
            </a:endParaRPr>
          </a:p>
          <a:p>
            <a:pPr marL="800100" lvl="1" indent="-342900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/>
            </a:pPr>
            <a:r>
              <a:rPr lang="en-US" sz="2800" i="1" dirty="0">
                <a:solidFill>
                  <a:schemeClr val="accent5"/>
                </a:solidFill>
              </a:rPr>
              <a:t>But we still target ~0.020”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lang="en-US" sz="2800" dirty="0">
                <a:solidFill>
                  <a:schemeClr val="accent5"/>
                </a:solidFill>
              </a:rPr>
              <a:t>Fuji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radial stack up</a:t>
            </a:r>
            <a:r>
              <a:rPr lang="en-US" sz="2800" dirty="0">
                <a:solidFill>
                  <a:schemeClr val="accent5"/>
                </a:solidFill>
              </a:rPr>
              <a:t> is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~0.021” </a:t>
            </a:r>
            <a:r>
              <a:rPr lang="en-US" sz="2800" dirty="0">
                <a:solidFill>
                  <a:schemeClr val="accent5"/>
                </a:solidFill>
              </a:rPr>
              <a:t>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~0.54 mm)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0.0045” Coil GPI + 0.007” Fuji + 0.005”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Kapton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0.005” G11 </a:t>
            </a:r>
          </a:p>
          <a:p>
            <a:pPr marL="285750" indent="-285750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8000"/>
                </a:solidFill>
              </a:rPr>
              <a:t>Add 0.002” to 221, 129 midplanes</a:t>
            </a:r>
          </a:p>
          <a:p>
            <a:pPr marL="285750" indent="-285750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8000"/>
                </a:solidFill>
              </a:rPr>
              <a:t>Add 0.003” to 131, 132 midplanes</a:t>
            </a:r>
          </a:p>
        </p:txBody>
      </p:sp>
    </p:spTree>
    <p:extLst>
      <p:ext uri="{BB962C8B-B14F-4D97-AF65-F5344CB8AC3E}">
        <p14:creationId xmlns:p14="http://schemas.microsoft.com/office/powerpoint/2010/main" val="1310146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QXF Ground Insulation v3.pdf">
            <a:extLst>
              <a:ext uri="{FF2B5EF4-FFF2-40B4-BE49-F238E27FC236}">
                <a16:creationId xmlns:a16="http://schemas.microsoft.com/office/drawing/2014/main" id="{97C032CC-05B4-F442-962D-E3B9758DC8E0}"/>
              </a:ext>
            </a:extLst>
          </p:cNvPr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 l="38385" t="22222" r="5801" b="17778"/>
              <a:stretch>
                <a:fillRect/>
              </a:stretch>
            </p:blipFill>
          </mc:Choice>
          <mc:Fallback>
            <p:blipFill>
              <a:blip r:embed="rId3"/>
              <a:srcRect l="38385" t="22222" r="5801" b="17778"/>
              <a:stretch>
                <a:fillRect/>
              </a:stretch>
            </p:blipFill>
          </mc:Fallback>
        </mc:AlternateContent>
        <p:spPr>
          <a:xfrm rot="2700000">
            <a:off x="4682067" y="935482"/>
            <a:ext cx="3852333" cy="320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A9AE55-0B83-184B-8CBD-5A54D03DD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MQXFA10 Coil Pack Build (Final)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94F73C-CEE0-544F-9118-198451A2C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FC5FF-67EF-864C-8BD4-0EC65D41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8-Oct-21 MQXFA10 Magnet Structure and Assembly</a:t>
            </a:r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9211310-0559-104C-96D2-7B6BA902FBB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71599" y="4201160"/>
          <a:ext cx="7200801" cy="2087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0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6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6941">
                  <a:extLst>
                    <a:ext uri="{9D8B030D-6E8A-4147-A177-3AD203B41FA5}">
                      <a16:colId xmlns:a16="http://schemas.microsoft.com/office/drawing/2014/main" val="3168883486"/>
                    </a:ext>
                  </a:extLst>
                </a:gridCol>
                <a:gridCol w="929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7578">
                  <a:extLst>
                    <a:ext uri="{9D8B030D-6E8A-4147-A177-3AD203B41FA5}">
                      <a16:colId xmlns:a16="http://schemas.microsoft.com/office/drawing/2014/main" val="2923935955"/>
                    </a:ext>
                  </a:extLst>
                </a:gridCol>
              </a:tblGrid>
              <a:tr h="285843">
                <a:tc>
                  <a:txBody>
                    <a:bodyPr/>
                    <a:lstStyle/>
                    <a:p>
                      <a:pPr algn="ctr"/>
                      <a:endParaRPr lang="en-US" sz="13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Kapton</a:t>
                      </a:r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Ground plane insulation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0.0045” </a:t>
                      </a:r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(0.114</a:t>
                      </a:r>
                      <a:r>
                        <a:rPr lang="en-US" sz="1300" b="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mm)</a:t>
                      </a:r>
                      <a:endParaRPr lang="en-US" sz="13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Coil Specific Radial Shim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sz="13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sz="13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58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Coil-specific </a:t>
                      </a:r>
                      <a:r>
                        <a:rPr lang="en-US" sz="13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midplane</a:t>
                      </a:r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shim</a:t>
                      </a:r>
                      <a:endParaRPr lang="en-US" sz="13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rgbClr val="008000"/>
                          </a:solidFill>
                        </a:rPr>
                        <a:t>0.003”</a:t>
                      </a:r>
                    </a:p>
                    <a:p>
                      <a:pPr algn="ctr"/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0.075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rgbClr val="008000"/>
                          </a:solidFill>
                        </a:rPr>
                        <a:t>0.002”</a:t>
                      </a:r>
                    </a:p>
                    <a:p>
                      <a:pPr algn="ctr"/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0.050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rgbClr val="008000"/>
                          </a:solidFill>
                        </a:rPr>
                        <a:t>0.003”</a:t>
                      </a:r>
                    </a:p>
                    <a:p>
                      <a:pPr algn="ctr"/>
                      <a:r>
                        <a:rPr lang="en-US" sz="1300" b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0.075 </a:t>
                      </a:r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rgbClr val="008000"/>
                          </a:solidFill>
                        </a:rPr>
                        <a:t>0.002”</a:t>
                      </a:r>
                    </a:p>
                    <a:p>
                      <a:pPr algn="ctr"/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0.050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Fuji paper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0.000” </a:t>
                      </a:r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(0.0 mm)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Radial Shim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15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0.005” Polyimide + 0.005” Polyimide</a:t>
                      </a:r>
                      <a:r>
                        <a:rPr lang="en-US" sz="1150" b="0" dirty="0">
                          <a:solidFill>
                            <a:srgbClr val="FF6600"/>
                          </a:solidFill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+ 0.005” G11 </a:t>
                      </a:r>
                      <a:r>
                        <a:rPr lang="en-US" sz="115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(~0.38 mm)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5731F223-3F78-644D-8495-5B823B3D8DE4}"/>
              </a:ext>
            </a:extLst>
          </p:cNvPr>
          <p:cNvSpPr txBox="1">
            <a:spLocks/>
          </p:cNvSpPr>
          <p:nvPr/>
        </p:nvSpPr>
        <p:spPr>
          <a:xfrm>
            <a:off x="304800" y="1066800"/>
            <a:ext cx="4647482" cy="3033601"/>
          </a:xfrm>
          <a:prstGeom prst="rect">
            <a:avLst/>
          </a:prstGeom>
        </p:spPr>
        <p:txBody>
          <a:bodyPr vert="horz" lIns="0" tIns="0" rIns="0" bIns="0" rtlCol="0">
            <a:normAutofit fontScale="700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Nominal Collar R: 114 mm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Nominal Coil R: 113.376 mm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Nominal Radial shim = 0.025” (0.624 mm)</a:t>
            </a:r>
            <a:endParaRPr lang="en-US" sz="2800" dirty="0">
              <a:solidFill>
                <a:schemeClr val="accent5"/>
              </a:solidFill>
            </a:endParaRPr>
          </a:p>
          <a:p>
            <a:pPr marL="800100" lvl="1" indent="-342900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/>
            </a:pPr>
            <a:r>
              <a:rPr lang="en-US" sz="2800" i="1" dirty="0">
                <a:solidFill>
                  <a:schemeClr val="accent5"/>
                </a:solidFill>
              </a:rPr>
              <a:t>But we still target ~0.020”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lang="en-US" sz="2800" dirty="0">
                <a:solidFill>
                  <a:schemeClr val="accent5"/>
                </a:solidFill>
              </a:rPr>
              <a:t>Actual r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adial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stack up</a:t>
            </a:r>
            <a:r>
              <a:rPr lang="en-US" sz="2800" dirty="0">
                <a:solidFill>
                  <a:schemeClr val="accent5"/>
                </a:solidFill>
              </a:rPr>
              <a:t> is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~0.020” </a:t>
            </a:r>
            <a:r>
              <a:rPr lang="en-US" sz="2800" dirty="0">
                <a:solidFill>
                  <a:schemeClr val="accent5"/>
                </a:solidFill>
              </a:rPr>
              <a:t>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~0.51 mm)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0.0045” Coil GPI + 0.005” Kapton + 0.005” Kapton &amp; 0.005” G11 </a:t>
            </a:r>
          </a:p>
          <a:p>
            <a:pPr marL="285750" indent="-285750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8000"/>
                </a:solidFill>
              </a:rPr>
              <a:t>Add 0.002” to 221, 129 midplanes</a:t>
            </a:r>
          </a:p>
          <a:p>
            <a:pPr marL="285750" indent="-285750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8000"/>
                </a:solidFill>
              </a:rPr>
              <a:t>Add 0.003” to 131, 132 midplanes</a:t>
            </a:r>
          </a:p>
        </p:txBody>
      </p:sp>
    </p:spTree>
    <p:extLst>
      <p:ext uri="{BB962C8B-B14F-4D97-AF65-F5344CB8AC3E}">
        <p14:creationId xmlns:p14="http://schemas.microsoft.com/office/powerpoint/2010/main" val="2050363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6EC6B-63C3-C545-87C0-F734128D4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Fuji Assembly Notes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2A1FD-2A5B-3E40-B714-73B50B15C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999" y="1219201"/>
            <a:ext cx="7480441" cy="2566415"/>
          </a:xfrm>
        </p:spPr>
        <p:txBody>
          <a:bodyPr>
            <a:normAutofit/>
          </a:bodyPr>
          <a:lstStyle/>
          <a:p>
            <a:r>
              <a:rPr lang="en-US" dirty="0"/>
              <a:t>GPI Layers will have 2 folds</a:t>
            </a:r>
          </a:p>
          <a:p>
            <a:pPr lvl="1"/>
            <a:r>
              <a:rPr lang="en-US" dirty="0"/>
              <a:t>Kapton GPI will be folded in the ID of the magnet as well</a:t>
            </a:r>
          </a:p>
          <a:p>
            <a:pPr lvl="1"/>
            <a:r>
              <a:rPr lang="en-US" dirty="0"/>
              <a:t>Process developed and incorporated into MQXFA07 and later coils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AEB8F9-430E-CF40-B1F8-2C4E7A2E2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D8B8C-F56F-C743-8069-3B2B8752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8-Oct-21 MQXFA10 Magnet Structure and Assembly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24C41C-92F5-944C-8873-731AA15B09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50" t="14699" r="11637" b="32962"/>
          <a:stretch/>
        </p:blipFill>
        <p:spPr>
          <a:xfrm>
            <a:off x="5404204" y="3882384"/>
            <a:ext cx="3203706" cy="2286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20C127-A23D-8740-915D-ACC43CCC9E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512" t="8514" r="8938" b="21650"/>
          <a:stretch/>
        </p:blipFill>
        <p:spPr>
          <a:xfrm>
            <a:off x="2281406" y="3882384"/>
            <a:ext cx="3122798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432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49149A8-A1B5-4D45-A20D-81279889E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2123" y="1139049"/>
            <a:ext cx="3122389" cy="30147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16EC6B-63C3-C545-87C0-F734128D4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Fuji Assembly Notes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2A1FD-2A5B-3E40-B714-73B50B15C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26850"/>
            <a:ext cx="4466850" cy="5632316"/>
          </a:xfrm>
        </p:spPr>
        <p:txBody>
          <a:bodyPr>
            <a:normAutofit fontScale="85000" lnSpcReduction="20000"/>
          </a:bodyPr>
          <a:lstStyle/>
          <a:p>
            <a:r>
              <a:rPr lang="en-US" i="1" dirty="0"/>
              <a:t>The Fuji paper build, along with mechanical measurements, is an important QC check in the coil pack build, but the following notes apply:</a:t>
            </a:r>
          </a:p>
          <a:p>
            <a:pPr lvl="1"/>
            <a:r>
              <a:rPr lang="en-US" dirty="0"/>
              <a:t>Some mechanical measurements may not be square due to not shifting/squaring up pads</a:t>
            </a:r>
          </a:p>
          <a:p>
            <a:pPr lvl="2"/>
            <a:r>
              <a:rPr lang="en-US" dirty="0"/>
              <a:t>Standard torque values achieved, but we avoid sliding surfaces which may cause inaccurate Fuji exposures</a:t>
            </a:r>
          </a:p>
          <a:p>
            <a:pPr lvl="1"/>
            <a:r>
              <a:rPr lang="en-US" dirty="0"/>
              <a:t>Gaps will be larger</a:t>
            </a:r>
          </a:p>
          <a:p>
            <a:pPr lvl="2"/>
            <a:r>
              <a:rPr lang="en-US" dirty="0"/>
              <a:t>The Kapton radial shim will only be partially present, therefore the expected average pole key gap will be ~0.015” larger than that of the final build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AEB8F9-430E-CF40-B1F8-2C4E7A2E2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D8B8C-F56F-C743-8069-3B2B8752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8-Oct-21 MQXFA10 Magnet Structure and Assembly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D97E39-EBE6-F04E-A0A8-27FFCBEC1812}"/>
              </a:ext>
            </a:extLst>
          </p:cNvPr>
          <p:cNvSpPr txBox="1"/>
          <p:nvPr/>
        </p:nvSpPr>
        <p:spPr>
          <a:xfrm>
            <a:off x="8148059" y="1353135"/>
            <a:ext cx="950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Large gaps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7FED07-91C7-844A-BC8F-A8FB8EFBA6B7}"/>
              </a:ext>
            </a:extLst>
          </p:cNvPr>
          <p:cNvSpPr txBox="1"/>
          <p:nvPr/>
        </p:nvSpPr>
        <p:spPr>
          <a:xfrm>
            <a:off x="5336161" y="1353135"/>
            <a:ext cx="950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Large gaps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F93A52-5EE6-C34B-BC67-51B1BFAE2942}"/>
              </a:ext>
            </a:extLst>
          </p:cNvPr>
          <p:cNvSpPr txBox="1"/>
          <p:nvPr/>
        </p:nvSpPr>
        <p:spPr>
          <a:xfrm>
            <a:off x="8156073" y="3640777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Small gaps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6E9BB5-D38C-9943-A3E8-50E2A68569DB}"/>
              </a:ext>
            </a:extLst>
          </p:cNvPr>
          <p:cNvSpPr txBox="1"/>
          <p:nvPr/>
        </p:nvSpPr>
        <p:spPr>
          <a:xfrm>
            <a:off x="5273927" y="3663888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Small gaps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D0E8CC-189A-8C41-B1C3-ABB09086A1DA}"/>
              </a:ext>
            </a:extLst>
          </p:cNvPr>
          <p:cNvSpPr txBox="1"/>
          <p:nvPr/>
        </p:nvSpPr>
        <p:spPr>
          <a:xfrm>
            <a:off x="7461116" y="4180501"/>
            <a:ext cx="16514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rgbClr val="FF0000"/>
                </a:solidFill>
              </a:rPr>
              <a:t>Depiction not to scale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A57E3D-375B-184F-83F3-80ADA6A7A7F7}"/>
              </a:ext>
            </a:extLst>
          </p:cNvPr>
          <p:cNvSpPr txBox="1"/>
          <p:nvPr/>
        </p:nvSpPr>
        <p:spPr>
          <a:xfrm>
            <a:off x="7227791" y="2091221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Q1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9A69E8-5624-0D4C-9281-DA935D9A3C39}"/>
              </a:ext>
            </a:extLst>
          </p:cNvPr>
          <p:cNvSpPr txBox="1"/>
          <p:nvPr/>
        </p:nvSpPr>
        <p:spPr>
          <a:xfrm>
            <a:off x="7245576" y="2864923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Q4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D4C0F7-9406-BD45-A07F-7A4FB4210983}"/>
              </a:ext>
            </a:extLst>
          </p:cNvPr>
          <p:cNvSpPr txBox="1"/>
          <p:nvPr/>
        </p:nvSpPr>
        <p:spPr>
          <a:xfrm>
            <a:off x="6721518" y="2091221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2"/>
                </a:solidFill>
              </a:rPr>
              <a:t>Q2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C59D66-3E8D-C149-A7BF-11DAA5100368}"/>
              </a:ext>
            </a:extLst>
          </p:cNvPr>
          <p:cNvSpPr txBox="1"/>
          <p:nvPr/>
        </p:nvSpPr>
        <p:spPr>
          <a:xfrm>
            <a:off x="6722048" y="2859932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2"/>
                </a:solidFill>
              </a:rPr>
              <a:t>Q3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BBAA22D8-5706-E640-8231-1945C0DCE089}"/>
              </a:ext>
            </a:extLst>
          </p:cNvPr>
          <p:cNvSpPr/>
          <p:nvPr/>
        </p:nvSpPr>
        <p:spPr>
          <a:xfrm>
            <a:off x="5273927" y="948266"/>
            <a:ext cx="3480585" cy="3236003"/>
          </a:xfrm>
          <a:custGeom>
            <a:avLst/>
            <a:gdLst>
              <a:gd name="connsiteX0" fmla="*/ 0 w 3341511"/>
              <a:gd name="connsiteY0" fmla="*/ 0 h 2235200"/>
              <a:gd name="connsiteX1" fmla="*/ 0 w 3341511"/>
              <a:gd name="connsiteY1" fmla="*/ 0 h 2235200"/>
              <a:gd name="connsiteX2" fmla="*/ 688622 w 3341511"/>
              <a:gd name="connsiteY2" fmla="*/ 2235200 h 2235200"/>
              <a:gd name="connsiteX3" fmla="*/ 3081867 w 3341511"/>
              <a:gd name="connsiteY3" fmla="*/ 2235200 h 2235200"/>
              <a:gd name="connsiteX4" fmla="*/ 3341511 w 3341511"/>
              <a:gd name="connsiteY4" fmla="*/ 158045 h 2235200"/>
              <a:gd name="connsiteX5" fmla="*/ 0 w 3341511"/>
              <a:gd name="connsiteY5" fmla="*/ 0 h 22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1511" h="2235200">
                <a:moveTo>
                  <a:pt x="0" y="0"/>
                </a:moveTo>
                <a:lnTo>
                  <a:pt x="0" y="0"/>
                </a:lnTo>
                <a:lnTo>
                  <a:pt x="688622" y="2235200"/>
                </a:lnTo>
                <a:lnTo>
                  <a:pt x="3081867" y="2235200"/>
                </a:lnTo>
                <a:lnTo>
                  <a:pt x="3341511" y="158045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9C69C3C-F2A5-8242-9542-8710EC41F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6625" y="4480779"/>
            <a:ext cx="3657600" cy="205557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DAC28EB-0EC4-014D-8E6C-0EDEF9B0A940}"/>
              </a:ext>
            </a:extLst>
          </p:cNvPr>
          <p:cNvSpPr txBox="1"/>
          <p:nvPr/>
        </p:nvSpPr>
        <p:spPr>
          <a:xfrm>
            <a:off x="6075424" y="4672826"/>
            <a:ext cx="1591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rgbClr val="FF0000"/>
                </a:solidFill>
              </a:rPr>
              <a:t>MQXFA06 Fuji Gaps</a:t>
            </a:r>
          </a:p>
        </p:txBody>
      </p:sp>
    </p:spTree>
    <p:extLst>
      <p:ext uri="{BB962C8B-B14F-4D97-AF65-F5344CB8AC3E}">
        <p14:creationId xmlns:p14="http://schemas.microsoft.com/office/powerpoint/2010/main" val="2024472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Pion</a:t>
            </a:r>
            <a:r>
              <a:rPr lang="en-US" dirty="0"/>
              <a:t> Machining, Details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8-Oct-21 MQXFA10 Magnet Structure and Assembly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12000" y="1219201"/>
            <a:ext cx="7920000" cy="301487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Used “average” values as starting point</a:t>
            </a:r>
          </a:p>
          <a:p>
            <a:pPr lvl="1"/>
            <a:r>
              <a:rPr lang="en-US" i="1" dirty="0"/>
              <a:t>Measurements based on best-fit of combined Outer Radius and Midplane deviations</a:t>
            </a:r>
          </a:p>
          <a:p>
            <a:r>
              <a:rPr lang="en-US" dirty="0"/>
              <a:t>Positive deviations = extra material in bore</a:t>
            </a:r>
          </a:p>
          <a:p>
            <a:pPr lvl="1"/>
            <a:r>
              <a:rPr lang="en-US" dirty="0"/>
              <a:t>This is what needs to be removed from a nominal 1.2 mm thick pion</a:t>
            </a:r>
          </a:p>
          <a:p>
            <a:r>
              <a:rPr lang="en-US" dirty="0"/>
              <a:t>Negative deviations will not require “addition” of material</a:t>
            </a:r>
          </a:p>
          <a:p>
            <a:pPr lvl="1"/>
            <a:r>
              <a:rPr lang="en-US" dirty="0"/>
              <a:t>Nothing will be done to these </a:t>
            </a:r>
            <a:r>
              <a:rPr lang="en-US" dirty="0" err="1"/>
              <a:t>pions</a:t>
            </a:r>
            <a:endParaRPr lang="en-US" dirty="0"/>
          </a:p>
          <a:p>
            <a:endParaRPr lang="en-US" dirty="0"/>
          </a:p>
          <a:p>
            <a:r>
              <a:rPr lang="en-US" dirty="0"/>
              <a:t>For MQXFA10 only one pion needs to be modified from nominal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E31206-0254-9C47-934F-8F0CBE05C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400" y="4318308"/>
            <a:ext cx="5269120" cy="213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152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Content Placeholder 5">
            <a:extLst>
              <a:ext uri="{FF2B5EF4-FFF2-40B4-BE49-F238E27FC236}">
                <a16:creationId xmlns:a16="http://schemas.microsoft.com/office/drawing/2014/main" id="{5A2F33BC-B461-FD4C-B6A2-3421CF2A1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7477" y="2651743"/>
            <a:ext cx="4949467" cy="35935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6332F6-D949-AA45-AF16-73B5BD430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8202" y="5187233"/>
            <a:ext cx="1531886" cy="1554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Pion</a:t>
            </a:r>
            <a:r>
              <a:rPr lang="en-US"/>
              <a:t> Machining Positions</a:t>
            </a:r>
            <a:endParaRPr lang="en-US" dirty="0"/>
          </a:p>
        </p:txBody>
      </p:sp>
      <p:pic>
        <p:nvPicPr>
          <p:cNvPr id="6" name="Content Placeholder 5" descr="SU-1010-2057F-sht2.jpg"/>
          <p:cNvPicPr>
            <a:picLocks noGrp="1" noChangeAspect="1"/>
          </p:cNvPicPr>
          <p:nvPr>
            <p:ph idx="1"/>
          </p:nvPr>
        </p:nvPicPr>
        <p:blipFill>
          <a:blip r:embed="rId4"/>
          <a:srcRect l="3013" t="41928" r="3040" b="34778"/>
          <a:stretch>
            <a:fillRect/>
          </a:stretch>
        </p:blipFill>
        <p:spPr>
          <a:xfrm>
            <a:off x="0" y="1143000"/>
            <a:ext cx="9144000" cy="146671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8-Oct-21 MQXFA10 Magnet Structure and Assembly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5093744" y="4170708"/>
            <a:ext cx="132525" cy="1068525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572647" y="4151351"/>
            <a:ext cx="132525" cy="74305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217823" y="4301490"/>
            <a:ext cx="132525" cy="86782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862522" y="4170708"/>
            <a:ext cx="132525" cy="62455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509874" y="4069079"/>
            <a:ext cx="132525" cy="82532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191977" y="4267200"/>
            <a:ext cx="132525" cy="78867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257057" y="4065221"/>
            <a:ext cx="132525" cy="721604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  <a:alpha val="30000"/>
                </a:schemeClr>
              </a:gs>
              <a:gs pos="35000">
                <a:schemeClr val="accent2">
                  <a:tint val="37000"/>
                  <a:satMod val="300000"/>
                  <a:alpha val="30000"/>
                </a:schemeClr>
              </a:gs>
              <a:gs pos="100000">
                <a:schemeClr val="accent2">
                  <a:tint val="15000"/>
                  <a:satMod val="350000"/>
                  <a:alpha val="3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897322" y="4239399"/>
            <a:ext cx="132525" cy="764262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  <a:alpha val="30000"/>
                </a:schemeClr>
              </a:gs>
              <a:gs pos="35000">
                <a:schemeClr val="accent2">
                  <a:tint val="37000"/>
                  <a:satMod val="300000"/>
                  <a:alpha val="30000"/>
                </a:schemeClr>
              </a:gs>
              <a:gs pos="100000">
                <a:schemeClr val="accent2">
                  <a:tint val="15000"/>
                  <a:satMod val="350000"/>
                  <a:alpha val="3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541673" y="4151351"/>
            <a:ext cx="132525" cy="743054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  <a:alpha val="30000"/>
                </a:schemeClr>
              </a:gs>
              <a:gs pos="35000">
                <a:schemeClr val="accent2">
                  <a:tint val="37000"/>
                  <a:satMod val="300000"/>
                  <a:alpha val="30000"/>
                </a:schemeClr>
              </a:gs>
              <a:gs pos="100000">
                <a:schemeClr val="accent2">
                  <a:tint val="15000"/>
                  <a:satMod val="350000"/>
                  <a:alpha val="3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189374" y="4151351"/>
            <a:ext cx="132525" cy="726527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  <a:alpha val="30000"/>
                </a:schemeClr>
              </a:gs>
              <a:gs pos="35000">
                <a:schemeClr val="accent2">
                  <a:tint val="37000"/>
                  <a:satMod val="300000"/>
                  <a:alpha val="30000"/>
                </a:schemeClr>
              </a:gs>
              <a:gs pos="100000">
                <a:schemeClr val="accent2">
                  <a:tint val="15000"/>
                  <a:satMod val="350000"/>
                  <a:alpha val="3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833376" y="4151351"/>
            <a:ext cx="132525" cy="743054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  <a:alpha val="30000"/>
                </a:schemeClr>
              </a:gs>
              <a:gs pos="35000">
                <a:schemeClr val="accent2">
                  <a:tint val="37000"/>
                  <a:satMod val="300000"/>
                  <a:alpha val="30000"/>
                </a:schemeClr>
              </a:gs>
              <a:gs pos="100000">
                <a:schemeClr val="accent2">
                  <a:tint val="15000"/>
                  <a:satMod val="350000"/>
                  <a:alpha val="3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5914789" y="5204460"/>
            <a:ext cx="1591736" cy="519500"/>
            <a:chOff x="1456264" y="3214300"/>
            <a:chExt cx="1591736" cy="519500"/>
          </a:xfrm>
        </p:grpSpPr>
        <p:sp>
          <p:nvSpPr>
            <p:cNvPr id="24" name="Rectangle 23"/>
            <p:cNvSpPr/>
            <p:nvPr/>
          </p:nvSpPr>
          <p:spPr>
            <a:xfrm>
              <a:off x="1456264" y="3214300"/>
              <a:ext cx="1591736" cy="519500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475840" y="3491299"/>
              <a:ext cx="469900" cy="14605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37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37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475840" y="3294449"/>
              <a:ext cx="451675" cy="14605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tint val="50000"/>
                    <a:satMod val="300000"/>
                    <a:alpha val="30000"/>
                  </a:schemeClr>
                </a:gs>
                <a:gs pos="35000">
                  <a:schemeClr val="accent2">
                    <a:tint val="37000"/>
                    <a:satMod val="300000"/>
                    <a:alpha val="30000"/>
                  </a:schemeClr>
                </a:gs>
                <a:gs pos="100000">
                  <a:schemeClr val="accent2">
                    <a:tint val="15000"/>
                    <a:satMod val="350000"/>
                    <a:alpha val="3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524000" y="3214300"/>
              <a:ext cx="9925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Upper Coils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456264" y="3415098"/>
              <a:ext cx="9925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Lower Coils</a:t>
              </a:r>
            </a:p>
          </p:txBody>
        </p:sp>
      </p:grp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993275"/>
              </p:ext>
            </p:extLst>
          </p:nvPr>
        </p:nvGraphicFramePr>
        <p:xfrm>
          <a:off x="152399" y="2835205"/>
          <a:ext cx="3847187" cy="857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1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1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11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16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07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5778">
                <a:tc>
                  <a:txBody>
                    <a:bodyPr/>
                    <a:lstStyle/>
                    <a:p>
                      <a:r>
                        <a:rPr lang="en-US" sz="1050" dirty="0"/>
                        <a:t>Loc.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665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1465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2265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3065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3865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78">
                <a:tc>
                  <a:txBody>
                    <a:bodyPr/>
                    <a:lstStyle/>
                    <a:p>
                      <a:r>
                        <a:rPr lang="en-US" sz="1050" b="1" dirty="0"/>
                        <a:t>132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78">
                <a:tc>
                  <a:txBody>
                    <a:bodyPr/>
                    <a:lstStyle/>
                    <a:p>
                      <a:r>
                        <a:rPr lang="en-US" sz="1050" b="1" dirty="0"/>
                        <a:t>221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FF0000"/>
                          </a:solidFill>
                        </a:rPr>
                        <a:t>1.15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451677"/>
              </p:ext>
            </p:extLst>
          </p:nvPr>
        </p:nvGraphicFramePr>
        <p:xfrm>
          <a:off x="152400" y="4239399"/>
          <a:ext cx="3921225" cy="857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0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33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0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0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01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01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5778">
                <a:tc>
                  <a:txBody>
                    <a:bodyPr/>
                    <a:lstStyle/>
                    <a:p>
                      <a:r>
                        <a:rPr lang="en-US" sz="1050" dirty="0"/>
                        <a:t>Loc.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465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1065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1865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2665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3465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4310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78">
                <a:tc>
                  <a:txBody>
                    <a:bodyPr/>
                    <a:lstStyle/>
                    <a:p>
                      <a:r>
                        <a:rPr lang="en-US" sz="1050" b="1" dirty="0"/>
                        <a:t>131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78">
                <a:tc>
                  <a:txBody>
                    <a:bodyPr/>
                    <a:lstStyle/>
                    <a:p>
                      <a:r>
                        <a:rPr lang="en-US" sz="1050" b="1" dirty="0"/>
                        <a:t>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87468" y="2514600"/>
            <a:ext cx="2640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Upper Coils, Pion thickness (mm)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4318" y="3962400"/>
            <a:ext cx="2650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Lower Coils, Pion thickness (mm)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4C940D0-71FF-9A4D-9AB0-558D9664B383}"/>
              </a:ext>
            </a:extLst>
          </p:cNvPr>
          <p:cNvGrpSpPr/>
          <p:nvPr/>
        </p:nvGrpSpPr>
        <p:grpSpPr>
          <a:xfrm>
            <a:off x="2598020" y="5504506"/>
            <a:ext cx="1493076" cy="1106787"/>
            <a:chOff x="2598020" y="5504506"/>
            <a:chExt cx="1493076" cy="110678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0400E1D-3BD1-4A44-B9E4-603332E3731F}"/>
                </a:ext>
              </a:extLst>
            </p:cNvPr>
            <p:cNvSpPr txBox="1"/>
            <p:nvPr/>
          </p:nvSpPr>
          <p:spPr>
            <a:xfrm>
              <a:off x="2598020" y="6211183"/>
              <a:ext cx="13717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131		129	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B0063DB-F6A7-0C4E-BD1A-3387862F4A08}"/>
                </a:ext>
              </a:extLst>
            </p:cNvPr>
            <p:cNvSpPr txBox="1"/>
            <p:nvPr/>
          </p:nvSpPr>
          <p:spPr>
            <a:xfrm>
              <a:off x="2621841" y="5504506"/>
              <a:ext cx="14692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221		132	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1A83607-8796-AE4D-BC44-5EFA7877DCC4}"/>
              </a:ext>
            </a:extLst>
          </p:cNvPr>
          <p:cNvSpPr txBox="1"/>
          <p:nvPr/>
        </p:nvSpPr>
        <p:spPr>
          <a:xfrm>
            <a:off x="1489002" y="5514821"/>
            <a:ext cx="10486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Upper Coils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E4C67E1-6C78-AB4C-9E46-27D4915A8D75}"/>
              </a:ext>
            </a:extLst>
          </p:cNvPr>
          <p:cNvSpPr txBox="1"/>
          <p:nvPr/>
        </p:nvSpPr>
        <p:spPr>
          <a:xfrm>
            <a:off x="1489002" y="6172071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Lower Coils</a:t>
            </a:r>
          </a:p>
          <a:p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54706680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F8EF391-2BAD-45F4-B22E-736040720C99}">
  <ds:schemaRefs>
    <ds:schemaRef ds:uri="http://schemas.microsoft.com/office/2006/metadata/properties"/>
    <ds:schemaRef ds:uri="http://purl.org/dc/dcmitype/"/>
    <ds:schemaRef ds:uri="8946e33d-fd2f-4ae4-8ee9-d90c129cdf9e"/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51051</TotalTime>
  <Words>2092</Words>
  <Application>Microsoft Macintosh PowerPoint</Application>
  <PresentationFormat>On-screen Show (4:3)</PresentationFormat>
  <Paragraphs>322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Century Gothic</vt:lpstr>
      <vt:lpstr>Symbol</vt:lpstr>
      <vt:lpstr>Wingdings</vt:lpstr>
      <vt:lpstr>Thème Office</vt:lpstr>
      <vt:lpstr>MQXFA10 Structure and Status</vt:lpstr>
      <vt:lpstr>MQXFA08 Structure Assembly</vt:lpstr>
      <vt:lpstr>MQXFA10 Proposed Coil Arrangement</vt:lpstr>
      <vt:lpstr>MQXFA10 Coil Pack Build 1 (Fuji)</vt:lpstr>
      <vt:lpstr>MQXFA10 Coil Pack Build (Final)</vt:lpstr>
      <vt:lpstr>Fuji Assembly Notes (1)</vt:lpstr>
      <vt:lpstr>Fuji Assembly Notes (2)</vt:lpstr>
      <vt:lpstr>Pion Machining, Details</vt:lpstr>
      <vt:lpstr>Pion Machining Positions</vt:lpstr>
      <vt:lpstr>Avoiding Electrical Issues</vt:lpstr>
      <vt:lpstr>Reducing Bladder Cycles</vt:lpstr>
      <vt:lpstr>Heat Exchanger Interference Modifications</vt:lpstr>
      <vt:lpstr>Integration Table Interference Modifications</vt:lpstr>
      <vt:lpstr>MQXFA10 Structure Status</vt:lpstr>
      <vt:lpstr>Projected Schedule for Completed Assembly</vt:lpstr>
      <vt:lpstr>Summary</vt:lpstr>
      <vt:lpstr>Additional Slides</vt:lpstr>
      <vt:lpstr>Impregnated coil dimensional tolerances (for series coils) </vt:lpstr>
      <vt:lpstr>Impregnated coil dimensional tolerances Arc length excess </vt:lpstr>
      <vt:lpstr>Impregnated coil dimensional tolerances Outer radius profile deviation</vt:lpstr>
      <vt:lpstr>Impregnated coil dimensional tolerances “Coil blocks” inner radius profile deviation </vt:lpstr>
      <vt:lpstr>Impregnated coil dimensional tolerances </vt:lpstr>
      <vt:lpstr>Impregnated coil dimensional tolerances “Pole” inner radius profile deviation </vt:lpstr>
      <vt:lpstr>Impregnated coil dimensional tolerances </vt:lpstr>
      <vt:lpstr>Impregnated coil dimensional tolerances Pole key slot mis-alignment</vt:lpstr>
      <vt:lpstr>Best-fit outer radius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MQXFAP1b Preload Progress</dc:title>
  <dc:creator>Heng Pan</dc:creator>
  <cp:lastModifiedBy>Dan Cheng</cp:lastModifiedBy>
  <cp:revision>404</cp:revision>
  <cp:lastPrinted>2021-01-20T02:58:01Z</cp:lastPrinted>
  <dcterms:created xsi:type="dcterms:W3CDTF">2020-03-09T16:37:58Z</dcterms:created>
  <dcterms:modified xsi:type="dcterms:W3CDTF">2021-10-08T04:46:31Z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