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3" r:id="rId5"/>
    <p:sldId id="385" r:id="rId6"/>
    <p:sldId id="352" r:id="rId7"/>
    <p:sldId id="485" r:id="rId8"/>
    <p:sldId id="392" r:id="rId9"/>
    <p:sldId id="487" r:id="rId10"/>
    <p:sldId id="486" r:id="rId11"/>
    <p:sldId id="488" r:id="rId12"/>
    <p:sldId id="489" r:id="rId13"/>
    <p:sldId id="414" r:id="rId14"/>
    <p:sldId id="481" r:id="rId15"/>
    <p:sldId id="479" r:id="rId16"/>
    <p:sldId id="416" r:id="rId17"/>
    <p:sldId id="480" r:id="rId18"/>
    <p:sldId id="474" r:id="rId19"/>
    <p:sldId id="290" r:id="rId20"/>
    <p:sldId id="386" r:id="rId21"/>
    <p:sldId id="366" r:id="rId22"/>
    <p:sldId id="367" r:id="rId23"/>
    <p:sldId id="378" r:id="rId24"/>
    <p:sldId id="389" r:id="rId25"/>
    <p:sldId id="390" r:id="rId26"/>
    <p:sldId id="419" r:id="rId27"/>
    <p:sldId id="369" r:id="rId28"/>
    <p:sldId id="380" r:id="rId29"/>
    <p:sldId id="387" r:id="rId30"/>
    <p:sldId id="383" r:id="rId31"/>
    <p:sldId id="371" r:id="rId32"/>
    <p:sldId id="373" r:id="rId33"/>
    <p:sldId id="368" r:id="rId34"/>
    <p:sldId id="377" r:id="rId35"/>
    <p:sldId id="374" r:id="rId36"/>
    <p:sldId id="381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6" autoAdjust="0"/>
    <p:restoredTop sz="88215" autoAdjust="0"/>
  </p:normalViewPr>
  <p:slideViewPr>
    <p:cSldViewPr snapToGrid="0" showGuides="1">
      <p:cViewPr>
        <p:scale>
          <a:sx n="88" d="100"/>
          <a:sy n="88" d="100"/>
        </p:scale>
        <p:origin x="592" y="102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08/10/2021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08/10/2021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MQXFA10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C. Myers,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8-Oct-2021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103B56-F9DD-904A-A554-26C976DE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9" y="1705259"/>
            <a:ext cx="6289965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Variation of MQXFA10 Pre-Stress due to Coil Variations</a:t>
            </a:r>
            <a:endParaRPr lang="zh-CN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649" y="1171426"/>
            <a:ext cx="80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Coil CMM average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A049E-1C2A-4C21-A212-1D8A32E20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AA00B2-5A2A-774F-B886-2D2A6E1C98AD}"/>
              </a:ext>
            </a:extLst>
          </p:cNvPr>
          <p:cNvSpPr/>
          <p:nvPr/>
        </p:nvSpPr>
        <p:spPr>
          <a:xfrm>
            <a:off x="5987001" y="3339151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A290EE-6B25-264F-9A8E-2EFF8AA509A1}"/>
              </a:ext>
            </a:extLst>
          </p:cNvPr>
          <p:cNvCxnSpPr>
            <a:cxnSpLocks/>
          </p:cNvCxnSpPr>
          <p:nvPr/>
        </p:nvCxnSpPr>
        <p:spPr>
          <a:xfrm flipH="1">
            <a:off x="2385032" y="3691267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6F6228-9FE1-6741-8815-70B7E5FC715C}"/>
              </a:ext>
            </a:extLst>
          </p:cNvPr>
          <p:cNvCxnSpPr>
            <a:cxnSpLocks/>
          </p:cNvCxnSpPr>
          <p:nvPr/>
        </p:nvCxnSpPr>
        <p:spPr>
          <a:xfrm flipH="1" flipV="1">
            <a:off x="6165102" y="3994553"/>
            <a:ext cx="604660" cy="616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AABF0-9A8A-2549-B03D-F6782DE62AC2}"/>
              </a:ext>
            </a:extLst>
          </p:cNvPr>
          <p:cNvSpPr txBox="1"/>
          <p:nvPr/>
        </p:nvSpPr>
        <p:spPr>
          <a:xfrm>
            <a:off x="6769762" y="4390240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96DB0E-5577-8D4C-AB32-4E23991FDAF4}"/>
              </a:ext>
            </a:extLst>
          </p:cNvPr>
          <p:cNvCxnSpPr>
            <a:cxnSpLocks/>
          </p:cNvCxnSpPr>
          <p:nvPr/>
        </p:nvCxnSpPr>
        <p:spPr>
          <a:xfrm flipV="1">
            <a:off x="2754630" y="3770359"/>
            <a:ext cx="851243" cy="1056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E59675-4195-644B-937B-322AD1B5F60B}"/>
              </a:ext>
            </a:extLst>
          </p:cNvPr>
          <p:cNvSpPr txBox="1"/>
          <p:nvPr/>
        </p:nvSpPr>
        <p:spPr>
          <a:xfrm>
            <a:off x="2069447" y="4803894"/>
            <a:ext cx="318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SG location nearly the max. average size; two of the measured locations may see a slightly higher stress than what is measured at the SG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82A6D-D68B-AF46-B8E3-3514A0C2C401}"/>
              </a:ext>
            </a:extLst>
          </p:cNvPr>
          <p:cNvSpPr txBox="1"/>
          <p:nvPr/>
        </p:nvSpPr>
        <p:spPr>
          <a:xfrm>
            <a:off x="2205283" y="1899278"/>
            <a:ext cx="32672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Shimmed </a:t>
            </a:r>
            <a:r>
              <a:rPr lang="en-US" sz="1400" dirty="0">
                <a:solidFill>
                  <a:srgbClr val="FF0000"/>
                </a:solidFill>
              </a:rPr>
              <a:t>0.002” </a:t>
            </a:r>
            <a:r>
              <a:rPr lang="en-US" sz="1400" dirty="0"/>
              <a:t>on each midplane for </a:t>
            </a:r>
          </a:p>
          <a:p>
            <a:pPr algn="ctr"/>
            <a:r>
              <a:rPr lang="en-US" sz="1400" dirty="0"/>
              <a:t>coils 221 and 129;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0.003” </a:t>
            </a:r>
            <a:r>
              <a:rPr lang="en-US" sz="1400" dirty="0"/>
              <a:t>on each midplane for </a:t>
            </a:r>
          </a:p>
          <a:p>
            <a:pPr algn="ctr"/>
            <a:r>
              <a:rPr lang="en-US" sz="1400" dirty="0"/>
              <a:t>coils 131 and 132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206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Axial Preload for MQXFA</a:t>
            </a:r>
            <a:endParaRPr lang="zh-CN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95234"/>
              </p:ext>
            </p:extLst>
          </p:nvPr>
        </p:nvGraphicFramePr>
        <p:xfrm>
          <a:off x="1201798" y="1918477"/>
          <a:ext cx="6358934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MQXFA07 Proposal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Room Temperature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1.9 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Nominal Current</a:t>
                      </a:r>
                      <a:endParaRPr lang="en-GB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Preload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u="sng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950 µ</a:t>
                      </a:r>
                      <a:r>
                        <a:rPr lang="el-GR" sz="1200" b="1" i="1" u="sng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200" b="1" i="1" u="sng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± 95 </a:t>
                      </a:r>
                      <a:r>
                        <a:rPr lang="en-GB" sz="1200" b="1" i="1" u="sng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l-GR" sz="1200" b="1" i="1" u="sng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endParaRPr lang="en-GB" sz="1200" b="1" i="1" u="sng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1700 µ</a:t>
                      </a:r>
                      <a:r>
                        <a:rPr lang="el-GR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endParaRPr lang="en-GB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1750 µ</a:t>
                      </a:r>
                      <a:r>
                        <a:rPr lang="el-GR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endParaRPr lang="en-GB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Axial Force (MN)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r>
                        <a:rPr lang="en-US" altLang="zh-CN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Ratio to the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e.m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. force at nominal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7649" y="1171426"/>
            <a:ext cx="80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axial preload of MQXFA08 is targeting to the same level of MQXFA04 - 07: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647" y="3718274"/>
            <a:ext cx="41060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axial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force is 1.2 MN at nominal current.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A049E-1C2A-4C21-A212-1D8A32E20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88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R.T. preload targets for MQXFA10 remain unchanged and follow the Magnet Specifications:</a:t>
            </a:r>
          </a:p>
          <a:p>
            <a:pPr lvl="1"/>
            <a:r>
              <a:rPr lang="en-US" dirty="0"/>
              <a:t>Shell Stress: 53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values are used to determine the preload on the coils</a:t>
            </a:r>
          </a:p>
          <a:p>
            <a:r>
              <a:rPr lang="en-US" dirty="0"/>
              <a:t>Average coil size (arc length) after shimming is within ±25 µm with respect to average coil size measured at the strain gauge location</a:t>
            </a:r>
          </a:p>
          <a:p>
            <a:pPr lvl="1"/>
            <a:r>
              <a:rPr lang="en-US" dirty="0"/>
              <a:t>Strain gauge location also nearly the max. average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MQXFA03-08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 SG Gauges L</a:t>
            </a:r>
            <a:r>
              <a:rPr lang="en-US" altLang="zh-CN" sz="3200" dirty="0" err="1">
                <a:latin typeface="Century Gothic" panose="020B0502020202020204" pitchFamily="34" charset="0"/>
              </a:rPr>
              <a:t>ayout</a:t>
            </a:r>
            <a:r>
              <a:rPr lang="en-US" altLang="zh-CN" sz="3200" dirty="0">
                <a:latin typeface="Century Gothic" panose="020B0502020202020204" pitchFamily="34" charset="0"/>
              </a:rPr>
              <a:t> (</a:t>
            </a:r>
            <a:r>
              <a:rPr lang="en-US" altLang="zh-CN" sz="3200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Std</a:t>
            </a:r>
            <a:r>
              <a:rPr lang="en-US" altLang="zh-CN" sz="3200" dirty="0">
                <a:latin typeface="Century Gothic" panose="020B0502020202020204" pitchFamily="34" charset="0"/>
              </a:rPr>
              <a:t>)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940" y="2637248"/>
            <a:ext cx="6368682" cy="221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HBM gauges and FBG (next slide) gauges are installed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Shell gauges --- 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on shell 2, 4, &amp; 7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Coil gauges (T &amp; Z): on the axial location of 3989 mm (RE)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Rod stations are located on the RE (see inset)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Each station is full bridge with four individual gauges.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3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1" name="Straight Arrow Connector 10"/>
          <p:cNvCxnSpPr>
            <a:stCxn id="25" idx="0"/>
            <a:endCxn id="9" idx="2"/>
          </p:cNvCxnSpPr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sp>
        <p:nvSpPr>
          <p:cNvPr id="23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5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83D4CC0-7378-5A49-9B7C-3069144B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2890290"/>
            <a:ext cx="7344816" cy="2779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 SG Gauges L</a:t>
            </a:r>
            <a:r>
              <a:rPr lang="en-US" altLang="zh-CN" sz="3200" dirty="0" err="1">
                <a:latin typeface="Century Gothic" panose="020B0502020202020204" pitchFamily="34" charset="0"/>
              </a:rPr>
              <a:t>ayout</a:t>
            </a:r>
            <a:r>
              <a:rPr lang="en-US" altLang="zh-CN" sz="3200" dirty="0">
                <a:latin typeface="Century Gothic" panose="020B0502020202020204" pitchFamily="34" charset="0"/>
              </a:rPr>
              <a:t> (</a:t>
            </a:r>
            <a:r>
              <a:rPr lang="en-US" altLang="zh-CN" sz="3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FBG</a:t>
            </a:r>
            <a:r>
              <a:rPr lang="en-US" altLang="zh-CN" sz="3200" dirty="0">
                <a:latin typeface="Century Gothic" panose="020B0502020202020204" pitchFamily="34" charset="0"/>
              </a:rPr>
              <a:t>)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1415212"/>
            <a:ext cx="6368682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FBG Coil gauges (T &amp; Z): on 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 715 mm, 1915 mm, and 3725 mm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Based on experience with MQXFA09</a:t>
            </a:r>
          </a:p>
        </p:txBody>
      </p: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 flipH="1">
            <a:off x="7002658" y="4060078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A5349D-A270-B74E-A581-8481C6D959B4}"/>
              </a:ext>
            </a:extLst>
          </p:cNvPr>
          <p:cNvSpPr/>
          <p:nvPr/>
        </p:nvSpPr>
        <p:spPr>
          <a:xfrm flipH="1">
            <a:off x="4162476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6D7160-676A-AD44-A6AF-9DD8A035DF67}"/>
              </a:ext>
            </a:extLst>
          </p:cNvPr>
          <p:cNvSpPr/>
          <p:nvPr/>
        </p:nvSpPr>
        <p:spPr>
          <a:xfrm flipH="1">
            <a:off x="2356767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0.008”</a:t>
            </a:r>
            <a:r>
              <a:rPr lang="en-US" dirty="0"/>
              <a:t> (~200µm) per side 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</a:t>
            </a:r>
            <a:r>
              <a:rPr lang="en-US" b="1" dirty="0" err="1"/>
              <a:t>MPa</a:t>
            </a:r>
            <a:r>
              <a:rPr lang="en-US" b="1" dirty="0"/>
              <a:t>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110 </a:t>
            </a:r>
            <a:r>
              <a:rPr lang="en-US" i="1" dirty="0" err="1"/>
              <a:t>MPa</a:t>
            </a:r>
            <a:r>
              <a:rPr lang="en-US" i="1" dirty="0"/>
              <a:t> 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838219"/>
            <a:ext cx="4416357" cy="140303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targets have remained unchanged for Pre-Series magnets MQXFA03-MQXFA07, and are captured in the Series Magnet Specifications Document (US-Hilumi-Doc-4009)</a:t>
            </a:r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at RT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236255"/>
              </p:ext>
            </p:extLst>
          </p:nvPr>
        </p:nvGraphicFramePr>
        <p:xfrm>
          <a:off x="612775" y="1219200"/>
          <a:ext cx="7918452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828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2585900340"/>
                    </a:ext>
                  </a:extLst>
                </a:gridCol>
                <a:gridCol w="879828">
                  <a:extLst>
                    <a:ext uri="{9D8B030D-6E8A-4147-A177-3AD203B41FA5}">
                      <a16:colId xmlns:a16="http://schemas.microsoft.com/office/drawing/2014/main" val="1307444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53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80119916-E661-1647-BBAC-464E9B86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5"/>
          <a:stretch/>
        </p:blipFill>
        <p:spPr bwMode="auto">
          <a:xfrm>
            <a:off x="148590" y="3896995"/>
            <a:ext cx="316576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0334E-56B1-CB4E-B4F2-D7504523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187" y="3931715"/>
            <a:ext cx="331922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4E57B7-6591-604C-80C8-E3E118A1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01" y="3966435"/>
            <a:ext cx="3319220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A81A86-95F2-E744-B1FF-8E6063CE7FCC}"/>
              </a:ext>
            </a:extLst>
          </p:cNvPr>
          <p:cNvSpPr txBox="1"/>
          <p:nvPr/>
        </p:nvSpPr>
        <p:spPr>
          <a:xfrm>
            <a:off x="732075" y="3966435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MQXFA04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CE037-BA1F-094D-B9EC-0BBC3209FF4A}"/>
              </a:ext>
            </a:extLst>
          </p:cNvPr>
          <p:cNvSpPr txBox="1"/>
          <p:nvPr/>
        </p:nvSpPr>
        <p:spPr>
          <a:xfrm>
            <a:off x="3692546" y="3966435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MQXFA05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0632FB-080A-484F-B565-58CDEB65AF0A}"/>
              </a:ext>
            </a:extLst>
          </p:cNvPr>
          <p:cNvSpPr txBox="1"/>
          <p:nvPr/>
        </p:nvSpPr>
        <p:spPr>
          <a:xfrm>
            <a:off x="6509164" y="3993092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MQXFA06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7C0556C-4E4F-9A4C-9CCC-BFA560F431A9}"/>
              </a:ext>
            </a:extLst>
          </p:cNvPr>
          <p:cNvSpPr/>
          <p:nvPr/>
        </p:nvSpPr>
        <p:spPr>
          <a:xfrm>
            <a:off x="3374400" y="2632527"/>
            <a:ext cx="5052402" cy="4473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Cooldown values are not reliable</a:t>
            </a:r>
          </a:p>
        </p:txBody>
      </p:sp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50DD7A-C992-014C-BE24-7BF14172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872" y="1219200"/>
            <a:ext cx="6794256" cy="4906963"/>
          </a:xfrm>
        </p:spPr>
      </p:pic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3BD4-49ED-CB42-978F-1CC603F8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820664"/>
          </a:xfrm>
        </p:spPr>
        <p:txBody>
          <a:bodyPr/>
          <a:lstStyle/>
          <a:p>
            <a:r>
              <a:rPr lang="en-US" dirty="0"/>
              <a:t>MQXFA03-MQXFA07 Unloading Comparison, corrected Ramps, Deltas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CD7C-03F1-C04C-9A62-AD51A6B8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79678-BB4C-47C9-BBBE-37687D739136}"/>
              </a:ext>
            </a:extLst>
          </p:cNvPr>
          <p:cNvGrpSpPr/>
          <p:nvPr/>
        </p:nvGrpSpPr>
        <p:grpSpPr>
          <a:xfrm>
            <a:off x="274491" y="1157041"/>
            <a:ext cx="2816281" cy="2287479"/>
            <a:chOff x="274491" y="1374211"/>
            <a:chExt cx="2816281" cy="2287479"/>
          </a:xfrm>
        </p:grpSpPr>
        <p:pic>
          <p:nvPicPr>
            <p:cNvPr id="13" name="Picture 4" descr="G:\My Drive\SG Measurements\LARP_and_CERN_QXF\MQXFA3\Coil filtered Azimuthal Stress---Delta Stress.png">
              <a:extLst>
                <a:ext uri="{FF2B5EF4-FFF2-40B4-BE49-F238E27FC236}">
                  <a16:creationId xmlns:a16="http://schemas.microsoft.com/office/drawing/2014/main" id="{9B6EF61F-AC6A-B446-B934-4F8041B37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91" y="1374211"/>
              <a:ext cx="2816281" cy="228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8D5A5-D676-E54C-B0C0-FB5BAECC255E}"/>
                </a:ext>
              </a:extLst>
            </p:cNvPr>
            <p:cNvSpPr/>
            <p:nvPr/>
          </p:nvSpPr>
          <p:spPr>
            <a:xfrm>
              <a:off x="612000" y="1536076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MQXFA03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16670 A</a:t>
              </a:r>
              <a:endParaRPr lang="en-US" sz="1200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E3C830-AE64-44BA-B308-38FF466DB3D6}"/>
              </a:ext>
            </a:extLst>
          </p:cNvPr>
          <p:cNvGrpSpPr/>
          <p:nvPr/>
        </p:nvGrpSpPr>
        <p:grpSpPr>
          <a:xfrm>
            <a:off x="3321906" y="1157040"/>
            <a:ext cx="2816282" cy="2287479"/>
            <a:chOff x="3321906" y="1374210"/>
            <a:chExt cx="2816282" cy="2287479"/>
          </a:xfrm>
        </p:grpSpPr>
        <p:pic>
          <p:nvPicPr>
            <p:cNvPr id="12" name="Picture 2" descr="G:\My Drive\SG Measurements\LARP_and_CERN_QXF\MQXFA04\Quench_tests\Plots\ratio_Coil filtered Azimuthal Stress---Delta Stress.png">
              <a:extLst>
                <a:ext uri="{FF2B5EF4-FFF2-40B4-BE49-F238E27FC236}">
                  <a16:creationId xmlns:a16="http://schemas.microsoft.com/office/drawing/2014/main" id="{885F96C5-56E5-B448-A9DB-467E392FE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906" y="1374210"/>
              <a:ext cx="2816282" cy="228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D0AC4C-F704-7F48-8C69-200257A4A5C3}"/>
                </a:ext>
              </a:extLst>
            </p:cNvPr>
            <p:cNvSpPr/>
            <p:nvPr/>
          </p:nvSpPr>
          <p:spPr>
            <a:xfrm>
              <a:off x="3691014" y="1536076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MQXFA04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16670 A</a:t>
              </a:r>
              <a:endParaRPr lang="en-US" sz="12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00A48A-4038-4AC0-A07E-8FDB679CCBA3}"/>
              </a:ext>
            </a:extLst>
          </p:cNvPr>
          <p:cNvGrpSpPr/>
          <p:nvPr/>
        </p:nvGrpSpPr>
        <p:grpSpPr>
          <a:xfrm>
            <a:off x="6227087" y="1157040"/>
            <a:ext cx="2819713" cy="2287478"/>
            <a:chOff x="6227087" y="1374210"/>
            <a:chExt cx="2819713" cy="22874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46DD82-298F-1748-B9C2-89381F144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7087" y="1374210"/>
              <a:ext cx="2819713" cy="228747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82F198-A4A0-D44C-A357-B022F82F0CCF}"/>
                </a:ext>
              </a:extLst>
            </p:cNvPr>
            <p:cNvSpPr/>
            <p:nvPr/>
          </p:nvSpPr>
          <p:spPr>
            <a:xfrm>
              <a:off x="6604943" y="1536076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MQXFA05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16230 A</a:t>
              </a:r>
              <a:endParaRPr lang="en-US" sz="1200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532B47-4F33-41EC-A964-851BAA6E4220}"/>
              </a:ext>
            </a:extLst>
          </p:cNvPr>
          <p:cNvGrpSpPr/>
          <p:nvPr/>
        </p:nvGrpSpPr>
        <p:grpSpPr>
          <a:xfrm>
            <a:off x="4823712" y="3406582"/>
            <a:ext cx="2817349" cy="2250319"/>
            <a:chOff x="4730048" y="4035232"/>
            <a:chExt cx="2817349" cy="22503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1E09BD-5FA1-4333-9A7E-94E16248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0048" y="4035232"/>
              <a:ext cx="2817349" cy="225031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1F1D8F-316A-4AA9-BD5B-4C2DC505281A}"/>
                </a:ext>
              </a:extLst>
            </p:cNvPr>
            <p:cNvSpPr/>
            <p:nvPr/>
          </p:nvSpPr>
          <p:spPr>
            <a:xfrm>
              <a:off x="5118324" y="4234909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MQXFA07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15500 A</a:t>
              </a:r>
              <a:endParaRPr lang="en-US" sz="12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9252BE-F1BE-455D-9D10-932D73E7E6AB}"/>
              </a:ext>
            </a:extLst>
          </p:cNvPr>
          <p:cNvGrpSpPr/>
          <p:nvPr/>
        </p:nvGrpSpPr>
        <p:grpSpPr>
          <a:xfrm>
            <a:off x="1691219" y="3406582"/>
            <a:ext cx="2817348" cy="2250319"/>
            <a:chOff x="1691219" y="4035232"/>
            <a:chExt cx="2817348" cy="22503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14C2D2-367B-4F83-AB84-083FA628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1219" y="4035232"/>
              <a:ext cx="2817348" cy="225031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1D27CC-3031-4E77-8C47-D2F3E2A8D892}"/>
                </a:ext>
              </a:extLst>
            </p:cNvPr>
            <p:cNvSpPr/>
            <p:nvPr/>
          </p:nvSpPr>
          <p:spPr>
            <a:xfrm>
              <a:off x="2053420" y="4234909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MQXFA06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16530 A</a:t>
              </a:r>
              <a:endParaRPr lang="en-US" sz="1200" b="1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717F052-F595-F64B-8F10-F911533B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5633586"/>
            <a:ext cx="7920000" cy="9783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Achieved ~100-110 </a:t>
            </a:r>
            <a:r>
              <a:rPr lang="en-US" dirty="0" err="1"/>
              <a:t>MPa</a:t>
            </a:r>
            <a:r>
              <a:rPr lang="en-US" dirty="0"/>
              <a:t> of preload, based on powering</a:t>
            </a:r>
          </a:p>
          <a:p>
            <a:r>
              <a:rPr lang="en-US" dirty="0"/>
              <a:t>Corrected values shown</a:t>
            </a:r>
          </a:p>
          <a:p>
            <a:pPr lvl="1"/>
            <a:r>
              <a:rPr lang="en-US" dirty="0"/>
              <a:t>Ramp-up and ramp-down readings are averaged at each current level (must use same ramp rates)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47DF6-1E18-4840-8D15-0552DED88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72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MQXFA10 Preload Targets - Oct 8, 2021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56885</TotalTime>
  <Words>1774</Words>
  <Application>Microsoft Macintosh PowerPoint</Application>
  <PresentationFormat>On-screen Show (4:3)</PresentationFormat>
  <Paragraphs>344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MQXFA10 Preload Targets</vt:lpstr>
      <vt:lpstr>Outline</vt:lpstr>
      <vt:lpstr>MQXFA SG Gauges Layout (Std) </vt:lpstr>
      <vt:lpstr>MQXFA SG Gauges Layout (FBG) </vt:lpstr>
      <vt:lpstr>MQXFA Preload Targets</vt:lpstr>
      <vt:lpstr>Preloads Measured at RT for MQXFA Magnets</vt:lpstr>
      <vt:lpstr>Transfer Function at RT for MQXFA Magnets </vt:lpstr>
      <vt:lpstr>MQXFA03-MQXFA07 Unloading Comparison, corrected Ramps, Deltas</vt:lpstr>
      <vt:lpstr>The Load Condition after CD  (based on powering)</vt:lpstr>
      <vt:lpstr>Standard Preload Process</vt:lpstr>
      <vt:lpstr>Variation of MQXFA10 Pre-Stress due to Coil Variations</vt:lpstr>
      <vt:lpstr>Axial Preload for MQXFA</vt:lpstr>
      <vt:lpstr>Summary</vt:lpstr>
      <vt:lpstr>Additional Slides</vt:lpstr>
      <vt:lpstr>Preload Targets for MQXFA</vt:lpstr>
      <vt:lpstr>MQXFA05 &amp;6 Load Key Shimming Summary</vt:lpstr>
      <vt:lpstr>PowerPoint Presentation</vt:lpstr>
      <vt:lpstr>Coils TF</vt:lpstr>
      <vt:lpstr>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270</cp:revision>
  <cp:lastPrinted>2017-05-11T15:20:58Z</cp:lastPrinted>
  <dcterms:created xsi:type="dcterms:W3CDTF">2020-02-10T17:47:20Z</dcterms:created>
  <dcterms:modified xsi:type="dcterms:W3CDTF">2021-10-08T13:48:19Z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