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624" r:id="rId1"/>
  </p:sldMasterIdLst>
  <p:notesMasterIdLst>
    <p:notesMasterId r:id="rId26"/>
  </p:notesMasterIdLst>
  <p:handoutMasterIdLst>
    <p:handoutMasterId r:id="rId27"/>
  </p:handoutMasterIdLst>
  <p:sldIdLst>
    <p:sldId id="258" r:id="rId2"/>
    <p:sldId id="525" r:id="rId3"/>
    <p:sldId id="318" r:id="rId4"/>
    <p:sldId id="386" r:id="rId5"/>
    <p:sldId id="526" r:id="rId6"/>
    <p:sldId id="502" r:id="rId7"/>
    <p:sldId id="500" r:id="rId8"/>
    <p:sldId id="491" r:id="rId9"/>
    <p:sldId id="492" r:id="rId10"/>
    <p:sldId id="493" r:id="rId11"/>
    <p:sldId id="521" r:id="rId12"/>
    <p:sldId id="266" r:id="rId13"/>
    <p:sldId id="501" r:id="rId14"/>
    <p:sldId id="467" r:id="rId15"/>
    <p:sldId id="468" r:id="rId16"/>
    <p:sldId id="488" r:id="rId17"/>
    <p:sldId id="527" r:id="rId18"/>
    <p:sldId id="528" r:id="rId19"/>
    <p:sldId id="529" r:id="rId20"/>
    <p:sldId id="530" r:id="rId21"/>
    <p:sldId id="531" r:id="rId22"/>
    <p:sldId id="267" r:id="rId23"/>
    <p:sldId id="268" r:id="rId24"/>
    <p:sldId id="532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1928" y="168"/>
      </p:cViewPr>
      <p:guideLst>
        <p:guide orient="horz" pos="423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641E0-C0FB-FB45-BE20-B5E285E46BDA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667F-4C0A-F045-9861-4468224A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 | Muon Collider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CFA1-B09C-442F-85C3-919131D33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137E2-35D0-4667-9362-8260FF57A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0767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40767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12, 2021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3168C-16D6-42A2-AF6D-3D5C06C9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6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57802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125197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E. Prebys | Muon Collider Workshop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 | Muon Collider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4655-DFE5-45AD-AEB7-B6324F535D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13A5A-BD10-4E42-8EDD-42C4A14A6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A0D8F-9A19-4D03-8318-653C6FCD8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13" y="471448"/>
            <a:ext cx="8229600" cy="62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13" y="1182021"/>
            <a:ext cx="8229600" cy="544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E. Prebys | Muon Collider Workshop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210FB4-E372-466D-A3EB-21FD966A10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781336" y="1"/>
            <a:ext cx="362663" cy="370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38" r:id="rId13"/>
    <p:sldLayoutId id="2147484640" r:id="rId14"/>
  </p:sldLayoutIdLst>
  <p:transition>
    <p:fade thruBlk="1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46752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owmass21.org/docs/files/summaries/RF/SNOWMASS21-RF6_RF0_pellico-029.pdf" TargetMode="External"/><Relationship Id="rId2" Type="http://schemas.openxmlformats.org/officeDocument/2006/relationships/hyperlink" Target="https://www.snowmass21.org/docs/files/summaries/AF/SNOWMASS21-AF5_AF0-RF5_RF0_Prebys2-203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9918" y="1595513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br>
              <a:rPr lang="en-US" sz="2800" b="1" dirty="0"/>
            </a:br>
            <a:r>
              <a:rPr lang="en-US" sz="2800" b="1" dirty="0"/>
              <a:t>Next Generation Muon to electron conversion experiment and the muon collider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0E2C1-9C50-8240-8D56-6A9536B5BB05}"/>
              </a:ext>
            </a:extLst>
          </p:cNvPr>
          <p:cNvSpPr txBox="1"/>
          <p:nvPr/>
        </p:nvSpPr>
        <p:spPr>
          <a:xfrm>
            <a:off x="870858" y="4083474"/>
            <a:ext cx="5361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*representing Mu2e-II accelerator group: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5CD51C-C67F-AB49-8988-7AD830EFB9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</a:t>
            </a:r>
            <a:r>
              <a:rPr lang="en-US" dirty="0" err="1"/>
              <a:t>Prebys</a:t>
            </a:r>
            <a:r>
              <a:rPr lang="en-US" dirty="0"/>
              <a:t>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770224-D250-8C49-82DB-396717756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457" y="4176430"/>
            <a:ext cx="2601685" cy="2689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30F0B0-3035-A346-A596-B2DBA365D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63" y="1581150"/>
            <a:ext cx="8724900" cy="36957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2097024-9550-324C-B0F0-38726F2C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err="1"/>
              <a:t>Linac</a:t>
            </a:r>
            <a:r>
              <a:rPr lang="en-US" dirty="0"/>
              <a:t> Beam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9D07B-F5A8-C04E-9B61-3CEAC104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E48662-D0A7-354D-972E-E4FDB35A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52198-1E66-1045-B6F2-DC8CD4DADC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9050"/>
            <a:ext cx="2895600" cy="328613"/>
          </a:xfrm>
        </p:spPr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29F32-202D-1F4B-A607-05FDCB47E6F8}"/>
              </a:ext>
            </a:extLst>
          </p:cNvPr>
          <p:cNvSpPr/>
          <p:nvPr/>
        </p:nvSpPr>
        <p:spPr bwMode="auto">
          <a:xfrm>
            <a:off x="3456431" y="4102392"/>
            <a:ext cx="3716577" cy="3354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AA838-F77E-2C41-A240-E30AB4956DC4}"/>
              </a:ext>
            </a:extLst>
          </p:cNvPr>
          <p:cNvSpPr txBox="1"/>
          <p:nvPr/>
        </p:nvSpPr>
        <p:spPr>
          <a:xfrm>
            <a:off x="4828032" y="5662975"/>
            <a:ext cx="415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Limit for short bursts.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Cannot be changed quickly (we’ll be tied to this number during </a:t>
            </a:r>
            <a:r>
              <a:rPr lang="en-US" sz="1600" dirty="0" err="1">
                <a:solidFill>
                  <a:srgbClr val="FF0000"/>
                </a:solidFill>
                <a:latin typeface="+mn-lt"/>
              </a:rPr>
              <a:t>NOvA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/LBNF operation!)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7DB34D-8635-5048-95FE-9EE4196EF0A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84192" y="4511040"/>
            <a:ext cx="487680" cy="1121664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3F376EC-9289-FF4D-A2E9-EA4C2A662976}"/>
              </a:ext>
            </a:extLst>
          </p:cNvPr>
          <p:cNvSpPr/>
          <p:nvPr/>
        </p:nvSpPr>
        <p:spPr bwMode="auto">
          <a:xfrm>
            <a:off x="7173008" y="3741582"/>
            <a:ext cx="1589433" cy="3354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3B10BC-29FB-B444-8017-75E185B7720B}"/>
              </a:ext>
            </a:extLst>
          </p:cNvPr>
          <p:cNvSpPr/>
          <p:nvPr/>
        </p:nvSpPr>
        <p:spPr bwMode="auto">
          <a:xfrm>
            <a:off x="274031" y="4089734"/>
            <a:ext cx="792769" cy="36081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7A512B-AC81-C041-BF75-8B90D31EA3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0021" y="4489953"/>
            <a:ext cx="487680" cy="1121664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15E04C-88A6-AF4D-979D-3B323D154A7A}"/>
              </a:ext>
            </a:extLst>
          </p:cNvPr>
          <p:cNvSpPr txBox="1"/>
          <p:nvPr/>
        </p:nvSpPr>
        <p:spPr>
          <a:xfrm>
            <a:off x="595420" y="5630144"/>
            <a:ext cx="415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Up to ~100 </a:t>
            </a:r>
            <a:r>
              <a:rPr lang="en-US" sz="1600" dirty="0" err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sz="1600" dirty="0" err="1">
                <a:solidFill>
                  <a:srgbClr val="FF0000"/>
                </a:solidFill>
                <a:latin typeface="+mn-lt"/>
              </a:rPr>
              <a:t>s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 or so</a:t>
            </a:r>
          </a:p>
        </p:txBody>
      </p:sp>
    </p:spTree>
    <p:extLst>
      <p:ext uri="{BB962C8B-B14F-4D97-AF65-F5344CB8AC3E}">
        <p14:creationId xmlns:p14="http://schemas.microsoft.com/office/powerpoint/2010/main" val="27659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F1D8-C2AC-E841-ABF3-72FEA9ED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from PIP-II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79F54-D827-BB49-B59B-C14A47BCD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a very productive meeting with Eduard </a:t>
            </a:r>
            <a:r>
              <a:rPr lang="en-US" dirty="0" err="1"/>
              <a:t>Pozdaev</a:t>
            </a:r>
            <a:r>
              <a:rPr lang="en-US" dirty="0"/>
              <a:t> from PIP-II</a:t>
            </a:r>
          </a:p>
          <a:p>
            <a:r>
              <a:rPr lang="en-US" dirty="0"/>
              <a:t>Important revelations:</a:t>
            </a:r>
          </a:p>
          <a:p>
            <a:pPr lvl="1"/>
            <a:r>
              <a:rPr lang="en-US" dirty="0"/>
              <a:t>Bunch intensity cannot be changed quickly (minutes to hours)</a:t>
            </a:r>
          </a:p>
          <a:p>
            <a:pPr lvl="2"/>
            <a:r>
              <a:rPr lang="en-US" dirty="0"/>
              <a:t>Injection into the Booster for LBNF will be subject to the 2 mA limit</a:t>
            </a:r>
          </a:p>
          <a:p>
            <a:pPr lvl="2"/>
            <a:r>
              <a:rPr lang="en-US" dirty="0"/>
              <a:t>Luckily, in order to paint into the 53 MHz buckets, not every bunch will be populated, so bunch size will be 1.4x10</a:t>
            </a:r>
            <a:r>
              <a:rPr lang="en-US" baseline="30000" dirty="0"/>
              <a:t>8</a:t>
            </a:r>
            <a:r>
              <a:rPr lang="en-US" dirty="0"/>
              <a:t> rather than .08x10</a:t>
            </a:r>
            <a:r>
              <a:rPr lang="en-US" baseline="30000" dirty="0"/>
              <a:t>8</a:t>
            </a:r>
            <a:endParaRPr lang="en-US" dirty="0"/>
          </a:p>
          <a:p>
            <a:pPr lvl="3"/>
            <a:r>
              <a:rPr lang="en-US" dirty="0"/>
              <a:t>Everything I presented before needs to be scaled by 1.4/2.0 = .7</a:t>
            </a:r>
          </a:p>
          <a:p>
            <a:pPr lvl="4"/>
            <a:r>
              <a:rPr lang="en-US" dirty="0"/>
              <a:t>Power 70% or pulses 40% longer or somewhere in between</a:t>
            </a:r>
          </a:p>
          <a:p>
            <a:pPr lvl="1"/>
            <a:r>
              <a:rPr lang="en-US" dirty="0"/>
              <a:t>Space charge effects will lead to significant longitudinal shearing, meaning either the RF separator would either have to go right after the </a:t>
            </a:r>
            <a:r>
              <a:rPr lang="en-US" dirty="0" err="1"/>
              <a:t>Linac</a:t>
            </a:r>
            <a:r>
              <a:rPr lang="en-US" dirty="0"/>
              <a:t> (as Eduard usually draws it) or we would need additional RF to </a:t>
            </a:r>
            <a:r>
              <a:rPr lang="en-US" dirty="0" err="1"/>
              <a:t>rebunch</a:t>
            </a:r>
            <a:r>
              <a:rPr lang="en-US" dirty="0"/>
              <a:t> the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A7A33-C783-C947-835C-2C4506E0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FD982-BEC5-E848-80F7-4FC46BB5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E574-6115-4C4C-8143-554C7E72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36B2-DCD1-874C-A344-FD534E37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General: Calculating Beam Rate and Power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7B7BA-EB33-AC4D-B3F1-25C9D5AA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13" y="1099655"/>
            <a:ext cx="8229600" cy="5441721"/>
          </a:xfrm>
        </p:spPr>
        <p:txBody>
          <a:bodyPr>
            <a:normAutofit/>
          </a:bodyPr>
          <a:lstStyle/>
          <a:p>
            <a:r>
              <a:rPr lang="en-US" sz="2000" dirty="0"/>
              <a:t>Assume we have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b</a:t>
            </a:r>
            <a:r>
              <a:rPr lang="en-US" sz="2000" dirty="0"/>
              <a:t> bunches with </a:t>
            </a:r>
            <a:r>
              <a:rPr lang="en-US" sz="2000" i="1" dirty="0"/>
              <a:t>N</a:t>
            </a:r>
            <a:r>
              <a:rPr lang="en-US" sz="2000" i="1" baseline="-25000" dirty="0"/>
              <a:t>b</a:t>
            </a:r>
            <a:r>
              <a:rPr lang="en-US" sz="2000" dirty="0"/>
              <a:t> protons in each bunch every </a:t>
            </a:r>
            <a:r>
              <a:rPr lang="en-US" sz="2000" i="1" dirty="0"/>
              <a:t>T</a:t>
            </a:r>
            <a:r>
              <a:rPr lang="en-US" sz="2000" dirty="0"/>
              <a:t> seconds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8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Reminder: Limits</a:t>
            </a:r>
          </a:p>
          <a:p>
            <a:pPr lvl="1"/>
            <a:r>
              <a:rPr lang="en-US" sz="1800" dirty="0" err="1"/>
              <a:t>N</a:t>
            </a:r>
            <a:r>
              <a:rPr lang="en-US" sz="1800" baseline="-25000" dirty="0" err="1"/>
              <a:t>b,max</a:t>
            </a:r>
            <a:r>
              <a:rPr lang="en-US" sz="1800" dirty="0"/>
              <a:t>:	2x10</a:t>
            </a:r>
            <a:r>
              <a:rPr lang="en-US" sz="1800" baseline="30000" dirty="0"/>
              <a:t>8</a:t>
            </a:r>
            <a:r>
              <a:rPr lang="en-US" sz="1800" dirty="0"/>
              <a:t> (5 mA peak)</a:t>
            </a:r>
          </a:p>
          <a:p>
            <a:pPr lvl="1"/>
            <a:r>
              <a:rPr lang="en-US" sz="1800" dirty="0"/>
              <a:t>Max. </a:t>
            </a:r>
            <a:r>
              <a:rPr lang="en-US" sz="1800" dirty="0" err="1"/>
              <a:t>I</a:t>
            </a:r>
            <a:r>
              <a:rPr lang="en-US" sz="1800" baseline="-25000" dirty="0" err="1"/>
              <a:t>ave</a:t>
            </a:r>
            <a:r>
              <a:rPr lang="en-US" sz="1800" dirty="0"/>
              <a:t>:	2 mA </a:t>
            </a:r>
          </a:p>
          <a:p>
            <a:pPr marL="548640" lvl="2" indent="0">
              <a:buNone/>
            </a:pPr>
            <a:r>
              <a:rPr lang="en-US" sz="1600" dirty="0"/>
              <a:t>       </a:t>
            </a:r>
          </a:p>
          <a:p>
            <a:pPr marL="548640" lvl="2" indent="0">
              <a:buNone/>
            </a:pPr>
            <a:endParaRPr lang="en-US" sz="1600" dirty="0"/>
          </a:p>
          <a:p>
            <a:pPr lvl="1"/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EB010-2F8A-E64D-9E61-C9E49F36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097DB-21BB-D241-ABC3-CA0CFA83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508A6-9E8C-3F4D-99E7-4766A5B6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CD80A2-87D5-D543-823F-C6AAA8CE50E6}"/>
              </a:ext>
            </a:extLst>
          </p:cNvPr>
          <p:cNvCxnSpPr/>
          <p:nvPr/>
        </p:nvCxnSpPr>
        <p:spPr>
          <a:xfrm>
            <a:off x="1456768" y="2473314"/>
            <a:ext cx="6233531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61F834-8BC2-D445-A03E-42EF9165B49C}"/>
              </a:ext>
            </a:extLst>
          </p:cNvPr>
          <p:cNvCxnSpPr/>
          <p:nvPr/>
        </p:nvCxnSpPr>
        <p:spPr>
          <a:xfrm>
            <a:off x="1769002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77159C-42C7-3D42-92AD-C7316559B086}"/>
              </a:ext>
            </a:extLst>
          </p:cNvPr>
          <p:cNvCxnSpPr/>
          <p:nvPr/>
        </p:nvCxnSpPr>
        <p:spPr>
          <a:xfrm>
            <a:off x="1865646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EDF2B2-05AE-D14E-B072-F7C5BC328B48}"/>
              </a:ext>
            </a:extLst>
          </p:cNvPr>
          <p:cNvCxnSpPr/>
          <p:nvPr/>
        </p:nvCxnSpPr>
        <p:spPr>
          <a:xfrm>
            <a:off x="1973441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E72487-FC01-894B-8F0C-75AF1E1B1867}"/>
              </a:ext>
            </a:extLst>
          </p:cNvPr>
          <p:cNvCxnSpPr/>
          <p:nvPr/>
        </p:nvCxnSpPr>
        <p:spPr>
          <a:xfrm>
            <a:off x="2057075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5A9479-3AE6-B849-AA9B-7843F88AE063}"/>
              </a:ext>
            </a:extLst>
          </p:cNvPr>
          <p:cNvCxnSpPr/>
          <p:nvPr/>
        </p:nvCxnSpPr>
        <p:spPr>
          <a:xfrm>
            <a:off x="7039811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C2F67B-6F60-4F45-A7D5-921622266388}"/>
              </a:ext>
            </a:extLst>
          </p:cNvPr>
          <p:cNvCxnSpPr/>
          <p:nvPr/>
        </p:nvCxnSpPr>
        <p:spPr>
          <a:xfrm>
            <a:off x="7136455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5366E-3C7E-7948-AC92-95D6B3B930EB}"/>
              </a:ext>
            </a:extLst>
          </p:cNvPr>
          <p:cNvCxnSpPr/>
          <p:nvPr/>
        </p:nvCxnSpPr>
        <p:spPr>
          <a:xfrm>
            <a:off x="7244250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08C096-1461-1146-B56E-D3A343E675C8}"/>
              </a:ext>
            </a:extLst>
          </p:cNvPr>
          <p:cNvCxnSpPr/>
          <p:nvPr/>
        </p:nvCxnSpPr>
        <p:spPr>
          <a:xfrm>
            <a:off x="7327884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62AB22-41C2-2146-8E0F-74C1804A8CEA}"/>
              </a:ext>
            </a:extLst>
          </p:cNvPr>
          <p:cNvCxnSpPr>
            <a:cxnSpLocks/>
          </p:cNvCxnSpPr>
          <p:nvPr/>
        </p:nvCxnSpPr>
        <p:spPr>
          <a:xfrm>
            <a:off x="1776437" y="2473314"/>
            <a:ext cx="0" cy="289932"/>
          </a:xfrm>
          <a:prstGeom prst="line">
            <a:avLst/>
          </a:prstGeom>
          <a:ln w="26424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D0C721-F88A-214A-B9C9-CFB16B674DDD}"/>
              </a:ext>
            </a:extLst>
          </p:cNvPr>
          <p:cNvCxnSpPr>
            <a:cxnSpLocks/>
          </p:cNvCxnSpPr>
          <p:nvPr/>
        </p:nvCxnSpPr>
        <p:spPr>
          <a:xfrm>
            <a:off x="7039811" y="2473314"/>
            <a:ext cx="0" cy="289932"/>
          </a:xfrm>
          <a:prstGeom prst="line">
            <a:avLst/>
          </a:prstGeom>
          <a:ln w="26424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044148-5236-214B-944E-9A83D06E6714}"/>
              </a:ext>
            </a:extLst>
          </p:cNvPr>
          <p:cNvCxnSpPr>
            <a:cxnSpLocks/>
          </p:cNvCxnSpPr>
          <p:nvPr/>
        </p:nvCxnSpPr>
        <p:spPr>
          <a:xfrm>
            <a:off x="1769002" y="2618280"/>
            <a:ext cx="5270809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C17FED1-9C3E-2B4F-86F3-6FA1A3BAE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1212" y="2685188"/>
          <a:ext cx="3063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" imgW="139700" imgH="152400" progId="Equation.DSMT4">
                  <p:embed/>
                </p:oleObj>
              </mc:Choice>
              <mc:Fallback>
                <p:oleObj name="Equation" r:id="rId3" imgW="139700" imgH="152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C17FED1-9C3E-2B4F-86F3-6FA1A3BAE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1212" y="2685188"/>
                        <a:ext cx="306388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C77D902-DB0C-EA49-B1E2-90891F85BE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2538" y="1897063"/>
          <a:ext cx="4714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5" imgW="215900" imgH="241300" progId="Equation.DSMT4">
                  <p:embed/>
                </p:oleObj>
              </mc:Choice>
              <mc:Fallback>
                <p:oleObj name="Equation" r:id="rId5" imgW="215900" imgH="2413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C77D902-DB0C-EA49-B1E2-90891F85B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2538" y="1897063"/>
                        <a:ext cx="471487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E2DF5A8-5C02-904B-A46F-C7504DF04F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2553" y="1512451"/>
          <a:ext cx="3603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7" imgW="165100" imgH="241300" progId="Equation.DSMT4">
                  <p:embed/>
                </p:oleObj>
              </mc:Choice>
              <mc:Fallback>
                <p:oleObj name="Equation" r:id="rId7" imgW="165100" imgH="2413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E2DF5A8-5C02-904B-A46F-C7504DF04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2553" y="1512451"/>
                        <a:ext cx="360363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6DBDC41-EB3B-5B4F-A246-70DF8C617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7488" y="3059113"/>
          <a:ext cx="3511550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9" imgW="2578100" imgH="1282700" progId="Equation.DSMT4">
                  <p:embed/>
                </p:oleObj>
              </mc:Choice>
              <mc:Fallback>
                <p:oleObj name="Equation" r:id="rId9" imgW="2578100" imgH="12827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A6DBDC41-EB3B-5B4F-A246-70DF8C617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57488" y="3059113"/>
                        <a:ext cx="3511550" cy="175418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AF8D29-15E4-FB40-AB9C-00344D1F56CE}"/>
              </a:ext>
            </a:extLst>
          </p:cNvPr>
          <p:cNvSpPr txBox="1"/>
          <p:nvPr/>
        </p:nvSpPr>
        <p:spPr>
          <a:xfrm>
            <a:off x="5148469" y="4966333"/>
            <a:ext cx="334899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0.8x10</a:t>
            </a:r>
            <a:r>
              <a:rPr lang="en-US" sz="1800" baseline="30000" dirty="0"/>
              <a:t>8</a:t>
            </a:r>
            <a:r>
              <a:rPr lang="en-US" sz="1800" dirty="0"/>
              <a:t> @ 162.5 MHz   = 1.6MW</a:t>
            </a:r>
            <a:br>
              <a:rPr lang="en-US" sz="1800" dirty="0"/>
            </a:br>
            <a:r>
              <a:rPr lang="en-US" sz="1800" dirty="0"/>
              <a:t>1.6x10</a:t>
            </a:r>
            <a:r>
              <a:rPr lang="en-US" sz="1800" baseline="30000" dirty="0"/>
              <a:t>8</a:t>
            </a:r>
            <a:r>
              <a:rPr lang="en-US" sz="1800" dirty="0"/>
              <a:t> @ 81.25 MHz   = 1.6MW</a:t>
            </a:r>
            <a:br>
              <a:rPr lang="en-US" sz="1800" dirty="0"/>
            </a:br>
            <a:r>
              <a:rPr lang="en-US" sz="1800" dirty="0"/>
              <a:t>2.0x10</a:t>
            </a:r>
            <a:r>
              <a:rPr lang="en-US" sz="1800" baseline="30000" dirty="0"/>
              <a:t>8</a:t>
            </a:r>
            <a:r>
              <a:rPr lang="en-US" sz="1800" dirty="0"/>
              <a:t> @ 40.625 MHz = 1.0MW</a:t>
            </a:r>
          </a:p>
          <a:p>
            <a:r>
              <a:rPr lang="en-US" sz="1800" dirty="0"/>
              <a:t>2.0x10</a:t>
            </a:r>
            <a:r>
              <a:rPr lang="en-US" sz="1800" baseline="30000" dirty="0"/>
              <a:t>8</a:t>
            </a:r>
            <a:r>
              <a:rPr lang="en-US" sz="1800" dirty="0"/>
              <a:t> @ 20.312 MHz = 0.5MW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CCAE3B9-882E-4B42-B9E6-F5A1BD7A0D96}"/>
              </a:ext>
            </a:extLst>
          </p:cNvPr>
          <p:cNvSpPr/>
          <p:nvPr/>
        </p:nvSpPr>
        <p:spPr>
          <a:xfrm>
            <a:off x="4452730" y="5387009"/>
            <a:ext cx="477079" cy="251791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AA8D91-74DC-E14E-94CB-B12EF20375FE}"/>
              </a:ext>
            </a:extLst>
          </p:cNvPr>
          <p:cNvSpPr txBox="1"/>
          <p:nvPr/>
        </p:nvSpPr>
        <p:spPr>
          <a:xfrm>
            <a:off x="359235" y="6315682"/>
            <a:ext cx="8343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Important note! if running with high energy neutrinos, bunch size </a:t>
            </a:r>
            <a:r>
              <a:rPr lang="en-US" sz="1600" i="1" dirty="0">
                <a:solidFill>
                  <a:srgbClr val="FF0000"/>
                </a:solidFill>
                <a:latin typeface="+mn-lt"/>
              </a:rPr>
              <a:t>fixed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 at 1.4x10</a:t>
            </a:r>
            <a:r>
              <a:rPr lang="en-US" sz="1600" baseline="30000" dirty="0">
                <a:solidFill>
                  <a:srgbClr val="FF0000"/>
                </a:solidFill>
                <a:latin typeface="+mn-lt"/>
              </a:rPr>
              <a:t>8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98C5E6-BC1C-814F-AAE1-E8CDB1708C98}"/>
              </a:ext>
            </a:extLst>
          </p:cNvPr>
          <p:cNvCxnSpPr/>
          <p:nvPr/>
        </p:nvCxnSpPr>
        <p:spPr>
          <a:xfrm flipV="1">
            <a:off x="5148469" y="6219796"/>
            <a:ext cx="172828" cy="165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2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EDA254-9A0A-DA49-83C8-2B0E4790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690" y="1580145"/>
            <a:ext cx="5448300" cy="3314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686" y="392111"/>
            <a:ext cx="8229600" cy="628207"/>
          </a:xfrm>
        </p:spPr>
        <p:txBody>
          <a:bodyPr/>
          <a:lstStyle/>
          <a:p>
            <a:r>
              <a:rPr lang="en-US" dirty="0"/>
              <a:t>Mu2e-II Beam formation* (changes in red)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19312-147F-8C47-AC92-33AAC87E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AD91E-C488-6141-8D83-AC6EE67D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 | Muon Collider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71550"/>
            <a:ext cx="8545513" cy="5532438"/>
          </a:xfrm>
        </p:spPr>
        <p:txBody>
          <a:bodyPr>
            <a:normAutofit lnSpcReduction="10000"/>
          </a:bodyPr>
          <a:lstStyle/>
          <a:p>
            <a:r>
              <a:rPr lang="en-US" sz="2000" b="0" dirty="0"/>
              <a:t>Possible beam structure (100 kW):</a:t>
            </a:r>
          </a:p>
          <a:p>
            <a:pPr lvl="1"/>
            <a:r>
              <a:rPr lang="en-US" sz="2000" dirty="0"/>
              <a:t>10 bunch burst @ 600 kHz</a:t>
            </a:r>
          </a:p>
          <a:p>
            <a:pPr lvl="1"/>
            <a:r>
              <a:rPr lang="en-US" sz="2000" dirty="0"/>
              <a:t>1.4x10</a:t>
            </a:r>
            <a:r>
              <a:rPr lang="en-US" sz="2000" baseline="30000" dirty="0"/>
              <a:t>8</a:t>
            </a:r>
            <a:r>
              <a:rPr lang="en-US" sz="2000" dirty="0"/>
              <a:t> protons/bunch</a:t>
            </a:r>
          </a:p>
          <a:p>
            <a:pPr lvl="1"/>
            <a:r>
              <a:rPr lang="en-US" sz="2000" dirty="0"/>
              <a:t>600 kHz repetition rate </a:t>
            </a:r>
          </a:p>
          <a:p>
            <a:pPr lvl="1"/>
            <a:r>
              <a:rPr lang="en-US" sz="2000" dirty="0"/>
              <a:t>= </a:t>
            </a:r>
            <a:r>
              <a:rPr lang="en-US" dirty="0"/>
              <a:t>100</a:t>
            </a:r>
            <a:r>
              <a:rPr lang="en-US" sz="2000" dirty="0"/>
              <a:t> kW</a:t>
            </a:r>
          </a:p>
          <a:p>
            <a:pPr lvl="1"/>
            <a:r>
              <a:rPr lang="en-US" sz="2000" dirty="0"/>
              <a:t>3% duty factor</a:t>
            </a:r>
          </a:p>
          <a:p>
            <a:pPr lvl="1"/>
            <a:r>
              <a:rPr lang="en-US" sz="2000" dirty="0"/>
              <a:t>0.12 mA</a:t>
            </a:r>
          </a:p>
          <a:p>
            <a:pPr lvl="1"/>
            <a:r>
              <a:rPr lang="en-US" sz="2000" dirty="0"/>
              <a:t>These numbers are </a:t>
            </a:r>
            <a:br>
              <a:rPr lang="en-US" sz="2000" dirty="0"/>
            </a:br>
            <a:r>
              <a:rPr lang="en-US" sz="2000" dirty="0"/>
              <a:t>independent from the </a:t>
            </a:r>
            <a:br>
              <a:rPr lang="en-US" sz="2000" dirty="0"/>
            </a:br>
            <a:r>
              <a:rPr lang="en-US" sz="2000" dirty="0"/>
              <a:t>instantaneous bunch rate!</a:t>
            </a:r>
          </a:p>
          <a:p>
            <a:pPr lvl="2"/>
            <a:r>
              <a:rPr lang="en-US" dirty="0" err="1"/>
              <a:t>ie</a:t>
            </a:r>
            <a:r>
              <a:rPr lang="en-US" dirty="0"/>
              <a:t>, which line we’re in</a:t>
            </a:r>
            <a:endParaRPr lang="en-US" sz="2200" dirty="0"/>
          </a:p>
          <a:p>
            <a:r>
              <a:rPr lang="en-US" sz="2200" b="0" dirty="0"/>
              <a:t>The bunch rate only affects the pulse </a:t>
            </a:r>
            <a:r>
              <a:rPr lang="en-US" sz="2200" b="0" i="1" dirty="0"/>
              <a:t>width</a:t>
            </a:r>
          </a:p>
          <a:p>
            <a:pPr lvl="1"/>
            <a:r>
              <a:rPr lang="en-US" sz="2000" dirty="0"/>
              <a:t>162.5 MHz = 60 ns</a:t>
            </a:r>
          </a:p>
          <a:p>
            <a:pPr lvl="1"/>
            <a:r>
              <a:rPr lang="en-US" sz="2000" dirty="0"/>
              <a:t>81.25 MHz = 120 ns</a:t>
            </a:r>
          </a:p>
          <a:p>
            <a:pPr lvl="1"/>
            <a:r>
              <a:rPr lang="en-US" sz="2000" dirty="0"/>
              <a:t>40.625 MHz = 240 ns</a:t>
            </a:r>
          </a:p>
          <a:p>
            <a:r>
              <a:rPr lang="en-US" sz="2200" b="0" dirty="0"/>
              <a:t>All of these numbers would double for </a:t>
            </a:r>
            <a:r>
              <a:rPr lang="en-US" sz="2200" dirty="0"/>
              <a:t>200</a:t>
            </a:r>
            <a:r>
              <a:rPr lang="en-US" sz="2200" b="0" dirty="0"/>
              <a:t> kW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9B51A-2763-614E-AC8C-F95EE2F36FD2}"/>
              </a:ext>
            </a:extLst>
          </p:cNvPr>
          <p:cNvSpPr/>
          <p:nvPr/>
        </p:nvSpPr>
        <p:spPr bwMode="auto">
          <a:xfrm>
            <a:off x="3864864" y="1926336"/>
            <a:ext cx="329184" cy="414528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30E1AE-B462-DC4D-9A03-6767554C0E1F}"/>
              </a:ext>
            </a:extLst>
          </p:cNvPr>
          <p:cNvSpPr/>
          <p:nvPr/>
        </p:nvSpPr>
        <p:spPr bwMode="auto">
          <a:xfrm>
            <a:off x="7388352" y="3477768"/>
            <a:ext cx="1292173" cy="399288"/>
          </a:xfrm>
          <a:prstGeom prst="ellipse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BB4D3-D230-C640-A1BC-C7101B502C3C}"/>
              </a:ext>
            </a:extLst>
          </p:cNvPr>
          <p:cNvSpPr txBox="1"/>
          <p:nvPr/>
        </p:nvSpPr>
        <p:spPr>
          <a:xfrm>
            <a:off x="6339840" y="5164886"/>
            <a:ext cx="258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+mn-lt"/>
              </a:rPr>
              <a:t>~275 162.5 MHz buckets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441721-EFF9-9249-8E2D-F4A4E613BB38}"/>
              </a:ext>
            </a:extLst>
          </p:cNvPr>
          <p:cNvCxnSpPr/>
          <p:nvPr/>
        </p:nvCxnSpPr>
        <p:spPr bwMode="auto">
          <a:xfrm flipV="1">
            <a:off x="7357693" y="3877056"/>
            <a:ext cx="506147" cy="1146048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A2FD0-1262-A84C-9DB1-AEDF219A5667}"/>
              </a:ext>
            </a:extLst>
          </p:cNvPr>
          <p:cNvSpPr/>
          <p:nvPr/>
        </p:nvSpPr>
        <p:spPr>
          <a:xfrm>
            <a:off x="148678" y="5886450"/>
            <a:ext cx="6117590" cy="388883"/>
          </a:xfrm>
          <a:prstGeom prst="rect">
            <a:avLst/>
          </a:prstGeom>
          <a:noFill/>
          <a:ln w="26424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8EA70-3266-7B4A-812E-D6A940741026}"/>
              </a:ext>
            </a:extLst>
          </p:cNvPr>
          <p:cNvSpPr txBox="1"/>
          <p:nvPr/>
        </p:nvSpPr>
        <p:spPr>
          <a:xfrm>
            <a:off x="6339840" y="5819281"/>
            <a:ext cx="269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That’s all that would be needed from the accelerator end!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13AF5-C2F4-7449-8047-68E13ACA266D}"/>
              </a:ext>
            </a:extLst>
          </p:cNvPr>
          <p:cNvSpPr txBox="1"/>
          <p:nvPr/>
        </p:nvSpPr>
        <p:spPr>
          <a:xfrm>
            <a:off x="315686" y="6503988"/>
            <a:ext cx="882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*https://www.snowmass21.org/docs/files/summaries/AF/SNOWMASS21-AF5_AF0-RF5_RF0_Prebys-204.pdf</a:t>
            </a:r>
          </a:p>
        </p:txBody>
      </p:sp>
    </p:spTree>
    <p:extLst>
      <p:ext uri="{BB962C8B-B14F-4D97-AF65-F5344CB8AC3E}">
        <p14:creationId xmlns:p14="http://schemas.microsoft.com/office/powerpoint/2010/main" val="33208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2017" y="372581"/>
            <a:ext cx="8229600" cy="628207"/>
          </a:xfrm>
        </p:spPr>
        <p:txBody>
          <a:bodyPr/>
          <a:lstStyle/>
          <a:p>
            <a:r>
              <a:rPr lang="en-US" dirty="0"/>
              <a:t>mu2e</a:t>
            </a:r>
            <a:r>
              <a:rPr lang="en-US" dirty="0">
                <a:sym typeface="Wingdings" panose="05000000000000000000" pitchFamily="2" charset="2"/>
              </a:rPr>
              <a:t>mu2e-II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A2D39-FA1F-F24A-A5F6-55298AFB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D6E16-3951-4B4B-A86F-18655A6F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177760"/>
            <a:ext cx="3582988" cy="5524500"/>
          </a:xfrm>
        </p:spPr>
        <p:txBody>
          <a:bodyPr>
            <a:normAutofit/>
          </a:bodyPr>
          <a:lstStyle/>
          <a:p>
            <a:r>
              <a:rPr lang="en-US" sz="1800" b="0" dirty="0"/>
              <a:t>mu2e </a:t>
            </a:r>
            <a:r>
              <a:rPr lang="en-US" sz="1800" b="0" dirty="0">
                <a:sym typeface="Wingdings" panose="05000000000000000000" pitchFamily="2" charset="2"/>
              </a:rPr>
              <a:t>mu2e-II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shorter pulses @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>
                <a:sym typeface="Wingdings" panose="05000000000000000000" pitchFamily="2" charset="2"/>
              </a:rPr>
              <a:t>100 kW</a:t>
            </a:r>
          </a:p>
          <a:p>
            <a:r>
              <a:rPr lang="en-US" sz="1800" b="0" dirty="0">
                <a:sym typeface="Wingdings" panose="05000000000000000000" pitchFamily="2" charset="2"/>
              </a:rPr>
              <a:t>Timing comparison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K. </a:t>
            </a:r>
            <a:r>
              <a:rPr lang="en-US" sz="1600" dirty="0" err="1">
                <a:sym typeface="Wingdings" panose="05000000000000000000" pitchFamily="2" charset="2"/>
              </a:rPr>
              <a:t>Knoepfel</a:t>
            </a:r>
            <a:r>
              <a:rPr lang="en-US" sz="1600" dirty="0">
                <a:sym typeface="Wingdings" panose="05000000000000000000" pitchFamily="2" charset="2"/>
              </a:rPr>
              <a:t> et al.</a:t>
            </a:r>
          </a:p>
          <a:p>
            <a:r>
              <a:rPr lang="en-US" sz="1800" b="0" dirty="0">
                <a:sym typeface="Wingdings" panose="05000000000000000000" pitchFamily="2" charset="2"/>
              </a:rPr>
              <a:t>Still dominated by </a:t>
            </a:r>
            <a:br>
              <a:rPr lang="en-US" sz="1800" b="0" dirty="0">
                <a:sym typeface="Wingdings" panose="05000000000000000000" pitchFamily="2" charset="2"/>
              </a:rPr>
            </a:br>
            <a:r>
              <a:rPr lang="en-US" sz="1800" b="0" dirty="0">
                <a:sym typeface="Wingdings" panose="05000000000000000000" pitchFamily="2" charset="2"/>
              </a:rPr>
              <a:t>beam straggling</a:t>
            </a:r>
          </a:p>
          <a:p>
            <a:pPr lvl="1"/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/>
          <a:stretch/>
        </p:blipFill>
        <p:spPr bwMode="auto">
          <a:xfrm>
            <a:off x="3079647" y="1177760"/>
            <a:ext cx="6064354" cy="222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741931"/>
            <a:ext cx="5943602" cy="263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3741931"/>
            <a:ext cx="2881925" cy="234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0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610"/>
            <a:ext cx="7370763" cy="647700"/>
          </a:xfrm>
        </p:spPr>
        <p:txBody>
          <a:bodyPr/>
          <a:lstStyle/>
          <a:p>
            <a:r>
              <a:rPr lang="en-US" dirty="0"/>
              <a:t>PIP –II delivery on target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0219" y="800100"/>
            <a:ext cx="4807975" cy="5524500"/>
          </a:xfrm>
        </p:spPr>
        <p:txBody>
          <a:bodyPr/>
          <a:lstStyle/>
          <a:p>
            <a:r>
              <a:rPr lang="en-US" dirty="0"/>
              <a:t>PIP-II </a:t>
            </a:r>
            <a:r>
              <a:rPr lang="en-US" dirty="0" err="1"/>
              <a:t>Linac</a:t>
            </a:r>
            <a:r>
              <a:rPr lang="en-US" dirty="0"/>
              <a:t> is H</a:t>
            </a:r>
            <a:r>
              <a:rPr lang="en-US" baseline="30000" dirty="0"/>
              <a:t>-</a:t>
            </a:r>
          </a:p>
          <a:p>
            <a:pPr marL="457200" lvl="1" indent="0">
              <a:buNone/>
            </a:pPr>
            <a:r>
              <a:rPr lang="en-US" sz="2400" dirty="0"/>
              <a:t>beam enters ~4T field</a:t>
            </a:r>
          </a:p>
          <a:p>
            <a:pPr marL="914400" lvl="2" indent="0">
              <a:buNone/>
            </a:pPr>
            <a:r>
              <a:rPr lang="en-US" sz="2000" dirty="0"/>
              <a:t>14º </a:t>
            </a:r>
            <a:r>
              <a:rPr lang="en-US" sz="2000" dirty="0">
                <a:sym typeface="Wingdings" panose="05000000000000000000" pitchFamily="2" charset="2"/>
              </a:rPr>
              <a:t> ~0.9 T transverse</a:t>
            </a:r>
          </a:p>
          <a:p>
            <a:pPr marL="914400" lvl="2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H</a:t>
            </a:r>
            <a:r>
              <a:rPr lang="en-US" sz="2000" baseline="30000" dirty="0">
                <a:sym typeface="Wingdings" panose="05000000000000000000" pitchFamily="2" charset="2"/>
              </a:rPr>
              <a:t>-</a:t>
            </a:r>
            <a:r>
              <a:rPr lang="en-US" sz="2000" dirty="0">
                <a:sym typeface="Wingdings" panose="05000000000000000000" pitchFamily="2" charset="2"/>
              </a:rPr>
              <a:t> stripping time (W. Chou)</a:t>
            </a: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pPr lvl="2"/>
            <a:r>
              <a:rPr lang="en-US" sz="2000" dirty="0">
                <a:sym typeface="Wingdings" panose="05000000000000000000" pitchFamily="2" charset="2"/>
              </a:rPr>
              <a:t>P=1.463 GeV/c</a:t>
            </a:r>
          </a:p>
          <a:p>
            <a:pPr marL="914400" lvl="2" indent="0">
              <a:buNone/>
            </a:pPr>
            <a:r>
              <a:rPr lang="en-US" sz="2400" dirty="0">
                <a:sym typeface="Symbol"/>
              </a:rPr>
              <a:t></a:t>
            </a:r>
            <a:r>
              <a:rPr lang="en-US" sz="2400" dirty="0">
                <a:sym typeface="Wingdings" panose="05000000000000000000" pitchFamily="2" charset="2"/>
              </a:rPr>
              <a:t>c</a:t>
            </a:r>
            <a:r>
              <a:rPr lang="en-US" sz="2400" dirty="0">
                <a:sym typeface="Symbol"/>
              </a:rPr>
              <a:t> = ~12cm</a:t>
            </a:r>
            <a:r>
              <a:rPr lang="en-US" sz="2400" dirty="0"/>
              <a:t> </a:t>
            </a:r>
          </a:p>
          <a:p>
            <a:pPr marL="282575" lvl="1" indent="-53975">
              <a:buNone/>
            </a:pPr>
            <a:r>
              <a:rPr lang="en-US" sz="2400" dirty="0"/>
              <a:t>			</a:t>
            </a:r>
            <a:endParaRPr lang="en-US" dirty="0"/>
          </a:p>
          <a:p>
            <a:pPr marL="282575" lvl="1" indent="-53975">
              <a:buNone/>
            </a:pPr>
            <a:r>
              <a:rPr lang="en-US" sz="2400" dirty="0"/>
              <a:t>Beam should be stripped upstream</a:t>
            </a:r>
          </a:p>
          <a:p>
            <a:pPr marL="738188" lvl="2" indent="-222250"/>
            <a:r>
              <a:rPr lang="en-US" sz="2000" dirty="0"/>
              <a:t>orbit bump onto stripper foil could add to extinction (Roberts ….)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6B300-94C0-49ED-8800-CFA7A61CE8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068" y="999067"/>
            <a:ext cx="3854702" cy="213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6434667" y="1371600"/>
            <a:ext cx="2370666" cy="711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21200" y="3333750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4" imgW="101520" imgH="190440" progId="Equation.3">
                  <p:embed/>
                </p:oleObj>
              </mc:Choice>
              <mc:Fallback>
                <p:oleObj name="Equation" r:id="rId4" imgW="101520" imgH="1904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33750"/>
                        <a:ext cx="1016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98550" y="2405063"/>
          <a:ext cx="28368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6" imgW="1600200" imgH="419040" progId="Equation.DSMT4">
                  <p:embed/>
                </p:oleObj>
              </mc:Choice>
              <mc:Fallback>
                <p:oleObj name="Equation" r:id="rId6" imgW="1600200" imgH="419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2405063"/>
                        <a:ext cx="28368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ClipArt Placeholder 6"/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7" b="36761"/>
          <a:stretch/>
        </p:blipFill>
        <p:spPr>
          <a:xfrm>
            <a:off x="5126138" y="3137074"/>
            <a:ext cx="3160525" cy="3386527"/>
          </a:xfrm>
        </p:spPr>
      </p:pic>
      <p:cxnSp>
        <p:nvCxnSpPr>
          <p:cNvPr id="13" name="Straight Arrow Connector 12"/>
          <p:cNvCxnSpPr/>
          <p:nvPr/>
        </p:nvCxnSpPr>
        <p:spPr bwMode="auto">
          <a:xfrm>
            <a:off x="2412663" y="4921623"/>
            <a:ext cx="3799878" cy="900953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371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1" y="4413155"/>
            <a:ext cx="8492139" cy="22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692650" algn="l"/>
              </a:tabLst>
            </a:pPr>
            <a:r>
              <a:rPr lang="en-US" dirty="0"/>
              <a:t>Beam Deflection 8 GeV vs 800 MeV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50233" y="2750386"/>
            <a:ext cx="9108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/>
              <a:t>8 GeV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3938" y="4911332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800 </a:t>
            </a:r>
            <a:r>
              <a:rPr lang="en-US" sz="2000" b="1" dirty="0" err="1"/>
              <a:t>MeV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90491" y="295044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7417" y="491133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+mn-lt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764" y="491074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2" y="1087182"/>
            <a:ext cx="8062016" cy="247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55010" y="1686494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+mn-lt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0327" y="21644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9A4E83-EF58-3F42-AC71-E5EAF4F6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3E9DA23-4B42-8D45-85DB-F437E1C8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04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FE9898-7130-6240-A492-5FE8315F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Targetry</a:t>
            </a:r>
            <a:r>
              <a:rPr lang="en-US" dirty="0"/>
              <a:t> Issues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FA84A4-8253-4245-AB25-BCFE6A344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is where there’s likely to be the most synergy with Muon Collider Development</a:t>
            </a:r>
          </a:p>
          <a:p>
            <a:r>
              <a:rPr lang="en-US" sz="2000" dirty="0"/>
              <a:t>Here, I’m primarily presenting the LDRD work of I. Fang, K. Lynch, </a:t>
            </a:r>
            <a:r>
              <a:rPr lang="en-US" sz="2000" dirty="0" err="1"/>
              <a:t>D.Neuffer</a:t>
            </a:r>
            <a:r>
              <a:rPr lang="en-US" sz="2000" dirty="0"/>
              <a:t>, V. </a:t>
            </a:r>
            <a:r>
              <a:rPr lang="en-US" sz="2000" dirty="0" err="1"/>
              <a:t>Pronskikh</a:t>
            </a:r>
            <a:r>
              <a:rPr lang="en-US" sz="2000" dirty="0"/>
              <a:t>, </a:t>
            </a:r>
            <a:r>
              <a:rPr lang="en-US" sz="2000" dirty="0" err="1"/>
              <a:t>J.Popp</a:t>
            </a:r>
            <a:r>
              <a:rPr lang="en-US" sz="2000" dirty="0"/>
              <a:t>, and D. </a:t>
            </a:r>
            <a:r>
              <a:rPr lang="en-US" sz="2000" dirty="0" err="1"/>
              <a:t>Pushka</a:t>
            </a:r>
            <a:r>
              <a:rPr lang="en-US" sz="2000" dirty="0"/>
              <a:t>, as presented by Vitaly </a:t>
            </a:r>
            <a:r>
              <a:rPr lang="en-US" sz="2000" dirty="0" err="1"/>
              <a:t>Pronskikh</a:t>
            </a:r>
            <a:r>
              <a:rPr lang="en-US" sz="2000" dirty="0"/>
              <a:t> at the Snowmass Joint </a:t>
            </a:r>
            <a:r>
              <a:rPr lang="en-US" sz="2000" dirty="0" err="1"/>
              <a:t>Targetry</a:t>
            </a:r>
            <a:r>
              <a:rPr lang="en-US" sz="2000" dirty="0"/>
              <a:t> Workshop, on Sept. 23, 2021.</a:t>
            </a:r>
          </a:p>
          <a:p>
            <a:r>
              <a:rPr lang="en-US" sz="2000" dirty="0"/>
              <a:t>There might be other talks at that workshop of interest to the Muon Collider community</a:t>
            </a:r>
          </a:p>
          <a:p>
            <a:pPr lvl="1"/>
            <a:r>
              <a:rPr lang="en-US" sz="1800" dirty="0">
                <a:hlinkClick r:id="rId2"/>
              </a:rPr>
              <a:t>https://indico.fnal.gov/event/46752/</a:t>
            </a: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630E5-C438-A04D-B379-BA5DEA83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6EC2B-AF65-834B-A62F-FB9B3430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6E9E5-6EE9-6449-A39B-350AF69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4655-DFE5-45AD-AEB7-B6324F535D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77829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15BB-0D63-0143-B2AD-DB4B6A72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LDRD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29BA-ABCA-F84F-97AD-40905ED0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MARS15 and g4beamline to evaluate and compare 3 conceptual designs for a 100 kW target for Mu2e-II</a:t>
            </a:r>
          </a:p>
          <a:p>
            <a:pPr lvl="1"/>
            <a:r>
              <a:rPr lang="en-US" dirty="0"/>
              <a:t>Rotating Elements</a:t>
            </a:r>
          </a:p>
          <a:p>
            <a:pPr lvl="1"/>
            <a:r>
              <a:rPr lang="en-US" dirty="0"/>
              <a:t>Fixed granular</a:t>
            </a:r>
          </a:p>
          <a:p>
            <a:pPr lvl="1"/>
            <a:r>
              <a:rPr lang="en-US" dirty="0"/>
              <a:t>Granular conveyor belt</a:t>
            </a:r>
          </a:p>
          <a:p>
            <a:r>
              <a:rPr lang="en-US" dirty="0"/>
              <a:t>Choose the best concept and develop a preliminary design for the target.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69B13-C6B8-9048-9D1B-DE95F796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189E0-6A04-B748-BCB8-66CC8BBC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E63B8-4DEA-1F44-B3AC-88AD1C0B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27004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AC6BA-FA4A-044C-A5A6-D0C8A0FD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38BCC-01B0-9349-AEC7-76FCD25B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8C9E-0CFD-BB4D-8C05-51BA6C06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BB42C-BA2B-9B4A-AB76-049EDE3C3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703"/>
            <a:ext cx="9144000" cy="50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9684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A2AD-1E73-AA46-AA04-CBC506C8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7CA4-2851-A341-8C16-1A7FDFEE3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needs of next generation muon to electron conversion experiment.</a:t>
            </a:r>
          </a:p>
          <a:p>
            <a:r>
              <a:rPr lang="en-US" dirty="0"/>
              <a:t>Plans for beam delivery from PIP-II</a:t>
            </a:r>
          </a:p>
          <a:p>
            <a:r>
              <a:rPr lang="en-US" dirty="0" err="1"/>
              <a:t>Targetry</a:t>
            </a:r>
            <a:r>
              <a:rPr lang="en-US" dirty="0"/>
              <a:t> Issues</a:t>
            </a:r>
          </a:p>
          <a:p>
            <a:r>
              <a:rPr lang="en-US" dirty="0"/>
              <a:t>Synergy with Muon Collider 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EDCB9-F054-364D-B395-29A1318F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BB91C-F66B-2241-B1B3-CDC401B1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30014-753B-A346-AF84-7EC7F135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44707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E672A-B81F-6240-82DF-0699186B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7DEE6-5AC1-5246-A1B5-A77F9498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13DA7-96CB-C84A-85F1-C4BA4458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761D1-29DB-7443-8EF4-82102EB6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517"/>
            <a:ext cx="9144000" cy="50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1624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9577D-A513-4148-BF11-5DDC7F4E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5098B7-D150-B749-99E9-AEB207BC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B8544-028D-574D-902A-62F6FD82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820DB-EC81-5C43-890F-2C0B6A752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297"/>
            <a:ext cx="9144000" cy="532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26047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21E3-71D3-3F4B-8A85-C590B86C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a Bunch Compressor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42FD-A18C-254E-A211-ABFB1F24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Even if the beam power is sufficient, the 2x10</a:t>
            </a:r>
            <a:r>
              <a:rPr lang="en-US" sz="2000" baseline="30000" dirty="0"/>
              <a:t>8</a:t>
            </a:r>
            <a:r>
              <a:rPr lang="en-US" sz="2000" dirty="0"/>
              <a:t> bunch size limit is much too small for some experiments:</a:t>
            </a:r>
          </a:p>
          <a:p>
            <a:pPr lvl="1"/>
            <a:r>
              <a:rPr lang="en-US" sz="1800" dirty="0"/>
              <a:t>Example: an FFGA-based Mu2e would need ~10</a:t>
            </a:r>
            <a:r>
              <a:rPr lang="en-US" sz="1800" baseline="30000" dirty="0"/>
              <a:t>12</a:t>
            </a:r>
            <a:r>
              <a:rPr lang="en-US" sz="1800" dirty="0"/>
              <a:t> protons in &lt;30 ns at 100-1000 Hz</a:t>
            </a:r>
          </a:p>
          <a:p>
            <a:pPr lvl="2"/>
            <a:r>
              <a:rPr lang="en-US" sz="1600" dirty="0"/>
              <a:t>10</a:t>
            </a:r>
            <a:r>
              <a:rPr lang="en-US" sz="1600" baseline="30000" dirty="0"/>
              <a:t>12</a:t>
            </a:r>
            <a:r>
              <a:rPr lang="en-US" sz="1600" dirty="0"/>
              <a:t> = 5000x10</a:t>
            </a:r>
            <a:r>
              <a:rPr lang="en-US" sz="1600" baseline="30000" dirty="0"/>
              <a:t>8</a:t>
            </a:r>
            <a:r>
              <a:rPr lang="en-US" sz="1600" dirty="0"/>
              <a:t> = 31</a:t>
            </a:r>
            <a:r>
              <a:rPr lang="en-US" sz="1600" dirty="0">
                <a:latin typeface="Symbol" pitchFamily="2" charset="2"/>
              </a:rPr>
              <a:t>m</a:t>
            </a:r>
            <a:r>
              <a:rPr lang="en-US" sz="1600" dirty="0"/>
              <a:t>s @ 162.5 MHz = 1000 times too long!</a:t>
            </a:r>
          </a:p>
          <a:p>
            <a:r>
              <a:rPr lang="en-US" sz="2000" dirty="0"/>
              <a:t>For these experiments, we need some sort of “bunch compressor” to accumulate beam into larger bunches, and then extract them to experiments.</a:t>
            </a:r>
          </a:p>
          <a:p>
            <a:r>
              <a:rPr lang="en-US" sz="2000" dirty="0"/>
              <a:t>Two </a:t>
            </a:r>
            <a:r>
              <a:rPr lang="en-US" sz="2000" dirty="0" err="1"/>
              <a:t>LoIs</a:t>
            </a:r>
            <a:r>
              <a:rPr lang="en-US" sz="2000" dirty="0"/>
              <a:t> were submitted related to this:</a:t>
            </a:r>
          </a:p>
          <a:p>
            <a:pPr lvl="1"/>
            <a:r>
              <a:rPr lang="en-US" sz="1800" dirty="0"/>
              <a:t>E. </a:t>
            </a:r>
            <a:r>
              <a:rPr lang="en-US" sz="1800" dirty="0" err="1"/>
              <a:t>Prebys</a:t>
            </a:r>
            <a:r>
              <a:rPr lang="en-US" sz="1800" dirty="0"/>
              <a:t>, </a:t>
            </a:r>
            <a:r>
              <a:rPr lang="en-US" sz="1800" i="1" dirty="0"/>
              <a:t>et al</a:t>
            </a:r>
            <a:r>
              <a:rPr lang="en-US" sz="1800" dirty="0"/>
              <a:t>, “Letter of Interest: Bunch Compressor for the PIP-II </a:t>
            </a:r>
            <a:r>
              <a:rPr lang="en-US" sz="1800" dirty="0" err="1"/>
              <a:t>Linac</a:t>
            </a:r>
            <a:r>
              <a:rPr lang="en-US" sz="1800" dirty="0"/>
              <a:t>”, </a:t>
            </a:r>
            <a:r>
              <a:rPr lang="en-US" sz="1800" dirty="0">
                <a:hlinkClick r:id="rId2"/>
              </a:rPr>
              <a:t>https://www.snowmass21.org/docs/files/summaries/AF/SNOWMASS21-AF5_AF0-RF5_RF0_Prebys2-203.pdf</a:t>
            </a:r>
            <a:endParaRPr lang="en-US" sz="1800" dirty="0"/>
          </a:p>
          <a:p>
            <a:pPr lvl="1"/>
            <a:r>
              <a:rPr lang="en-US" sz="1800" dirty="0"/>
              <a:t>W. </a:t>
            </a:r>
            <a:r>
              <a:rPr lang="en-US" sz="1800" dirty="0" err="1"/>
              <a:t>Pellico</a:t>
            </a:r>
            <a:r>
              <a:rPr lang="en-US" sz="1800" dirty="0"/>
              <a:t>, </a:t>
            </a:r>
            <a:r>
              <a:rPr lang="en-US" sz="1800" i="1" dirty="0"/>
              <a:t>et al</a:t>
            </a:r>
            <a:r>
              <a:rPr lang="en-US" sz="1800" dirty="0"/>
              <a:t>, “FNAL Booster Storage Ring”, </a:t>
            </a:r>
            <a:r>
              <a:rPr lang="en-US" sz="1800" dirty="0">
                <a:hlinkClick r:id="rId3"/>
              </a:rPr>
              <a:t>https://www.snowmass21.org/docs/files/summaries/RF/SNOWMASS21-RF6_RF0_pellico-029.pdf</a:t>
            </a:r>
            <a:endParaRPr lang="en-US" sz="1800" dirty="0"/>
          </a:p>
          <a:p>
            <a:r>
              <a:rPr lang="en-US" sz="2000" dirty="0"/>
              <a:t>Unfortunately, because of rep rate and space charge issues, getting to the desired 1MW is </a:t>
            </a:r>
            <a:r>
              <a:rPr lang="en-US" sz="2000" i="1" dirty="0"/>
              <a:t>very</a:t>
            </a:r>
            <a:r>
              <a:rPr lang="en-US" sz="2000" dirty="0"/>
              <a:t> challenging.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9A37-DB7F-9241-87E1-82E17FC8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2DF2C-CBC8-5F48-ACA2-1DE5A569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E6179-0FEA-AB47-A155-691E9B92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4CAE-9F98-E243-8A1F-F1C887D0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Prebys</a:t>
            </a:r>
            <a:r>
              <a:rPr lang="en-US" sz="2000" dirty="0"/>
              <a:t>, </a:t>
            </a:r>
            <a:r>
              <a:rPr lang="en-US" sz="2000" i="1" dirty="0"/>
              <a:t>et al</a:t>
            </a:r>
            <a:r>
              <a:rPr lang="en-US" sz="2000" dirty="0"/>
              <a:t>: Conventional Magnets in a Green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5F6F-F80F-0E46-AD06-05B93D99E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1F56D-62EB-AB4B-BBB0-652F9F29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130FF-C22C-9B4C-9A85-6ECB87EE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CC486-2312-634E-9C4B-4CD5963F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1869F-5959-6446-B9BE-527F693E1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75" y="1058472"/>
            <a:ext cx="7576505" cy="32729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57D2E4-8CA5-884F-AEC2-9B5B6E619766}"/>
              </a:ext>
            </a:extLst>
          </p:cNvPr>
          <p:cNvSpPr txBox="1"/>
          <p:nvPr/>
        </p:nvSpPr>
        <p:spPr>
          <a:xfrm>
            <a:off x="457199" y="4372594"/>
            <a:ext cx="3791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Straw man parameters (FFA-base mu2e-ii)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BBDF5-0532-BD44-8CA0-3F7C502E9A95}"/>
              </a:ext>
            </a:extLst>
          </p:cNvPr>
          <p:cNvSpPr txBox="1"/>
          <p:nvPr/>
        </p:nvSpPr>
        <p:spPr>
          <a:xfrm>
            <a:off x="6176901" y="5799528"/>
            <a:ext cx="250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This is too low!  Need R&amp;D to push rep rate or bunch size!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0FAF30-2ED0-E045-B147-7F05D1CB3C42}"/>
              </a:ext>
            </a:extLst>
          </p:cNvPr>
          <p:cNvCxnSpPr>
            <a:cxnSpLocks/>
          </p:cNvCxnSpPr>
          <p:nvPr/>
        </p:nvCxnSpPr>
        <p:spPr>
          <a:xfrm flipH="1">
            <a:off x="4783874" y="6322748"/>
            <a:ext cx="1393027" cy="903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0D9D98-AE30-8747-9EDA-069F429CF25D}"/>
              </a:ext>
            </a:extLst>
          </p:cNvPr>
          <p:cNvSpPr txBox="1"/>
          <p:nvPr/>
        </p:nvSpPr>
        <p:spPr>
          <a:xfrm>
            <a:off x="6176901" y="4918435"/>
            <a:ext cx="250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Used wrong bunch size. Should be 5000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8BE365-4B6D-3D4E-9DE7-DCE9C16F9BE2}"/>
              </a:ext>
            </a:extLst>
          </p:cNvPr>
          <p:cNvCxnSpPr>
            <a:cxnSpLocks/>
          </p:cNvCxnSpPr>
          <p:nvPr/>
        </p:nvCxnSpPr>
        <p:spPr>
          <a:xfrm flipH="1">
            <a:off x="5240946" y="5441655"/>
            <a:ext cx="951442" cy="234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0549A79-65BA-EC4B-B9CB-221AAAFC8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6"/>
          <a:stretch/>
        </p:blipFill>
        <p:spPr>
          <a:xfrm>
            <a:off x="1660402" y="4749800"/>
            <a:ext cx="4470400" cy="18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23EFCD-D8F2-0C45-A886-BD246401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Synergies with Muon Collider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ECF900-0D51-3D40-859B-95706206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Utilizing PIP-II</a:t>
            </a:r>
          </a:p>
          <a:p>
            <a:r>
              <a:rPr lang="en-US" dirty="0"/>
              <a:t>Compressor ring </a:t>
            </a:r>
            <a:r>
              <a:rPr lang="en-US"/>
              <a:t>more compatible?</a:t>
            </a:r>
            <a:endParaRPr lang="en-US" dirty="0"/>
          </a:p>
          <a:p>
            <a:r>
              <a:rPr lang="en-US" dirty="0"/>
              <a:t>High power target design.</a:t>
            </a:r>
          </a:p>
          <a:p>
            <a:r>
              <a:rPr lang="en-US" dirty="0"/>
              <a:t>High power targets inside of powerful magnetic fields.</a:t>
            </a:r>
          </a:p>
          <a:p>
            <a:r>
              <a:rPr lang="en-US" dirty="0"/>
              <a:t>Radiation tolerant materials.</a:t>
            </a:r>
          </a:p>
          <a:p>
            <a:r>
              <a:rPr lang="en-US" dirty="0"/>
              <a:t>Radiation safety and hot handling.</a:t>
            </a:r>
          </a:p>
          <a:p>
            <a:r>
              <a:rPr lang="en-US" dirty="0"/>
              <a:t>And of course, we’re always looking for ways we could exploit Muon Collider development for a next next generation Muon 2 electron conversion experiment.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891C0-AA62-904A-BEAE-3C97E3DB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02ADFA-E924-1449-9778-3B788FCA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4BA47-22A5-B646-895B-40C8B1C6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6242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175" y="386781"/>
            <a:ext cx="8371114" cy="5072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Reminder: Experimental Signature of 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dirty="0" err="1">
                <a:latin typeface="Arial" charset="0"/>
              </a:rPr>
              <a:t>+N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 err="1">
                <a:latin typeface="Arial" charset="0"/>
              </a:rPr>
              <a:t>e+N</a:t>
            </a:r>
            <a:endParaRPr lang="en-US" dirty="0">
              <a:latin typeface="Arial" charset="0"/>
            </a:endParaRPr>
          </a:p>
        </p:txBody>
      </p: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777" y="1258081"/>
            <a:ext cx="2289918" cy="217091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22539" name="Oval 5"/>
          <p:cNvSpPr>
            <a:spLocks noChangeArrowheads="1"/>
          </p:cNvSpPr>
          <p:nvPr/>
        </p:nvSpPr>
        <p:spPr bwMode="auto">
          <a:xfrm>
            <a:off x="6917273" y="1743953"/>
            <a:ext cx="1300314" cy="1168161"/>
          </a:xfrm>
          <a:prstGeom prst="ellipse">
            <a:avLst/>
          </a:prstGeom>
          <a:noFill/>
          <a:ln w="0" algn="ctr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0" name="Line 6"/>
          <p:cNvSpPr>
            <a:spLocks noChangeShapeType="1"/>
          </p:cNvSpPr>
          <p:nvPr/>
        </p:nvSpPr>
        <p:spPr bwMode="auto">
          <a:xfrm flipH="1">
            <a:off x="7324968" y="2589923"/>
            <a:ext cx="138294" cy="244659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Rectangle 7"/>
          <p:cNvSpPr>
            <a:spLocks noChangeArrowheads="1"/>
          </p:cNvSpPr>
          <p:nvPr/>
        </p:nvSpPr>
        <p:spPr bwMode="auto">
          <a:xfrm>
            <a:off x="7294436" y="2831137"/>
            <a:ext cx="583704" cy="203308"/>
          </a:xfrm>
          <a:prstGeom prst="rect">
            <a:avLst/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2" name="Oval 8"/>
          <p:cNvSpPr>
            <a:spLocks noChangeArrowheads="1"/>
          </p:cNvSpPr>
          <p:nvPr/>
        </p:nvSpPr>
        <p:spPr bwMode="auto">
          <a:xfrm>
            <a:off x="7256719" y="2822521"/>
            <a:ext cx="95189" cy="103377"/>
          </a:xfrm>
          <a:prstGeom prst="ellipse">
            <a:avLst/>
          </a:prstGeom>
          <a:solidFill>
            <a:srgbClr val="0033CC"/>
          </a:solidFill>
          <a:ln w="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3" name="Line 9"/>
          <p:cNvSpPr>
            <a:spLocks noChangeShapeType="1"/>
          </p:cNvSpPr>
          <p:nvPr/>
        </p:nvSpPr>
        <p:spPr bwMode="auto">
          <a:xfrm>
            <a:off x="7346520" y="2881102"/>
            <a:ext cx="522641" cy="71847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Oval 10"/>
          <p:cNvSpPr>
            <a:spLocks noChangeArrowheads="1"/>
          </p:cNvSpPr>
          <p:nvPr/>
        </p:nvSpPr>
        <p:spPr bwMode="auto">
          <a:xfrm>
            <a:off x="7921244" y="3646092"/>
            <a:ext cx="95189" cy="105101"/>
          </a:xfrm>
          <a:prstGeom prst="ellipse">
            <a:avLst/>
          </a:prstGeom>
          <a:solidFill>
            <a:srgbClr val="993300"/>
          </a:solidFill>
          <a:ln w="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5" name="Text Box 11"/>
          <p:cNvSpPr txBox="1">
            <a:spLocks noChangeArrowheads="1"/>
          </p:cNvSpPr>
          <p:nvPr/>
        </p:nvSpPr>
        <p:spPr bwMode="auto">
          <a:xfrm>
            <a:off x="7034014" y="2732928"/>
            <a:ext cx="303527" cy="49621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m</a:t>
            </a:r>
          </a:p>
        </p:txBody>
      </p:sp>
      <p:sp>
        <p:nvSpPr>
          <p:cNvPr id="22546" name="Text Box 12"/>
          <p:cNvSpPr txBox="1">
            <a:spLocks noChangeArrowheads="1"/>
          </p:cNvSpPr>
          <p:nvPr/>
        </p:nvSpPr>
        <p:spPr bwMode="auto">
          <a:xfrm>
            <a:off x="6119442" y="3592417"/>
            <a:ext cx="1740338" cy="36933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>
                <a:latin typeface="+mn-lt"/>
              </a:rPr>
              <a:t>~105 MeV e</a:t>
            </a:r>
            <a:r>
              <a:rPr lang="en-US" sz="1800" baseline="30000" dirty="0">
                <a:latin typeface="+mn-lt"/>
              </a:rPr>
              <a:t>- 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450181" y="965354"/>
            <a:ext cx="56546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pitchFamily="18" charset="2"/>
              </a:rPr>
              <a:t>When captured by a nucleus, a muon will have an enhanced probability of exchanging a virtual particle with the nucleus.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pitchFamily="18" charset="2"/>
              </a:rPr>
              <a:t>This reaction recoils against the entire nucleus, producing a </a:t>
            </a:r>
            <a:r>
              <a:rPr lang="en-US" sz="2000" i="1" dirty="0">
                <a:sym typeface="Symbol" pitchFamily="18" charset="2"/>
              </a:rPr>
              <a:t>mono-energetic </a:t>
            </a:r>
            <a:r>
              <a:rPr lang="en-US" sz="2000" dirty="0">
                <a:sym typeface="Symbol" pitchFamily="18" charset="2"/>
              </a:rPr>
              <a:t>electron carrying most of the muon rest energy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pitchFamily="18" charset="2"/>
              </a:rPr>
              <a:t>Very clean experimental signature!</a:t>
            </a:r>
          </a:p>
        </p:txBody>
      </p:sp>
      <p:sp>
        <p:nvSpPr>
          <p:cNvPr id="666638" name="Rectangle 14"/>
          <p:cNvSpPr>
            <a:spLocks noChangeArrowheads="1"/>
          </p:cNvSpPr>
          <p:nvPr/>
        </p:nvSpPr>
        <p:spPr bwMode="auto">
          <a:xfrm>
            <a:off x="693738" y="300672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535" name="Date Placeholder 2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pitchFamily="34" charset="0"/>
              </a:rPr>
              <a:t>October 12, 2021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196473"/>
              </p:ext>
            </p:extLst>
          </p:nvPr>
        </p:nvGraphicFramePr>
        <p:xfrm>
          <a:off x="2355057" y="3981425"/>
          <a:ext cx="4449762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4" imgW="1981200" imgH="520700" progId="Equation.DSMT4">
                  <p:embed/>
                </p:oleObj>
              </mc:Choice>
              <mc:Fallback>
                <p:oleObj name="Equation" r:id="rId4" imgW="1981200" imgH="5207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5057" y="3981425"/>
                        <a:ext cx="4449762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3291-C15C-47A1-BED7-896B8662AD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03" y="733266"/>
            <a:ext cx="8117816" cy="292390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8297" y="378998"/>
            <a:ext cx="8229600" cy="628207"/>
          </a:xfrm>
        </p:spPr>
        <p:txBody>
          <a:bodyPr/>
          <a:lstStyle/>
          <a:p>
            <a:r>
              <a:rPr lang="en-US" dirty="0"/>
              <a:t>How Mu2e Works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3200401"/>
            <a:ext cx="8251825" cy="3200400"/>
          </a:xfrm>
        </p:spPr>
        <p:txBody>
          <a:bodyPr/>
          <a:lstStyle/>
          <a:p>
            <a:r>
              <a:rPr lang="en-US" sz="1800" dirty="0"/>
              <a:t>Production Target</a:t>
            </a:r>
          </a:p>
          <a:p>
            <a:pPr lvl="1"/>
            <a:r>
              <a:rPr lang="en-US" sz="1600" dirty="0"/>
              <a:t>Proton beam strikes target, producing mostly pions</a:t>
            </a:r>
          </a:p>
          <a:p>
            <a:r>
              <a:rPr lang="en-US" sz="1800" dirty="0"/>
              <a:t>Production Solenoid</a:t>
            </a:r>
          </a:p>
          <a:p>
            <a:pPr lvl="1"/>
            <a:r>
              <a:rPr lang="en-US" sz="1600" dirty="0"/>
              <a:t>Contains backwards pions/muons and reflects slow forward pions/muons</a:t>
            </a:r>
          </a:p>
          <a:p>
            <a:r>
              <a:rPr lang="en-US" sz="1800" dirty="0"/>
              <a:t>Transport Solenoid</a:t>
            </a:r>
          </a:p>
          <a:p>
            <a:pPr lvl="1"/>
            <a:r>
              <a:rPr lang="en-US" sz="1600" dirty="0"/>
              <a:t>Selects low momentum, negative muons</a:t>
            </a:r>
          </a:p>
          <a:p>
            <a:r>
              <a:rPr lang="en-US" sz="1800" dirty="0"/>
              <a:t>Capture Target, Detector, and Detector Solenoid</a:t>
            </a:r>
          </a:p>
          <a:p>
            <a:pPr lvl="1"/>
            <a:r>
              <a:rPr lang="en-US" sz="1600" dirty="0"/>
              <a:t>Capture muons on target and wait for them to decay</a:t>
            </a:r>
          </a:p>
          <a:p>
            <a:pPr lvl="1"/>
            <a:r>
              <a:rPr lang="en-US" sz="1600" dirty="0"/>
              <a:t>Detector blind to ordinary (Michel) decays, with E ≤ ½m</a:t>
            </a:r>
            <a:r>
              <a:rPr lang="en-US" sz="1600" baseline="-25000" dirty="0">
                <a:latin typeface="Symbol"/>
              </a:rPr>
              <a:t>m</a:t>
            </a:r>
            <a:r>
              <a:rPr lang="en-US" sz="1600" dirty="0"/>
              <a:t>c</a:t>
            </a:r>
            <a:r>
              <a:rPr lang="en-US" sz="1600" baseline="30000" dirty="0"/>
              <a:t>2</a:t>
            </a:r>
            <a:endParaRPr lang="en-US" sz="1600" dirty="0"/>
          </a:p>
          <a:p>
            <a:pPr lvl="1"/>
            <a:r>
              <a:rPr lang="en-US" sz="1600" dirty="0"/>
              <a:t>Optimized for E ~ m</a:t>
            </a:r>
            <a:r>
              <a:rPr lang="en-US" sz="1600" baseline="-25000" dirty="0">
                <a:latin typeface="Symbol"/>
              </a:rPr>
              <a:t>m</a:t>
            </a:r>
            <a:r>
              <a:rPr lang="en-US" sz="1600" dirty="0"/>
              <a:t>c</a:t>
            </a:r>
            <a:r>
              <a:rPr lang="en-US" sz="1600" baseline="30000" dirty="0"/>
              <a:t>2</a:t>
            </a:r>
          </a:p>
          <a:p>
            <a:pPr lvl="1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371600" y="1981200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562600" y="220980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733800" y="1143000"/>
            <a:ext cx="109728" cy="10972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721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0324 L -0.25833 0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375 -0.01134 0.0875 -0.02268 0.11718 -0.02685 C 0.14687 -0.03102 0.16111 -0.02963 0.17829 -0.02569 C 0.19548 -0.02176 0.20538 -0.01481 0.21996 -0.00324 C 0.23454 0.00834 0.24913 0.03311 0.26614 0.04422 C 0.28316 0.05533 0.29913 0.06273 0.3217 0.06366 C 0.34427 0.06459 0.37864 0.05463 0.40191 0.04931 C 0.42517 0.04398 0.44323 0.03773 0.46145 0.03172 " pathEditMode="relative" ptsTypes="aaaaaa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-0.00092 0.00104 -0.00185 0.00278 -0.00347 C 0.00365 -0.00787 0.00521 -0.00856 0.00781 -0.01042 C 0.01198 -0.00926 0.01025 -0.00995 0.01285 -0.0088 C 0.01372 -0.00694 0.01459 -0.00509 0.01563 -0.00301 C 0.01632 0.0007 0.01736 0.00047 0.02032 0.00116 C 0.02153 0.00209 0.02257 0.00324 0.02136 0.00579 C 0.02084 0.00649 0.01945 0.00741 0.01945 0.00741 C 0.0158 0.00139 0.02014 -0.01204 0.02292 -0.01806 C 0.02362 -0.01991 0.02501 -0.02385 0.02692 -0.02385 C 0.03074 -0.02408 0.03456 -0.02431 0.03855 -0.02431 C 0.04272 -0.02385 0.0415 -0.02408 0.04411 -0.0213 C 0.04515 -0.01898 0.04515 -0.01759 0.04671 -0.01505 C 0.04619 -0.00926 0.04567 -0.00602 0.04133 -0.00463 C 0.04063 -0.0088 0.03976 -0.01366 0.0422 -0.01667 C 0.04341 -0.02315 0.04619 -0.02755 0.05105 -0.02917 C 0.05383 -0.03241 0.06095 -0.02871 0.06442 -0.02709 C 0.06651 -0.025 0.06876 -0.02408 0.07102 -0.02176 C 0.07224 -0.01852 0.07241 -0.01574 0.0738 -0.0125 C 0.07345 -0.01065 0.0738 -0.0081 0.07224 -0.00717 C 0.07119 -0.00671 0.06911 -0.00625 0.06911 -0.00625 C 0.06789 -0.00555 0.06668 -0.00509 0.06546 -0.00416 C 0.06303 -0.00046 0.06182 -0.00486 0.06043 -0.00671 C 0.05904 -0.01134 0.05852 -0.01736 0.0613 -0.02084 C 0.06216 -0.02454 0.0639 -0.02662 0.06598 -0.02917 C 0.06685 -0.03287 0.06842 -0.03403 0.07102 -0.03542 C 0.07849 -0.03496 0.08439 -0.03357 0.09168 -0.03125 C 0.09359 -0.02801 0.09568 -0.02547 0.09759 -0.02176 C 0.09828 -0.01806 0.09707 -0.02246 0.0995 -0.01875 C 0.10002 -0.01806 0.10002 -0.01667 0.10071 -0.01551 C 0.09984 -0.01319 0.0988 -0.01273 0.09707 -0.01181 C 0.09273 -0.01505 0.0955 -0.01227 0.09602 -0.025 C 0.09602 -0.02639 0.09585 -0.03588 0.09707 -0.03889 C 0.10002 -0.04746 0.10748 -0.04978 0.11391 -0.05093 C 0.11773 -0.0507 0.12294 -0.0514 0.12676 -0.04839 C 0.12797 -0.04607 0.12954 -0.04422 0.13075 -0.04167 C 0.13127 -0.04052 0.13179 -0.03936 0.13266 -0.03797 C 0.13318 -0.03727 0.13423 -0.03542 0.13423 -0.03542 C 0.13457 -0.03241 0.13492 -0.02963 0.13336 -0.02709 C 0.13284 -0.02454 0.13284 -0.02292 0.13075 -0.02176 C 0.12728 -0.02408 0.12398 -0.02686 0.12294 -0.03172 C 0.12329 -0.04515 0.12363 -0.05719 0.13544 -0.05927 C 0.13909 -0.05927 0.1436 -0.06135 0.14673 -0.05811 C 0.15107 -0.05394 0.14013 -0.05811 0.1509 -0.0551 C 0.15159 -0.05348 0.15402 -0.05093 0.15402 -0.05093 C 0.15228 -0.04075 0.15489 -0.05418 0.1502 -0.04167 C 0.14968 -0.04075 0.15072 -0.03982 0.15142 -0.03889 C 0.1535 -0.03565 0.15558 -0.03172 0.15801 -0.02848 C 0.1594 -0.02408 0.1561 -0.02662 0.15454 -0.02801 C 0.15333 -0.0301 0.15298 -0.03195 0.15246 -0.03426 C 0.15437 -0.04468 0.1568 -0.04561 0.1634 -0.05394 C 0.16791 -0.05996 0.17677 -0.07177 0.17677 -0.07177 C 0.17781 -0.07525 0.17972 -0.0771 0.1818 -0.07965 C 0.18476 -0.07918 0.1851 -0.07965 0.18684 -0.07687 C 0.18892 -0.0683 0.1917 -0.06043 0.19899 -0.05765 C 0.19986 -0.05348 0.20056 -0.04978 0.20056 -0.04515 " pathEditMode="relative" ptsTypes="fffffffffffffffffffffffffffffffffffffffffffffffffffffff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8540-4147-B943-8357-8C591BB9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Needs for Muon to Electron Conversion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E6839-B4EF-6D4F-B05A-848ACC84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323E5-9187-0840-8CB3-97C95499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56EB-213A-C943-B058-D1AA4070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FD411FF-7222-F241-AC67-4696BB48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" y="1531408"/>
            <a:ext cx="7598581" cy="337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7A0243-16FE-4047-8A41-42980608A797}"/>
              </a:ext>
            </a:extLst>
          </p:cNvPr>
          <p:cNvSpPr txBox="1"/>
          <p:nvPr/>
        </p:nvSpPr>
        <p:spPr>
          <a:xfrm>
            <a:off x="457200" y="1223631"/>
            <a:ext cx="264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+mn-lt"/>
              </a:rPr>
              <a:t>Short, intense proton bunches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E2192A-D7EB-244C-8971-C44E83EC3EAF}"/>
              </a:ext>
            </a:extLst>
          </p:cNvPr>
          <p:cNvCxnSpPr/>
          <p:nvPr/>
        </p:nvCxnSpPr>
        <p:spPr>
          <a:xfrm>
            <a:off x="1713658" y="1531408"/>
            <a:ext cx="0" cy="4549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582FD9-A1FE-3045-B7E4-04FBC87DFD90}"/>
              </a:ext>
            </a:extLst>
          </p:cNvPr>
          <p:cNvCxnSpPr>
            <a:cxnSpLocks/>
          </p:cNvCxnSpPr>
          <p:nvPr/>
        </p:nvCxnSpPr>
        <p:spPr>
          <a:xfrm flipH="1" flipV="1">
            <a:off x="2606286" y="4577956"/>
            <a:ext cx="185058" cy="478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0806DF-4411-1B45-867F-7351589AD2BC}"/>
              </a:ext>
            </a:extLst>
          </p:cNvPr>
          <p:cNvSpPr txBox="1"/>
          <p:nvPr/>
        </p:nvSpPr>
        <p:spPr>
          <a:xfrm>
            <a:off x="1611085" y="5099707"/>
            <a:ext cx="264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+mn-lt"/>
              </a:rPr>
              <a:t>Time for muons to straggle and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pions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to decay away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A5EC45-BA86-EC46-A553-6DA7B20C40A8}"/>
              </a:ext>
            </a:extLst>
          </p:cNvPr>
          <p:cNvSpPr txBox="1"/>
          <p:nvPr/>
        </p:nvSpPr>
        <p:spPr>
          <a:xfrm>
            <a:off x="4606116" y="5207110"/>
            <a:ext cx="264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Live window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A3D906-9592-D841-8781-220E0F56C28F}"/>
              </a:ext>
            </a:extLst>
          </p:cNvPr>
          <p:cNvCxnSpPr>
            <a:cxnSpLocks/>
          </p:cNvCxnSpPr>
          <p:nvPr/>
        </p:nvCxnSpPr>
        <p:spPr>
          <a:xfrm flipV="1">
            <a:off x="6024401" y="4729593"/>
            <a:ext cx="0" cy="4352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F4AA53-60B2-FD40-B2D5-451F86E570BA}"/>
              </a:ext>
            </a:extLst>
          </p:cNvPr>
          <p:cNvSpPr txBox="1"/>
          <p:nvPr/>
        </p:nvSpPr>
        <p:spPr>
          <a:xfrm>
            <a:off x="538001" y="5967805"/>
            <a:ext cx="795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The goal of Mu2e will be to increase the beam power by about a factor of 10 over Mu2e, to about 100 kW, using beam directly from PIP-II</a:t>
            </a:r>
          </a:p>
        </p:txBody>
      </p:sp>
    </p:spTree>
    <p:extLst>
      <p:ext uri="{BB962C8B-B14F-4D97-AF65-F5344CB8AC3E}">
        <p14:creationId xmlns:p14="http://schemas.microsoft.com/office/powerpoint/2010/main" val="2887988535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8245-5C95-6943-AC57-B3A4F58A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Scope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1749E-37BB-9A47-BF1A-0E37FC31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CC65B-0009-304A-A202-69534435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Muon Collider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8FB35-D40B-9943-A40D-443BE8C9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B0D9D4EA-03A9-FF43-9DAB-B207E9C3AC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9" y="1260091"/>
            <a:ext cx="4652035" cy="34051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EE92E3-612D-C148-B880-2D22AC11514C}"/>
              </a:ext>
            </a:extLst>
          </p:cNvPr>
          <p:cNvSpPr txBox="1">
            <a:spLocks/>
          </p:cNvSpPr>
          <p:nvPr/>
        </p:nvSpPr>
        <p:spPr>
          <a:xfrm>
            <a:off x="4888649" y="1057565"/>
            <a:ext cx="4248543" cy="478433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800 MeV H−  </a:t>
            </a:r>
            <a:r>
              <a:rPr lang="en-US" sz="1800" b="1" dirty="0" err="1">
                <a:solidFill>
                  <a:srgbClr val="000000"/>
                </a:solidFill>
              </a:rPr>
              <a:t>linac</a:t>
            </a:r>
            <a:endParaRPr lang="en-US" sz="1800" b="1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</a:rPr>
              <a:t>Up to 165 </a:t>
            </a:r>
            <a:r>
              <a:rPr lang="en-US" sz="1600" dirty="0">
                <a:solidFill>
                  <a:srgbClr val="000000"/>
                </a:solidFill>
              </a:rPr>
              <a:t>MHz bunches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Up to 2 mA CW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Up 1.6 MW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Upgraded Booster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20 Hz, 800 MeV injection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New injection area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Upgraded Recycler &amp; Main Injector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RF in both rings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Protons for the High Energy Program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.55 </a:t>
            </a:r>
            <a:r>
              <a:rPr lang="en-US" sz="1600" dirty="0" err="1">
                <a:solidFill>
                  <a:srgbClr val="000000"/>
                </a:solidFill>
              </a:rPr>
              <a:t>ms</a:t>
            </a:r>
            <a:r>
              <a:rPr lang="en-US" sz="1600" dirty="0">
                <a:solidFill>
                  <a:srgbClr val="000000"/>
                </a:solidFill>
              </a:rPr>
              <a:t> injection into Booster at 20 Hz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~1% of available beam!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Additional beam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All the beam?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3-way beam split?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7BE4D-4209-0743-B3F9-B6CD465375F3}"/>
              </a:ext>
            </a:extLst>
          </p:cNvPr>
          <p:cNvSpPr txBox="1"/>
          <p:nvPr/>
        </p:nvSpPr>
        <p:spPr>
          <a:xfrm>
            <a:off x="222250" y="5841897"/>
            <a:ext cx="852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The PIP-II scope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enables the accelerator complex to reach </a:t>
            </a:r>
            <a:r>
              <a:rPr lang="en-US" sz="20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1.2 MW proton beam on LBNF target.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5520B6-43B4-A042-A3B4-C990A52DD7EE}"/>
              </a:ext>
            </a:extLst>
          </p:cNvPr>
          <p:cNvCxnSpPr/>
          <p:nvPr/>
        </p:nvCxnSpPr>
        <p:spPr bwMode="auto">
          <a:xfrm flipH="1" flipV="1">
            <a:off x="166117" y="1426778"/>
            <a:ext cx="322729" cy="941294"/>
          </a:xfrm>
          <a:prstGeom prst="straightConnector1">
            <a:avLst/>
          </a:prstGeom>
          <a:ln w="38100">
            <a:solidFill>
              <a:srgbClr val="CC0099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33788B-4143-6441-86F1-F8FE495EAC12}"/>
              </a:ext>
            </a:extLst>
          </p:cNvPr>
          <p:cNvSpPr txBox="1"/>
          <p:nvPr/>
        </p:nvSpPr>
        <p:spPr>
          <a:xfrm>
            <a:off x="309442" y="1350937"/>
            <a:ext cx="111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C0099"/>
                </a:solidFill>
              </a:rPr>
              <a:t>To mu2e</a:t>
            </a:r>
          </a:p>
        </p:txBody>
      </p:sp>
    </p:spTree>
    <p:extLst>
      <p:ext uri="{BB962C8B-B14F-4D97-AF65-F5344CB8AC3E}">
        <p14:creationId xmlns:p14="http://schemas.microsoft.com/office/powerpoint/2010/main" val="8181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Next Generation Mu2e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 | Muon Collider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69963"/>
            <a:ext cx="8672513" cy="4918075"/>
          </a:xfrm>
        </p:spPr>
        <p:txBody>
          <a:bodyPr>
            <a:normAutofit/>
          </a:bodyPr>
          <a:lstStyle/>
          <a:p>
            <a:r>
              <a:rPr lang="en-US" sz="2200" dirty="0"/>
              <a:t>PIP-II Features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800 MeV beam will a selectable, arbitrary beam pattern up to 162.5 MHz</a:t>
            </a:r>
          </a:p>
          <a:p>
            <a:pPr lvl="2"/>
            <a:r>
              <a:rPr lang="en-US" sz="1800" dirty="0">
                <a:solidFill>
                  <a:srgbClr val="0033CC"/>
                </a:solidFill>
              </a:rPr>
              <a:t>Peak current up 5 mA (2.0x10</a:t>
            </a:r>
            <a:r>
              <a:rPr lang="en-US" sz="1800" baseline="30000" dirty="0">
                <a:solidFill>
                  <a:srgbClr val="0033CC"/>
                </a:solidFill>
              </a:rPr>
              <a:t>8</a:t>
            </a:r>
            <a:r>
              <a:rPr lang="en-US" sz="1800" dirty="0">
                <a:solidFill>
                  <a:srgbClr val="0033CC"/>
                </a:solidFill>
              </a:rPr>
              <a:t>/bunch)</a:t>
            </a:r>
          </a:p>
          <a:p>
            <a:pPr lvl="2"/>
            <a:r>
              <a:rPr lang="en-US" sz="1800" dirty="0">
                <a:solidFill>
                  <a:srgbClr val="0033CC"/>
                </a:solidFill>
              </a:rPr>
              <a:t>CW average up to 2 mA (0.8x10</a:t>
            </a:r>
            <a:r>
              <a:rPr lang="en-US" sz="1800" baseline="30000" dirty="0">
                <a:solidFill>
                  <a:srgbClr val="0033CC"/>
                </a:solidFill>
              </a:rPr>
              <a:t>8</a:t>
            </a:r>
            <a:r>
              <a:rPr lang="en-US" sz="1800" dirty="0">
                <a:solidFill>
                  <a:srgbClr val="0033CC"/>
                </a:solidFill>
              </a:rPr>
              <a:t>/bunch)</a:t>
            </a:r>
            <a:endParaRPr lang="en-US" sz="1600" dirty="0">
              <a:solidFill>
                <a:srgbClr val="0033CC"/>
              </a:solidFill>
            </a:endParaRP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High Energy (≧8 GeV) limited to ~1% of available beam</a:t>
            </a:r>
          </a:p>
          <a:p>
            <a:r>
              <a:rPr lang="en-US" dirty="0">
                <a:solidFill>
                  <a:srgbClr val="FF0000"/>
                </a:solidFill>
              </a:rPr>
              <a:t>Mu2e-II</a:t>
            </a:r>
          </a:p>
          <a:p>
            <a:pPr lvl="1"/>
            <a:r>
              <a:rPr lang="en-US" dirty="0"/>
              <a:t>Use PIP-II (800 MeV) as beam source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Reuse as much as possible of the baseline Mu2e experiment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Follow similar experimental scenario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Improve </a:t>
            </a:r>
            <a:r>
              <a:rPr lang="en-US" dirty="0">
                <a:solidFill>
                  <a:srgbClr val="0033CC"/>
                </a:solidFill>
              </a:rPr>
              <a:t> if possible  </a:t>
            </a:r>
          </a:p>
        </p:txBody>
      </p:sp>
    </p:spTree>
    <p:extLst>
      <p:ext uri="{BB962C8B-B14F-4D97-AF65-F5344CB8AC3E}">
        <p14:creationId xmlns:p14="http://schemas.microsoft.com/office/powerpoint/2010/main" val="1513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FC847-56B6-F940-8C81-18EB4431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Switching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DC16A-6B87-BE4A-8029-00DFF230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12238-F2AB-0947-B906-9E410C5D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 | Muon Collider Workshop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FFF0C-D8F3-1344-94F1-54B49CF8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EA766-6F55-494A-AEA2-6DF484C294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35063"/>
            <a:ext cx="8672513" cy="50593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The full bunch rate out of the PIP-II </a:t>
            </a:r>
            <a:r>
              <a:rPr lang="en-US" b="0" dirty="0" err="1"/>
              <a:t>linac</a:t>
            </a:r>
            <a:r>
              <a:rPr lang="en-US" b="0" dirty="0"/>
              <a:t> is 162.5 MHz</a:t>
            </a:r>
          </a:p>
          <a:p>
            <a:pPr lvl="1"/>
            <a:r>
              <a:rPr lang="en-US" dirty="0"/>
              <a:t>Arbitrary pattern selectable on a bunch-by-bunch basis</a:t>
            </a:r>
          </a:p>
          <a:p>
            <a:r>
              <a:rPr lang="en-US" b="0" dirty="0"/>
              <a:t>The high energy (≧8GeV) program will use about 1% of the potentially available beam</a:t>
            </a:r>
          </a:p>
          <a:p>
            <a:pPr lvl="1"/>
            <a:r>
              <a:rPr lang="en-US" dirty="0"/>
              <a:t>Limited by the 20 Hz rep. rate of the upgraded Booster</a:t>
            </a:r>
          </a:p>
          <a:p>
            <a:r>
              <a:rPr lang="en-US" b="0" dirty="0"/>
              <a:t>I’m assuming beam headed for the Booster will be switched by a 20 Hz switching magnet (not challenging)</a:t>
            </a:r>
          </a:p>
          <a:p>
            <a:r>
              <a:rPr lang="en-US" b="0" dirty="0"/>
              <a:t>If we’re the </a:t>
            </a:r>
            <a:r>
              <a:rPr lang="en-US" b="0" i="1" dirty="0"/>
              <a:t>only</a:t>
            </a:r>
            <a:r>
              <a:rPr lang="en-US" b="0" dirty="0"/>
              <a:t> other user,  then we would access to the full 162.5 MHz; however</a:t>
            </a:r>
          </a:p>
          <a:p>
            <a:r>
              <a:rPr lang="en-US" b="0" dirty="0"/>
              <a:t>If we’re not the only user, our ~600 kHz bunch rate is certainly too fast for a pulsed kicker.</a:t>
            </a:r>
          </a:p>
          <a:p>
            <a:r>
              <a:rPr lang="en-US" b="0" dirty="0"/>
              <a:t>If there are multiple 800 MeV users, then the most likely solution is an RF beam separator.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293BA9-15E3-F24A-9D28-E28970D9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Beam Splitting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54C746-75C2-4045-BA61-EA141E06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12, 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536AB4-B967-4E41-9D84-AC030D24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 | Muon Collider Workshop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BC6E9-1E49-4A4B-9F9D-5B07B03C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8393E-BAB8-504F-9A2B-0D5B9330CB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8672513" cy="5429250"/>
          </a:xfrm>
        </p:spPr>
        <p:txBody>
          <a:bodyPr/>
          <a:lstStyle/>
          <a:p>
            <a:r>
              <a:rPr lang="en-US" b="0" dirty="0"/>
              <a:t>The Beam will go through an RF deflector running at 162.5/4=40.625 MHz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dirty="0"/>
              <a:t>Individual beam lines are selected by choosing which bunches to populate.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BE612-65E4-1E43-9A82-A15835F62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595882"/>
            <a:ext cx="7737689" cy="36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 w="26424">
          <a:solidFill>
            <a:srgbClr val="FF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1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3955</TotalTime>
  <Words>1755</Words>
  <Application>Microsoft Macintosh PowerPoint</Application>
  <PresentationFormat>On-screen Show (4:3)</PresentationFormat>
  <Paragraphs>265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Times New Roman</vt:lpstr>
      <vt:lpstr>Arial</vt:lpstr>
      <vt:lpstr>Symbol</vt:lpstr>
      <vt:lpstr>Helvetica</vt:lpstr>
      <vt:lpstr>Clarity</vt:lpstr>
      <vt:lpstr>Equation</vt:lpstr>
      <vt:lpstr> Next Generation Muon to electron conversion experiment and the muon collider</vt:lpstr>
      <vt:lpstr>Outline</vt:lpstr>
      <vt:lpstr>Reminder: Experimental Signature of m+N  e+N</vt:lpstr>
      <vt:lpstr>How Mu2e Works</vt:lpstr>
      <vt:lpstr>Beam Needs for Muon to Electron Conversion</vt:lpstr>
      <vt:lpstr>PIP-II Scope Overview</vt:lpstr>
      <vt:lpstr>PIP-II and Next Generation Mu2e</vt:lpstr>
      <vt:lpstr>Bunch Switching</vt:lpstr>
      <vt:lpstr>RF Beam Splitting</vt:lpstr>
      <vt:lpstr>PIP-II Linac Beam Parameters</vt:lpstr>
      <vt:lpstr>Input from PIP-II</vt:lpstr>
      <vt:lpstr>General: Calculating Beam Rate and Power</vt:lpstr>
      <vt:lpstr>Mu2e-II Beam formation* (changes in red)</vt:lpstr>
      <vt:lpstr>mu2emu2e-II</vt:lpstr>
      <vt:lpstr>PIP –II delivery on target</vt:lpstr>
      <vt:lpstr>Beam Deflection 8 GeV vs 800 MeV</vt:lpstr>
      <vt:lpstr>Targetry Issues</vt:lpstr>
      <vt:lpstr>Scope of LDRD</vt:lpstr>
      <vt:lpstr>PowerPoint Presentation</vt:lpstr>
      <vt:lpstr>PowerPoint Presentation</vt:lpstr>
      <vt:lpstr>PowerPoint Presentation</vt:lpstr>
      <vt:lpstr>Need for a Bunch Compressor</vt:lpstr>
      <vt:lpstr>Prebys, et al: Conventional Magnets in a Green Field</vt:lpstr>
      <vt:lpstr>Synergies with Muon Collider</vt:lpstr>
    </vt:vector>
  </TitlesOfParts>
  <Company>Fermilab Beams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328</cp:revision>
  <dcterms:created xsi:type="dcterms:W3CDTF">2003-06-24T14:15:57Z</dcterms:created>
  <dcterms:modified xsi:type="dcterms:W3CDTF">2021-10-12T16:27:52Z</dcterms:modified>
</cp:coreProperties>
</file>