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5" r:id="rId2"/>
    <p:sldId id="267" r:id="rId3"/>
    <p:sldId id="268" r:id="rId4"/>
    <p:sldId id="269" r:id="rId5"/>
    <p:sldId id="271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66527-08B1-49BD-AA54-263711B609AC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E2F5A-6BD9-4DE2-B56F-2BE763D2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5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6242050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72475" cy="4991100"/>
          </a:xfrm>
          <a:noFill/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rgbClr val="FFFFCC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41E61B-8344-4EA2-9F73-9B16EAB0AE5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76400" y="6477000"/>
            <a:ext cx="6705600" cy="228600"/>
          </a:xfrm>
          <a:prstGeom prst="rect">
            <a:avLst/>
          </a:prstGeom>
          <a:solidFill>
            <a:srgbClr val="FFFF99"/>
          </a:solidFill>
        </p:spPr>
        <p:txBody>
          <a:bodyPr/>
          <a:lstStyle>
            <a:lvl1pPr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Alan Bross                                                 VLENF Meeting                                           December 22, 2011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alpha val="50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62420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638" y="1303338"/>
            <a:ext cx="8372475" cy="49911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50000"/>
                </a:srgb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04813" y="1079500"/>
            <a:ext cx="8321675" cy="107950"/>
          </a:xfrm>
          <a:prstGeom prst="rect">
            <a:avLst/>
          </a:prstGeom>
          <a:gradFill rotWithShape="0">
            <a:gsLst>
              <a:gs pos="0">
                <a:srgbClr val="00FFFE"/>
              </a:gs>
              <a:gs pos="100000">
                <a:srgbClr val="FA00F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781925" y="64008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 userDrawn="1"/>
        </p:nvSpPr>
        <p:spPr bwMode="auto">
          <a:xfrm>
            <a:off x="152400" y="6324600"/>
            <a:ext cx="8839200" cy="0"/>
          </a:xfrm>
          <a:prstGeom prst="line">
            <a:avLst/>
          </a:prstGeom>
          <a:noFill/>
          <a:ln w="57150" cmpd="thinThick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1A16CA-89B9-42E0-BFCA-F37E3FFBC3F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524000" y="6477000"/>
            <a:ext cx="6553200" cy="225425"/>
          </a:xfrm>
          <a:prstGeom prst="rect">
            <a:avLst/>
          </a:prstGeom>
          <a:solidFill>
            <a:srgbClr val="FFFF99"/>
          </a:solidFill>
        </p:spPr>
        <p:txBody>
          <a:bodyPr/>
          <a:lstStyle>
            <a:lvl1pPr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Alan Bross                                                 VLENF Meeting                                           December 22, 2011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06454" y="76201"/>
            <a:ext cx="804195" cy="9144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11" name="Picture 10" descr="FermilLogo_blu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" y="6465860"/>
            <a:ext cx="12954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Font typeface="ZapfDingbats" pitchFamily="82" charset="2"/>
        <a:buChar char="u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ZapfDingbats" pitchFamily="82" charset="2"/>
        <a:buChar char="s"/>
        <a:defRPr sz="16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rgbClr val="FFFF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rgbClr val="FFFF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rgbClr val="FFFF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Detector Engineering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5685404" cy="28175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1E61B-8344-4EA2-9F73-9B16EAB0AE5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Alan Bross                                                 VLENF Meeting                                           December 22,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4267200"/>
            <a:ext cx="83724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·"/>
              <a:defRPr sz="2000" b="1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" pitchFamily="82" charset="2"/>
              <a:buChar char="u"/>
              <a:defRPr b="1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" pitchFamily="82" charset="2"/>
              <a:buChar char="s"/>
              <a:defRPr sz="1600" b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b="1">
                <a:solidFill>
                  <a:srgbClr val="FFFF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FFF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FFF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FFF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FFF00"/>
                </a:solidFill>
                <a:latin typeface="+mn-lt"/>
              </a:defRPr>
            </a:lvl9pPr>
          </a:lstStyle>
          <a:p>
            <a:r>
              <a:rPr lang="en-US" dirty="0" smtClean="0"/>
              <a:t>We are using the MINOS near detector as a starting point</a:t>
            </a:r>
          </a:p>
          <a:p>
            <a:pPr lvl="1"/>
            <a:r>
              <a:rPr lang="en-US" dirty="0" smtClean="0">
                <a:latin typeface="Symbol" pitchFamily="18" charset="2"/>
              </a:rPr>
              <a:t>» </a:t>
            </a:r>
            <a:r>
              <a:rPr lang="en-US" dirty="0" smtClean="0"/>
              <a:t>1kT</a:t>
            </a:r>
          </a:p>
          <a:p>
            <a:pPr lvl="1"/>
            <a:r>
              <a:rPr lang="en-US" dirty="0" smtClean="0"/>
              <a:t>Plates are 1” thick and roughly 4 X 5 m</a:t>
            </a:r>
          </a:p>
          <a:p>
            <a:pPr lvl="1"/>
            <a:r>
              <a:rPr lang="en-US" dirty="0" smtClean="0"/>
              <a:t>B &gt; 1T (for most of area)</a:t>
            </a:r>
          </a:p>
          <a:p>
            <a:pPr lvl="1"/>
            <a:endParaRPr lang="en-US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1107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MINOS ND Plate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5466340" cy="41950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1E61B-8344-4EA2-9F73-9B16EAB0AE5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Alan Bross                                                 VLENF Meeting                                           December 22,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19800" y="1295400"/>
            <a:ext cx="3048001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·"/>
              <a:defRPr sz="2000" b="1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" pitchFamily="82" charset="2"/>
              <a:buChar char="u"/>
              <a:defRPr b="1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" pitchFamily="82" charset="2"/>
              <a:buChar char="s"/>
              <a:defRPr sz="1600" b="1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b="1">
                <a:solidFill>
                  <a:srgbClr val="FFFF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FFF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FFF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FFF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FFF00"/>
                </a:solidFill>
                <a:latin typeface="+mn-lt"/>
              </a:defRPr>
            </a:lvl9pPr>
          </a:lstStyle>
          <a:p>
            <a:r>
              <a:rPr lang="en-US" smtClean="0"/>
              <a:t>30 cm square hole for Cu (and H</a:t>
            </a:r>
            <a:r>
              <a:rPr lang="en-US" baseline="-25000" smtClean="0"/>
              <a:t>2</a:t>
            </a:r>
            <a:r>
              <a:rPr lang="en-US" smtClean="0"/>
              <a:t>O cooling)</a:t>
            </a:r>
          </a:p>
          <a:p>
            <a:r>
              <a:rPr lang="en-US" smtClean="0"/>
              <a:t>40 kA-turns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MINOS ND Field Map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71" y="1219200"/>
            <a:ext cx="6749133" cy="49911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1E61B-8344-4EA2-9F73-9B16EAB0AE5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Alan Bross                                                 VLENF Meeting                                           December 22, 2011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5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VLENF Far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Must do better w/r to muon charge ID than MINOS currently is capable of doing with their ND</a:t>
            </a:r>
          </a:p>
          <a:p>
            <a:r>
              <a:rPr lang="en-US" sz="2800" dirty="0" smtClean="0"/>
              <a:t>VLENF-FD assumptions:</a:t>
            </a:r>
          </a:p>
          <a:p>
            <a:pPr lvl="1"/>
            <a:r>
              <a:rPr lang="en-US" sz="2600" dirty="0" smtClean="0"/>
              <a:t>5-6 m diameter plate (round) with 20 cm hole in the middle</a:t>
            </a:r>
          </a:p>
          <a:p>
            <a:pPr lvl="2"/>
            <a:r>
              <a:rPr lang="en-US" sz="2400" dirty="0" smtClean="0"/>
              <a:t>Approach “ideal” </a:t>
            </a:r>
            <a:r>
              <a:rPr lang="en-US" sz="2400" dirty="0" err="1" smtClean="0"/>
              <a:t>toroidal</a:t>
            </a:r>
            <a:r>
              <a:rPr lang="en-US" sz="2400" dirty="0" smtClean="0"/>
              <a:t> field</a:t>
            </a:r>
          </a:p>
          <a:p>
            <a:pPr lvl="1"/>
            <a:r>
              <a:rPr lang="en-US" sz="2600" dirty="0" smtClean="0"/>
              <a:t>1 cm thick</a:t>
            </a:r>
          </a:p>
          <a:p>
            <a:pPr lvl="2"/>
            <a:r>
              <a:rPr lang="en-US" sz="2400" dirty="0" smtClean="0"/>
              <a:t>Welded together from two ½ circles</a:t>
            </a:r>
          </a:p>
          <a:p>
            <a:pPr lvl="1"/>
            <a:r>
              <a:rPr lang="en-US" sz="2600" dirty="0" smtClean="0"/>
              <a:t>X-Y measurement (2 scintillator planes) between each plate</a:t>
            </a:r>
          </a:p>
          <a:p>
            <a:pPr lvl="1"/>
            <a:r>
              <a:rPr lang="en-US" sz="2600" dirty="0" smtClean="0">
                <a:latin typeface="Symbol" pitchFamily="18" charset="2"/>
              </a:rPr>
              <a:t>»</a:t>
            </a:r>
            <a:r>
              <a:rPr lang="en-US" sz="2600" dirty="0" smtClean="0"/>
              <a:t> 270 kA-turns excitation current</a:t>
            </a:r>
          </a:p>
          <a:p>
            <a:pPr lvl="2"/>
            <a:r>
              <a:rPr lang="en-US" sz="2400" dirty="0" smtClean="0"/>
              <a:t>3 turns of SCTL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1E61B-8344-4EA2-9F73-9B16EAB0AE5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Alan Bross                                                 VLENF Meeting                                           December 22, 2011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9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Far Detector - </a:t>
            </a:r>
            <a:r>
              <a:rPr lang="en-US" i="1" dirty="0" err="1"/>
              <a:t>SuperBIND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1E61B-8344-4EA2-9F73-9B16EAB0AE5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Alan Bross                                                 VLENF Meeting                                           December 22, 2011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2286000"/>
            <a:ext cx="6211887" cy="39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1200" y="1371600"/>
            <a:ext cx="461166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Quick first pass at B (</a:t>
            </a:r>
            <a:r>
              <a:rPr lang="en-US" sz="2000" dirty="0">
                <a:solidFill>
                  <a:srgbClr val="0000FF"/>
                </a:solidFill>
              </a:rPr>
              <a:t>Bob Wands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B&gt;1.8T everywhere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5638800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6m Diameter 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9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72475" cy="4686300"/>
          </a:xfrm>
        </p:spPr>
        <p:txBody>
          <a:bodyPr/>
          <a:lstStyle/>
          <a:p>
            <a:r>
              <a:rPr lang="en-US" sz="2800" dirty="0" smtClean="0"/>
              <a:t>PPD mechanical is working on detailed design for plate</a:t>
            </a:r>
          </a:p>
          <a:p>
            <a:r>
              <a:rPr lang="en-US" sz="2800" dirty="0" smtClean="0"/>
              <a:t>Once that is done, the ANSY group can generate a detailed field map</a:t>
            </a:r>
          </a:p>
          <a:p>
            <a:r>
              <a:rPr lang="en-US" sz="2800" dirty="0" smtClean="0"/>
              <a:t>At that point, we would be ready to do full GEANT4 simulation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1E61B-8344-4EA2-9F73-9B16EAB0AE5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Alan Bross                                                 VLENF Meeting                                           December 22, 2011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4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6_Advanced_Scintillation_Detector _RnD_at_Fermilab">
  <a:themeElements>
    <a:clrScheme name="Advanced_Scintillation_Detector _RnD_at_Fermilab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anced_Scintillation_Detector _RnD_at_Fermilab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Advanced_Scintillation_Detector _RnD_at_Fermila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anced_Scintillation_Detector _RnD_at_Fermila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anced_Scintillation_Detector _RnD_at_Fermila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anced_Scintillation_Detector _RnD_at_Fermila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anced_Scintillation_Detector _RnD_at_Fermila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anced_Scintillation_Detector _RnD_at_Fermila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anced_Scintillation_Detector _RnD_at_Fermila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6_Advanced_Scintillation_Detector _RnD_at_Fermilab</vt:lpstr>
      <vt:lpstr>Far Detector Engineering</vt:lpstr>
      <vt:lpstr>MINOS ND Plate</vt:lpstr>
      <vt:lpstr>MINOS ND Field Map</vt:lpstr>
      <vt:lpstr>VLENF Far Detector</vt:lpstr>
      <vt:lpstr>Far Detector - SuperBIND</vt:lpstr>
      <vt:lpstr>Outlook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VLENF</dc:title>
  <dc:creator>Alan D. Bross</dc:creator>
  <cp:lastModifiedBy>Alan D. Bross</cp:lastModifiedBy>
  <cp:revision>6</cp:revision>
  <dcterms:created xsi:type="dcterms:W3CDTF">2011-11-14T18:56:59Z</dcterms:created>
  <dcterms:modified xsi:type="dcterms:W3CDTF">2011-12-21T22:22:01Z</dcterms:modified>
</cp:coreProperties>
</file>