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1080" r:id="rId3"/>
    <p:sldId id="1859" r:id="rId4"/>
    <p:sldId id="1087" r:id="rId5"/>
    <p:sldId id="2278" r:id="rId6"/>
    <p:sldId id="22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0B4"/>
    <a:srgbClr val="F23B0F"/>
    <a:srgbClr val="4472C4"/>
    <a:srgbClr val="00B050"/>
    <a:srgbClr val="216E79"/>
    <a:srgbClr val="176582"/>
    <a:srgbClr val="2B8999"/>
    <a:srgbClr val="4BCCC3"/>
    <a:srgbClr val="B0DCED"/>
    <a:srgbClr val="74D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5"/>
    <p:restoredTop sz="94790"/>
  </p:normalViewPr>
  <p:slideViewPr>
    <p:cSldViewPr snapToGrid="0" snapToObjects="1">
      <p:cViewPr varScale="1">
        <p:scale>
          <a:sx n="126" d="100"/>
          <a:sy n="126" d="100"/>
        </p:scale>
        <p:origin x="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AA5D6-645D-7C42-A814-E9B7EBC775BA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EE191-8465-7D41-B5B0-52B2730B8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EE191-8465-7D41-B5B0-52B2730B83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1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EE191-8465-7D41-B5B0-52B2730B83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4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28799"/>
            <a:ext cx="9144000" cy="16811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C. Montanari | SAND Technical Meeting - Oct 12,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00344" y="6356350"/>
            <a:ext cx="2743200" cy="365125"/>
          </a:xfrm>
        </p:spPr>
        <p:txBody>
          <a:bodyPr/>
          <a:lstStyle>
            <a:lvl1pPr>
              <a:defRPr sz="1800"/>
            </a:lvl1pPr>
          </a:lstStyle>
          <a:p>
            <a:fld id="{A3AE0841-66DC-0F46-9E18-1EC2273912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176582"/>
                </a:gs>
                <a:gs pos="38000">
                  <a:srgbClr val="43DEE4"/>
                </a:gs>
                <a:gs pos="67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C5892D6-1606-DF42-B2F1-4EBE0A68304F}"/>
              </a:ext>
            </a:extLst>
          </p:cNvPr>
          <p:cNvSpPr/>
          <p:nvPr userDrawn="1"/>
        </p:nvSpPr>
        <p:spPr>
          <a:xfrm>
            <a:off x="-1" y="-8606"/>
            <a:ext cx="12211159" cy="1195304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ermiLogoBar_DOE_KO_horiz.eps">
            <a:extLst>
              <a:ext uri="{FF2B5EF4-FFF2-40B4-BE49-F238E27FC236}">
                <a16:creationId xmlns:a16="http://schemas.microsoft.com/office/drawing/2014/main" id="{0116AD60-A04A-5448-9F15-01E7E0443D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" y="288917"/>
            <a:ext cx="12008243" cy="402316"/>
          </a:xfrm>
          <a:prstGeom prst="rect">
            <a:avLst/>
          </a:prstGeom>
        </p:spPr>
      </p:pic>
      <p:pic>
        <p:nvPicPr>
          <p:cNvPr id="12" name="Picture 11" descr="FermiLogoBar_DOE_KO_horiz.eps">
            <a:extLst>
              <a:ext uri="{FF2B5EF4-FFF2-40B4-BE49-F238E27FC236}">
                <a16:creationId xmlns:a16="http://schemas.microsoft.com/office/drawing/2014/main" id="{CE1AFA61-4005-B34D-AF85-0218C7F57D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8917"/>
            <a:ext cx="11984574" cy="40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9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SAND Technical Meeting - Oct 12,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216569" y="450858"/>
            <a:ext cx="450000" cy="450000"/>
          </a:xfrm>
          <a:prstGeom prst="roundRect">
            <a:avLst/>
          </a:prstGeom>
          <a:gradFill flip="none" rotWithShape="1">
            <a:gsLst>
              <a:gs pos="3000">
                <a:srgbClr val="4BCCC3"/>
              </a:gs>
              <a:gs pos="36000">
                <a:srgbClr val="49979A"/>
              </a:gs>
              <a:gs pos="64000">
                <a:srgbClr val="2B8999"/>
              </a:gs>
              <a:gs pos="96000">
                <a:srgbClr val="216E7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B899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1569" y="1155031"/>
            <a:ext cx="11204999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97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SAND Technical Meeting - Oct 12,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5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1" y="914401"/>
            <a:ext cx="11563351" cy="5106266"/>
          </a:xfrm>
          <a:prstGeom prst="rect">
            <a:avLst/>
          </a:prstGeom>
        </p:spPr>
        <p:txBody>
          <a:bodyPr lIns="0" tIns="0" rIns="0" bIns="0"/>
          <a:lstStyle>
            <a:lvl1pPr marL="342900" indent="-228600"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71500" indent="-228600"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00100" indent="-228600">
              <a:buFont typeface="Arial" panose="020B0604020202020204" pitchFamily="34" charset="0"/>
              <a:buChar char="•"/>
              <a:defRPr sz="1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-228600"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257300" indent="-228600"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48785" y="6485235"/>
            <a:ext cx="1083777" cy="24753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t-IT"/>
              <a:t>09/29/2020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495483"/>
            <a:ext cx="8218636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C. Montanari | SAND Technical Meeting - Oct 12, 2021</a:t>
            </a:r>
            <a:endParaRPr lang="en-US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D7BEFE-4E12-4C7B-9CFD-1B5B7EE463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333" y="365126"/>
            <a:ext cx="11057467" cy="43497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51E6A15-BE22-8C44-95C3-04244ECA44DD}"/>
              </a:ext>
            </a:extLst>
          </p:cNvPr>
          <p:cNvSpPr/>
          <p:nvPr userDrawn="1"/>
        </p:nvSpPr>
        <p:spPr>
          <a:xfrm>
            <a:off x="216569" y="155583"/>
            <a:ext cx="450000" cy="450000"/>
          </a:xfrm>
          <a:prstGeom prst="roundRect">
            <a:avLst/>
          </a:prstGeom>
          <a:gradFill flip="none" rotWithShape="1">
            <a:gsLst>
              <a:gs pos="3000">
                <a:srgbClr val="4BCCC3"/>
              </a:gs>
              <a:gs pos="36000">
                <a:srgbClr val="49979A"/>
              </a:gs>
              <a:gs pos="64000">
                <a:srgbClr val="2B8999"/>
              </a:gs>
              <a:gs pos="96000">
                <a:srgbClr val="216E7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B899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8F269A-B0A3-FB4B-8011-174547BEBD07}"/>
              </a:ext>
            </a:extLst>
          </p:cNvPr>
          <p:cNvCxnSpPr/>
          <p:nvPr userDrawn="1"/>
        </p:nvCxnSpPr>
        <p:spPr>
          <a:xfrm>
            <a:off x="441569" y="859756"/>
            <a:ext cx="11204999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4B33AC-7C04-1C4F-8DDE-C90373AF4761}"/>
              </a:ext>
            </a:extLst>
          </p:cNvPr>
          <p:cNvCxnSpPr/>
          <p:nvPr userDrawn="1"/>
        </p:nvCxnSpPr>
        <p:spPr>
          <a:xfrm>
            <a:off x="441569" y="6366960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397C6EE-8AD9-ED43-92F6-3A947A89FD5C}"/>
              </a:ext>
            </a:extLst>
          </p:cNvPr>
          <p:cNvSpPr txBox="1">
            <a:spLocks/>
          </p:cNvSpPr>
          <p:nvPr userDrawn="1"/>
        </p:nvSpPr>
        <p:spPr>
          <a:xfrm>
            <a:off x="11077574" y="6485236"/>
            <a:ext cx="552451" cy="247531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 smtClean="0">
                <a:solidFill>
                  <a:srgbClr val="004C9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8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/>
              <a:t>Montanari | SAND Consortium | Near Detector Installation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03/05/21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8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SAND Technical Meeting - Oct 12,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216569" y="450858"/>
            <a:ext cx="450000" cy="450000"/>
          </a:xfrm>
          <a:prstGeom prst="roundRect">
            <a:avLst/>
          </a:prstGeom>
          <a:gradFill flip="none" rotWithShape="1">
            <a:gsLst>
              <a:gs pos="3000">
                <a:srgbClr val="4BCCC3"/>
              </a:gs>
              <a:gs pos="36000">
                <a:srgbClr val="49979A"/>
              </a:gs>
              <a:gs pos="64000">
                <a:srgbClr val="2B8999"/>
              </a:gs>
              <a:gs pos="96000">
                <a:srgbClr val="216E7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B899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1569" y="1155031"/>
            <a:ext cx="11204999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50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SAND Technical Meeting - Oct 12,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4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SAND Technical Meeting - Oct 12,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216569" y="450858"/>
            <a:ext cx="450000" cy="450000"/>
          </a:xfrm>
          <a:prstGeom prst="roundRect">
            <a:avLst/>
          </a:prstGeom>
          <a:gradFill flip="none" rotWithShape="1">
            <a:gsLst>
              <a:gs pos="3000">
                <a:srgbClr val="4BCCC3"/>
              </a:gs>
              <a:gs pos="36000">
                <a:srgbClr val="49979A"/>
              </a:gs>
              <a:gs pos="64000">
                <a:srgbClr val="2B8999"/>
              </a:gs>
              <a:gs pos="96000">
                <a:srgbClr val="216E7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B899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1569" y="1155031"/>
            <a:ext cx="11204999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4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983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SAND Technical Meeting - Oct 12,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216569" y="450858"/>
            <a:ext cx="450000" cy="450000"/>
          </a:xfrm>
          <a:prstGeom prst="roundRect">
            <a:avLst/>
          </a:prstGeom>
          <a:gradFill flip="none" rotWithShape="1">
            <a:gsLst>
              <a:gs pos="3000">
                <a:srgbClr val="4BCCC3"/>
              </a:gs>
              <a:gs pos="36000">
                <a:srgbClr val="49979A"/>
              </a:gs>
              <a:gs pos="64000">
                <a:srgbClr val="2B8999"/>
              </a:gs>
              <a:gs pos="96000">
                <a:srgbClr val="216E7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B899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1569" y="1155031"/>
            <a:ext cx="11204999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07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SAND Technical Meeting - Oct 12,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ounded Rectangle 5"/>
          <p:cNvSpPr/>
          <p:nvPr userDrawn="1"/>
        </p:nvSpPr>
        <p:spPr>
          <a:xfrm>
            <a:off x="216569" y="450858"/>
            <a:ext cx="450000" cy="450000"/>
          </a:xfrm>
          <a:prstGeom prst="roundRect">
            <a:avLst/>
          </a:prstGeom>
          <a:gradFill flip="none" rotWithShape="1">
            <a:gsLst>
              <a:gs pos="3000">
                <a:srgbClr val="4BCCC3"/>
              </a:gs>
              <a:gs pos="36000">
                <a:srgbClr val="49979A"/>
              </a:gs>
              <a:gs pos="64000">
                <a:srgbClr val="2B8999"/>
              </a:gs>
              <a:gs pos="96000">
                <a:srgbClr val="216E79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B8999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1569" y="1155031"/>
            <a:ext cx="11204999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75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SAND Technical Meeting - Oct 12,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24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SAND Technical Meeting - Oct 12,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83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Montanari | SAND Technical Meeting - Oct 12,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0841-66DC-0F46-9E18-1EC2273912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1569" y="6281235"/>
            <a:ext cx="11204999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rgbClr val="CAFAFC"/>
                </a:gs>
                <a:gs pos="55000">
                  <a:srgbClr val="43DEE4"/>
                </a:gs>
                <a:gs pos="83000">
                  <a:srgbClr val="4BCCC3"/>
                </a:gs>
                <a:gs pos="100000">
                  <a:srgbClr val="176582"/>
                </a:gs>
              </a:gsLst>
              <a:lin ang="10800000" scaled="1"/>
              <a:tileRect/>
            </a:gra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72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92937"/>
            <a:ext cx="10515600" cy="765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C. Montanari | SAND Technical Meeting - Oct 12,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E0841-66DC-0F46-9E18-1EC227391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8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une-nd-sand-tech@fnal.gov" TargetMode="External"/><Relationship Id="rId2" Type="http://schemas.openxmlformats.org/officeDocument/2006/relationships/hyperlink" Target="mailto:Dune-nd-sand@fnal.gov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1" y="1539558"/>
            <a:ext cx="11752132" cy="2387600"/>
          </a:xfrm>
        </p:spPr>
        <p:txBody>
          <a:bodyPr>
            <a:normAutofit/>
          </a:bodyPr>
          <a:lstStyle/>
          <a:p>
            <a:r>
              <a:rPr lang="en-US" dirty="0"/>
              <a:t>SAND Technical Meetings</a:t>
            </a:r>
            <a:br>
              <a:rPr lang="en-US" dirty="0"/>
            </a:br>
            <a:r>
              <a:rPr lang="en-US" dirty="0"/>
              <a:t>Scope and Organization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6798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C. Montanari</a:t>
            </a:r>
          </a:p>
          <a:p>
            <a:r>
              <a:rPr lang="en-US" dirty="0"/>
              <a:t>FNAL </a:t>
            </a:r>
            <a:r>
              <a:rPr lang="mr-IN" dirty="0"/>
              <a:t>–</a:t>
            </a:r>
            <a:r>
              <a:rPr lang="en-US" dirty="0"/>
              <a:t> INFN Pavia</a:t>
            </a:r>
          </a:p>
          <a:p>
            <a:endParaRPr lang="en-US" dirty="0"/>
          </a:p>
          <a:p>
            <a:r>
              <a:rPr lang="en-US" sz="1800" dirty="0"/>
              <a:t>SAND Technical Meeting - October 12,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5C85D-5B7A-604B-B216-88228D97E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952" y="5019176"/>
            <a:ext cx="2013048" cy="140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0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1DBB0-C066-D840-B3B1-088C8B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003" y="6495483"/>
            <a:ext cx="8218636" cy="237285"/>
          </a:xfrm>
        </p:spPr>
        <p:txBody>
          <a:bodyPr/>
          <a:lstStyle/>
          <a:p>
            <a:pPr>
              <a:defRPr/>
            </a:pPr>
            <a:r>
              <a:rPr lang="en-US"/>
              <a:t>C. Montanari | SAND Technical Meeting - Oct 12, 2021</a:t>
            </a:r>
            <a:endParaRPr lang="en-US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9A4838-19C1-1443-880A-2CFB1C5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3" y="193832"/>
            <a:ext cx="9410655" cy="492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SAND Technical Meeting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B755035-5425-ED4B-B239-D65655BF75A5}"/>
              </a:ext>
            </a:extLst>
          </p:cNvPr>
          <p:cNvSpPr txBox="1">
            <a:spLocks/>
          </p:cNvSpPr>
          <p:nvPr/>
        </p:nvSpPr>
        <p:spPr>
          <a:xfrm>
            <a:off x="268420" y="1078701"/>
            <a:ext cx="11510625" cy="533979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3429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Scope of the meeting:</a:t>
            </a:r>
          </a:p>
          <a:p>
            <a:pPr marL="909638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00000"/>
              <a:buAutoNum type="arabicParenR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Follow and inform about the evolution of design, prototyping, construction, installation and commissioning processes leading to the implementation of SAND in DUNE’s ND facility.</a:t>
            </a:r>
          </a:p>
          <a:p>
            <a:pPr marL="909638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00000"/>
              <a:buAutoNum type="arabicParenR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Develop, organize and overview the integration between detector subcomponents.</a:t>
            </a:r>
          </a:p>
          <a:p>
            <a:pPr marL="68103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Format of the meeting:</a:t>
            </a:r>
          </a:p>
          <a:p>
            <a:pPr marL="909638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Recent news and updates (from TL, CL, + others) 	≈ 10 minutes</a:t>
            </a:r>
          </a:p>
          <a:p>
            <a:pPr marL="909638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Topical presentation(s) 					≤ 30 minutes</a:t>
            </a:r>
          </a:p>
          <a:p>
            <a:pPr marL="909638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Open discussion 					≈ 15 minutes</a:t>
            </a:r>
          </a:p>
          <a:p>
            <a:pPr marL="909638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AoB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							5-10 minutes</a:t>
            </a:r>
          </a:p>
          <a:p>
            <a:pPr marL="681038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All meetings will be recorded (no minutes) and the recordings will be posted on the respective </a:t>
            </a:r>
            <a:r>
              <a:rPr lang="en-US" sz="2400" dirty="0" err="1">
                <a:solidFill>
                  <a:schemeClr val="tx1"/>
                </a:solidFill>
              </a:rPr>
              <a:t>indico</a:t>
            </a:r>
            <a:r>
              <a:rPr lang="en-US" sz="2400" dirty="0">
                <a:solidFill>
                  <a:schemeClr val="tx1"/>
                </a:solidFill>
              </a:rPr>
              <a:t> pages.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1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32643" y="6488431"/>
            <a:ext cx="700617" cy="187325"/>
          </a:xfrm>
        </p:spPr>
        <p:txBody>
          <a:bodyPr/>
          <a:lstStyle/>
          <a:p>
            <a:pPr>
              <a:defRPr/>
            </a:pPr>
            <a:fld id="{98AA3EDC-84CE-5D44-955B-22A59AD27526}" type="slidenum">
              <a:rPr lang="en-US" sz="1400" smtClean="0">
                <a:solidFill>
                  <a:schemeClr val="accent5">
                    <a:lumMod val="50000"/>
                  </a:schemeClr>
                </a:solidFill>
              </a:rPr>
              <a:pPr>
                <a:defRPr/>
              </a:pPr>
              <a:t>3</a:t>
            </a:fld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Immagine 8">
            <a:extLst>
              <a:ext uri="{FF2B5EF4-FFF2-40B4-BE49-F238E27FC236}">
                <a16:creationId xmlns:a16="http://schemas.microsoft.com/office/drawing/2014/main" id="{444E6817-6572-BF4E-838C-DA059DEA7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463" y="2814481"/>
            <a:ext cx="6108253" cy="3445681"/>
          </a:xfrm>
          <a:prstGeom prst="rect">
            <a:avLst/>
          </a:prstGeom>
        </p:spPr>
      </p:pic>
      <p:pic>
        <p:nvPicPr>
          <p:cNvPr id="14" name="Immagine 9">
            <a:extLst>
              <a:ext uri="{FF2B5EF4-FFF2-40B4-BE49-F238E27FC236}">
                <a16:creationId xmlns:a16="http://schemas.microsoft.com/office/drawing/2014/main" id="{74D93950-CA3C-EF45-8A4E-A744814E8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84" y="1027011"/>
            <a:ext cx="3317422" cy="3574939"/>
          </a:xfrm>
          <a:prstGeom prst="rect">
            <a:avLst/>
          </a:prstGeom>
        </p:spPr>
      </p:pic>
      <p:pic>
        <p:nvPicPr>
          <p:cNvPr id="15" name="Immagine 10" descr="Immagine che contiene motore, parcheggiato&#10;&#10;Descrizione generata automaticamente">
            <a:extLst>
              <a:ext uri="{FF2B5EF4-FFF2-40B4-BE49-F238E27FC236}">
                <a16:creationId xmlns:a16="http://schemas.microsoft.com/office/drawing/2014/main" id="{166370E5-1999-CD48-A443-916961154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527" y="101224"/>
            <a:ext cx="4572001" cy="3081867"/>
          </a:xfrm>
          <a:prstGeom prst="rect">
            <a:avLst/>
          </a:prstGeom>
        </p:spPr>
      </p:pic>
      <p:sp>
        <p:nvSpPr>
          <p:cNvPr id="16" name="CasellaDiTesto 11">
            <a:extLst>
              <a:ext uri="{FF2B5EF4-FFF2-40B4-BE49-F238E27FC236}">
                <a16:creationId xmlns:a16="http://schemas.microsoft.com/office/drawing/2014/main" id="{DF0E8156-D225-514A-A454-8C0CD82FB41F}"/>
              </a:ext>
            </a:extLst>
          </p:cNvPr>
          <p:cNvSpPr txBox="1"/>
          <p:nvPr/>
        </p:nvSpPr>
        <p:spPr>
          <a:xfrm>
            <a:off x="7586700" y="6025242"/>
            <a:ext cx="460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Magnet and Yoke (</a:t>
            </a:r>
            <a:r>
              <a:rPr lang="en-GB" b="1" u="sng" dirty="0"/>
              <a:t>62</a:t>
            </a:r>
            <a:r>
              <a:rPr lang="en-GB" dirty="0"/>
              <a:t> pieces) exploded drawing</a:t>
            </a:r>
          </a:p>
        </p:txBody>
      </p:sp>
      <p:sp>
        <p:nvSpPr>
          <p:cNvPr id="17" name="Flowchart: Process 12">
            <a:extLst>
              <a:ext uri="{FF2B5EF4-FFF2-40B4-BE49-F238E27FC236}">
                <a16:creationId xmlns:a16="http://schemas.microsoft.com/office/drawing/2014/main" id="{98FDAE11-5AD8-A547-A0FF-6750FD7B0239}"/>
              </a:ext>
            </a:extLst>
          </p:cNvPr>
          <p:cNvSpPr/>
          <p:nvPr/>
        </p:nvSpPr>
        <p:spPr>
          <a:xfrm>
            <a:off x="8801506" y="501177"/>
            <a:ext cx="2780894" cy="1477329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3">
            <a:extLst>
              <a:ext uri="{FF2B5EF4-FFF2-40B4-BE49-F238E27FC236}">
                <a16:creationId xmlns:a16="http://schemas.microsoft.com/office/drawing/2014/main" id="{5DACE448-74D8-3649-B8D2-984BD7E5B88A}"/>
              </a:ext>
            </a:extLst>
          </p:cNvPr>
          <p:cNvSpPr txBox="1"/>
          <p:nvPr/>
        </p:nvSpPr>
        <p:spPr>
          <a:xfrm>
            <a:off x="8801506" y="501178"/>
            <a:ext cx="28248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Pb - </a:t>
            </a:r>
            <a:r>
              <a:rPr lang="it-IT" sz="1000" dirty="0" err="1"/>
              <a:t>scintillating</a:t>
            </a:r>
            <a:r>
              <a:rPr lang="it-IT" sz="1000" dirty="0"/>
              <a:t> </a:t>
            </a:r>
            <a:r>
              <a:rPr lang="it-IT" sz="1000" dirty="0" err="1"/>
              <a:t>fiber</a:t>
            </a:r>
            <a:r>
              <a:rPr lang="it-IT" sz="1000" dirty="0"/>
              <a:t> </a:t>
            </a:r>
            <a:r>
              <a:rPr lang="it-IT" sz="1000" dirty="0" err="1"/>
              <a:t>sampling</a:t>
            </a:r>
            <a:r>
              <a:rPr lang="it-IT" sz="1000" dirty="0"/>
              <a:t> </a:t>
            </a:r>
            <a:r>
              <a:rPr lang="it-IT" sz="1000" dirty="0" err="1"/>
              <a:t>calorimeter</a:t>
            </a:r>
            <a:r>
              <a:rPr lang="it-IT" sz="1000" dirty="0"/>
              <a:t>::</a:t>
            </a:r>
          </a:p>
          <a:p>
            <a:r>
              <a:rPr lang="it-IT" sz="1000" dirty="0"/>
              <a:t>1 mm </a:t>
            </a:r>
            <a:r>
              <a:rPr lang="it-IT" sz="1000" dirty="0" err="1"/>
              <a:t>diameter</a:t>
            </a:r>
            <a:r>
              <a:rPr lang="it-IT" sz="1000" dirty="0"/>
              <a:t> </a:t>
            </a:r>
            <a:r>
              <a:rPr lang="it-IT" sz="1000" dirty="0" err="1"/>
              <a:t>sci.-fi</a:t>
            </a:r>
            <a:r>
              <a:rPr lang="it-IT" sz="1000" dirty="0"/>
              <a:t>.</a:t>
            </a:r>
          </a:p>
          <a:p>
            <a:r>
              <a:rPr lang="it-IT" sz="1000" dirty="0" err="1"/>
              <a:t>grooved</a:t>
            </a:r>
            <a:r>
              <a:rPr lang="it-IT" sz="1000" dirty="0"/>
              <a:t> </a:t>
            </a:r>
            <a:r>
              <a:rPr lang="it-IT" sz="1000" dirty="0" err="1"/>
              <a:t>lead</a:t>
            </a:r>
            <a:r>
              <a:rPr lang="it-IT" sz="1000" dirty="0"/>
              <a:t> </a:t>
            </a:r>
            <a:r>
              <a:rPr lang="it-IT" sz="1000" dirty="0" err="1"/>
              <a:t>foils</a:t>
            </a:r>
            <a:r>
              <a:rPr lang="it-IT" sz="1000" dirty="0"/>
              <a:t> from </a:t>
            </a:r>
            <a:r>
              <a:rPr lang="it-IT" sz="1000" dirty="0" err="1"/>
              <a:t>molding</a:t>
            </a:r>
            <a:r>
              <a:rPr lang="it-IT" sz="1000" dirty="0"/>
              <a:t> .5 mm </a:t>
            </a:r>
            <a:r>
              <a:rPr lang="it-IT" sz="1000" dirty="0" err="1"/>
              <a:t>plates</a:t>
            </a:r>
            <a:endParaRPr lang="it-IT" sz="1000" dirty="0"/>
          </a:p>
          <a:p>
            <a:endParaRPr lang="it-IT" sz="1000" dirty="0"/>
          </a:p>
          <a:p>
            <a:r>
              <a:rPr lang="it-IT" sz="1000" dirty="0" err="1"/>
              <a:t>Calorimeter</a:t>
            </a:r>
            <a:r>
              <a:rPr lang="it-IT" sz="1000" dirty="0"/>
              <a:t> </a:t>
            </a:r>
            <a:r>
              <a:rPr lang="it-IT" sz="1000" dirty="0" err="1"/>
              <a:t>thickness</a:t>
            </a:r>
            <a:r>
              <a:rPr lang="it-IT" sz="1000" dirty="0"/>
              <a:t> = 23 cm</a:t>
            </a:r>
          </a:p>
          <a:p>
            <a:r>
              <a:rPr lang="it-IT" sz="1000" dirty="0"/>
              <a:t>Total </a:t>
            </a:r>
            <a:r>
              <a:rPr lang="it-IT" sz="1000" dirty="0" err="1"/>
              <a:t>scintillator</a:t>
            </a:r>
            <a:r>
              <a:rPr lang="it-IT" sz="1000" dirty="0"/>
              <a:t> </a:t>
            </a:r>
            <a:r>
              <a:rPr lang="it-IT" sz="1000" dirty="0" err="1"/>
              <a:t>thickness</a:t>
            </a:r>
            <a:r>
              <a:rPr lang="it-IT" sz="1000" dirty="0"/>
              <a:t> ~ 10 cm</a:t>
            </a:r>
          </a:p>
          <a:p>
            <a:endParaRPr lang="en-GB" sz="1000" dirty="0"/>
          </a:p>
          <a:p>
            <a:r>
              <a:rPr lang="en-GB" sz="1000" dirty="0"/>
              <a:t>24 barrel modules, 4.3 m total length (4 tons each)</a:t>
            </a:r>
          </a:p>
          <a:p>
            <a:r>
              <a:rPr lang="en-GB" sz="1000" dirty="0"/>
              <a:t>2x32 endcaps modules</a:t>
            </a:r>
          </a:p>
        </p:txBody>
      </p:sp>
      <p:pic>
        <p:nvPicPr>
          <p:cNvPr id="19" name="Immagine 14">
            <a:extLst>
              <a:ext uri="{FF2B5EF4-FFF2-40B4-BE49-F238E27FC236}">
                <a16:creationId xmlns:a16="http://schemas.microsoft.com/office/drawing/2014/main" id="{D1A4F40F-67D4-314D-8167-CE6772ECF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914" y="3448436"/>
            <a:ext cx="2536394" cy="1216551"/>
          </a:xfrm>
          <a:prstGeom prst="rect">
            <a:avLst/>
          </a:prstGeom>
        </p:spPr>
      </p:pic>
      <p:sp>
        <p:nvSpPr>
          <p:cNvPr id="20" name="CasellaDiTesto 15">
            <a:extLst>
              <a:ext uri="{FF2B5EF4-FFF2-40B4-BE49-F238E27FC236}">
                <a16:creationId xmlns:a16="http://schemas.microsoft.com/office/drawing/2014/main" id="{9DD1307A-C250-AA42-804E-29E51C32A5B3}"/>
              </a:ext>
            </a:extLst>
          </p:cNvPr>
          <p:cNvSpPr txBox="1"/>
          <p:nvPr/>
        </p:nvSpPr>
        <p:spPr>
          <a:xfrm>
            <a:off x="4409156" y="3106889"/>
            <a:ext cx="1661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Coil </a:t>
            </a:r>
            <a:r>
              <a:rPr lang="it-IT" dirty="0" err="1"/>
              <a:t>parameters</a:t>
            </a:r>
            <a:endParaRPr lang="it-IT" dirty="0"/>
          </a:p>
        </p:txBody>
      </p:sp>
      <p:pic>
        <p:nvPicPr>
          <p:cNvPr id="21" name="Immagine 16">
            <a:extLst>
              <a:ext uri="{FF2B5EF4-FFF2-40B4-BE49-F238E27FC236}">
                <a16:creationId xmlns:a16="http://schemas.microsoft.com/office/drawing/2014/main" id="{CF914940-1A75-3C4A-8915-72C34962E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8037" y="5205597"/>
            <a:ext cx="2812536" cy="738132"/>
          </a:xfrm>
          <a:prstGeom prst="rect">
            <a:avLst/>
          </a:prstGeom>
        </p:spPr>
      </p:pic>
      <p:sp>
        <p:nvSpPr>
          <p:cNvPr id="22" name="CasellaDiTesto 17">
            <a:extLst>
              <a:ext uri="{FF2B5EF4-FFF2-40B4-BE49-F238E27FC236}">
                <a16:creationId xmlns:a16="http://schemas.microsoft.com/office/drawing/2014/main" id="{6DF0675F-9BD4-5049-AB35-8A226057E35F}"/>
              </a:ext>
            </a:extLst>
          </p:cNvPr>
          <p:cNvSpPr txBox="1"/>
          <p:nvPr/>
        </p:nvSpPr>
        <p:spPr>
          <a:xfrm>
            <a:off x="3559606" y="4867295"/>
            <a:ext cx="232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Guaranteed</a:t>
            </a:r>
            <a:r>
              <a:rPr lang="it-IT" dirty="0"/>
              <a:t> </a:t>
            </a:r>
            <a:r>
              <a:rPr lang="it-IT" dirty="0" err="1"/>
              <a:t>heat</a:t>
            </a:r>
            <a:r>
              <a:rPr lang="it-IT" dirty="0"/>
              <a:t> </a:t>
            </a:r>
            <a:r>
              <a:rPr lang="it-IT" dirty="0" err="1"/>
              <a:t>loads</a:t>
            </a:r>
            <a:endParaRPr lang="it-IT" dirty="0"/>
          </a:p>
        </p:txBody>
      </p:sp>
      <p:sp>
        <p:nvSpPr>
          <p:cNvPr id="23" name="CasellaDiTesto 19">
            <a:extLst>
              <a:ext uri="{FF2B5EF4-FFF2-40B4-BE49-F238E27FC236}">
                <a16:creationId xmlns:a16="http://schemas.microsoft.com/office/drawing/2014/main" id="{E80DAFBB-66EE-314E-A818-0BF4D8152208}"/>
              </a:ext>
            </a:extLst>
          </p:cNvPr>
          <p:cNvSpPr txBox="1"/>
          <p:nvPr/>
        </p:nvSpPr>
        <p:spPr>
          <a:xfrm>
            <a:off x="497789" y="5051961"/>
            <a:ext cx="152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Inner </a:t>
            </a:r>
            <a:r>
              <a:rPr lang="it-IT" dirty="0" err="1"/>
              <a:t>Tracker</a:t>
            </a:r>
            <a:r>
              <a:rPr lang="it-IT" dirty="0"/>
              <a:t>: STT + GRAIN</a:t>
            </a:r>
          </a:p>
        </p:txBody>
      </p:sp>
      <p:sp>
        <p:nvSpPr>
          <p:cNvPr id="24" name="CasellaDiTesto 20">
            <a:extLst>
              <a:ext uri="{FF2B5EF4-FFF2-40B4-BE49-F238E27FC236}">
                <a16:creationId xmlns:a16="http://schemas.microsoft.com/office/drawing/2014/main" id="{959351AB-3393-0F43-8F61-3DD41FC49FCD}"/>
              </a:ext>
            </a:extLst>
          </p:cNvPr>
          <p:cNvSpPr txBox="1"/>
          <p:nvPr/>
        </p:nvSpPr>
        <p:spPr>
          <a:xfrm>
            <a:off x="9797369" y="131846"/>
            <a:ext cx="1528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ECAL</a:t>
            </a:r>
          </a:p>
        </p:txBody>
      </p:sp>
      <p:cxnSp>
        <p:nvCxnSpPr>
          <p:cNvPr id="26" name="Connettore 2 18">
            <a:extLst>
              <a:ext uri="{FF2B5EF4-FFF2-40B4-BE49-F238E27FC236}">
                <a16:creationId xmlns:a16="http://schemas.microsoft.com/office/drawing/2014/main" id="{EA024C0C-E6B0-B94E-929B-5857A4F8BF8E}"/>
              </a:ext>
            </a:extLst>
          </p:cNvPr>
          <p:cNvCxnSpPr/>
          <p:nvPr/>
        </p:nvCxnSpPr>
        <p:spPr>
          <a:xfrm flipH="1">
            <a:off x="2592369" y="1206532"/>
            <a:ext cx="665668" cy="41433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2">
            <a:extLst>
              <a:ext uri="{FF2B5EF4-FFF2-40B4-BE49-F238E27FC236}">
                <a16:creationId xmlns:a16="http://schemas.microsoft.com/office/drawing/2014/main" id="{C41AABA4-BAA6-A24E-9BAA-3DF7FE9913A4}"/>
              </a:ext>
            </a:extLst>
          </p:cNvPr>
          <p:cNvSpPr txBox="1"/>
          <p:nvPr/>
        </p:nvSpPr>
        <p:spPr>
          <a:xfrm>
            <a:off x="3258037" y="1046249"/>
            <a:ext cx="1032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MAGNET</a:t>
            </a:r>
          </a:p>
        </p:txBody>
      </p:sp>
      <p:cxnSp>
        <p:nvCxnSpPr>
          <p:cNvPr id="28" name="Connettore 2 23">
            <a:extLst>
              <a:ext uri="{FF2B5EF4-FFF2-40B4-BE49-F238E27FC236}">
                <a16:creationId xmlns:a16="http://schemas.microsoft.com/office/drawing/2014/main" id="{E0AD397A-88EB-3546-8ABC-C62046A9EF7C}"/>
              </a:ext>
            </a:extLst>
          </p:cNvPr>
          <p:cNvCxnSpPr>
            <a:cxnSpLocks/>
          </p:cNvCxnSpPr>
          <p:nvPr/>
        </p:nvCxnSpPr>
        <p:spPr>
          <a:xfrm flipH="1">
            <a:off x="2629710" y="1585746"/>
            <a:ext cx="720454" cy="21053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4">
            <a:extLst>
              <a:ext uri="{FF2B5EF4-FFF2-40B4-BE49-F238E27FC236}">
                <a16:creationId xmlns:a16="http://schemas.microsoft.com/office/drawing/2014/main" id="{A067CDE3-1F93-9B41-9B09-BFFA70C783D8}"/>
              </a:ext>
            </a:extLst>
          </p:cNvPr>
          <p:cNvSpPr txBox="1"/>
          <p:nvPr/>
        </p:nvSpPr>
        <p:spPr>
          <a:xfrm>
            <a:off x="3277030" y="1434819"/>
            <a:ext cx="648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ECAL</a:t>
            </a:r>
          </a:p>
          <a:p>
            <a:r>
              <a:rPr lang="it-IT" sz="1000" dirty="0" err="1">
                <a:solidFill>
                  <a:srgbClr val="002060"/>
                </a:solidFill>
              </a:rPr>
              <a:t>barrel</a:t>
            </a:r>
            <a:endParaRPr lang="it-IT" sz="1000" dirty="0">
              <a:solidFill>
                <a:srgbClr val="002060"/>
              </a:solidFill>
            </a:endParaRPr>
          </a:p>
        </p:txBody>
      </p:sp>
      <p:cxnSp>
        <p:nvCxnSpPr>
          <p:cNvPr id="30" name="Connettore 2 27">
            <a:extLst>
              <a:ext uri="{FF2B5EF4-FFF2-40B4-BE49-F238E27FC236}">
                <a16:creationId xmlns:a16="http://schemas.microsoft.com/office/drawing/2014/main" id="{8BB561B4-2214-1A44-96CF-49895F55E303}"/>
              </a:ext>
            </a:extLst>
          </p:cNvPr>
          <p:cNvCxnSpPr>
            <a:cxnSpLocks/>
          </p:cNvCxnSpPr>
          <p:nvPr/>
        </p:nvCxnSpPr>
        <p:spPr>
          <a:xfrm flipH="1" flipV="1">
            <a:off x="2754351" y="2033822"/>
            <a:ext cx="628928" cy="27213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sellaDiTesto 28">
            <a:extLst>
              <a:ext uri="{FF2B5EF4-FFF2-40B4-BE49-F238E27FC236}">
                <a16:creationId xmlns:a16="http://schemas.microsoft.com/office/drawing/2014/main" id="{3B04EE4F-F408-F64A-A741-A9917C7C541B}"/>
              </a:ext>
            </a:extLst>
          </p:cNvPr>
          <p:cNvSpPr txBox="1"/>
          <p:nvPr/>
        </p:nvSpPr>
        <p:spPr>
          <a:xfrm>
            <a:off x="3429080" y="2121291"/>
            <a:ext cx="648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ECAL</a:t>
            </a:r>
          </a:p>
          <a:p>
            <a:r>
              <a:rPr lang="it-IT" sz="1000" dirty="0" err="1">
                <a:solidFill>
                  <a:srgbClr val="002060"/>
                </a:solidFill>
              </a:rPr>
              <a:t>endcap</a:t>
            </a:r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F05E041-4D7A-C74B-972C-F005ADC0A32D}"/>
              </a:ext>
            </a:extLst>
          </p:cNvPr>
          <p:cNvSpPr txBox="1"/>
          <p:nvPr/>
        </p:nvSpPr>
        <p:spPr>
          <a:xfrm>
            <a:off x="3171799" y="2663749"/>
            <a:ext cx="1034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INNER</a:t>
            </a:r>
          </a:p>
          <a:p>
            <a:pPr algn="ctr"/>
            <a:r>
              <a:rPr lang="it-IT" dirty="0">
                <a:solidFill>
                  <a:srgbClr val="002060"/>
                </a:solidFill>
              </a:rPr>
              <a:t>TRACKER</a:t>
            </a: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8D671012-C6B4-DA48-90BB-384D16DE596E}"/>
              </a:ext>
            </a:extLst>
          </p:cNvPr>
          <p:cNvCxnSpPr>
            <a:cxnSpLocks/>
          </p:cNvCxnSpPr>
          <p:nvPr/>
        </p:nvCxnSpPr>
        <p:spPr>
          <a:xfrm flipH="1">
            <a:off x="2510774" y="2924199"/>
            <a:ext cx="790187" cy="524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>
            <a:extLst>
              <a:ext uri="{FF2B5EF4-FFF2-40B4-BE49-F238E27FC236}">
                <a16:creationId xmlns:a16="http://schemas.microsoft.com/office/drawing/2014/main" id="{AC28338C-1F8E-144E-B138-A29F796EAD06}"/>
              </a:ext>
            </a:extLst>
          </p:cNvPr>
          <p:cNvSpPr/>
          <p:nvPr/>
        </p:nvSpPr>
        <p:spPr>
          <a:xfrm>
            <a:off x="1981200" y="3281680"/>
            <a:ext cx="1788160" cy="2103120"/>
          </a:xfrm>
          <a:custGeom>
            <a:avLst/>
            <a:gdLst>
              <a:gd name="connsiteX0" fmla="*/ 0 w 1788160"/>
              <a:gd name="connsiteY0" fmla="*/ 2103120 h 2103120"/>
              <a:gd name="connsiteX1" fmla="*/ 1473200 w 1788160"/>
              <a:gd name="connsiteY1" fmla="*/ 1361440 h 2103120"/>
              <a:gd name="connsiteX2" fmla="*/ 1788160 w 1788160"/>
              <a:gd name="connsiteY2" fmla="*/ 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8160" h="2103120">
                <a:moveTo>
                  <a:pt x="0" y="2103120"/>
                </a:moveTo>
                <a:cubicBezTo>
                  <a:pt x="587586" y="1907540"/>
                  <a:pt x="1175173" y="1711960"/>
                  <a:pt x="1473200" y="1361440"/>
                </a:cubicBezTo>
                <a:cubicBezTo>
                  <a:pt x="1771227" y="1010920"/>
                  <a:pt x="1779693" y="505460"/>
                  <a:pt x="1788160" y="0"/>
                </a:cubicBezTo>
              </a:path>
            </a:pathLst>
          </a:custGeom>
          <a:noFill/>
          <a:ln w="38100"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2293F-BB4D-B547-ACBC-5635356E2B36}"/>
              </a:ext>
            </a:extLst>
          </p:cNvPr>
          <p:cNvSpPr txBox="1"/>
          <p:nvPr/>
        </p:nvSpPr>
        <p:spPr>
          <a:xfrm rot="19089638">
            <a:off x="1676892" y="4368800"/>
            <a:ext cx="233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Drawing to be updated</a:t>
            </a:r>
          </a:p>
        </p:txBody>
      </p:sp>
    </p:spTree>
    <p:extLst>
      <p:ext uri="{BB962C8B-B14F-4D97-AF65-F5344CB8AC3E}">
        <p14:creationId xmlns:p14="http://schemas.microsoft.com/office/powerpoint/2010/main" val="187806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1DBB0-C066-D840-B3B1-088C8B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Montanari | DUNE Collaboration Meeting - Sep 21, 2021</a:t>
            </a:r>
            <a:endParaRPr lang="en-US" b="1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6C3561F-880C-3440-8DD1-A92753CC2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17" y="1007461"/>
            <a:ext cx="9038423" cy="5545704"/>
          </a:xfrm>
          <a:noFill/>
        </p:spPr>
        <p:txBody>
          <a:bodyPr>
            <a:noAutofit/>
          </a:bodyPr>
          <a:lstStyle/>
          <a:p>
            <a:pPr marL="366355" lvl="1">
              <a:lnSpc>
                <a:spcPts val="2123"/>
              </a:lnSpc>
              <a:spcBef>
                <a:spcPts val="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following working groups can be easily identified on the basis of deliverables:</a:t>
            </a:r>
          </a:p>
          <a:p>
            <a:pPr marL="594955" lvl="2">
              <a:lnSpc>
                <a:spcPts val="2123"/>
              </a:lnSpc>
              <a:spcBef>
                <a:spcPts val="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Magnet and yoke</a:t>
            </a:r>
          </a:p>
          <a:p>
            <a:pPr marL="594955" lvl="2">
              <a:lnSpc>
                <a:spcPts val="2123"/>
              </a:lnSpc>
              <a:spcBef>
                <a:spcPts val="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ECAL</a:t>
            </a:r>
          </a:p>
          <a:p>
            <a:pPr marL="594955" lvl="2">
              <a:lnSpc>
                <a:spcPts val="2123"/>
              </a:lnSpc>
              <a:spcBef>
                <a:spcPts val="0"/>
              </a:spcBef>
              <a:spcAft>
                <a:spcPts val="21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Inner Tracker (this will be split in sub-WGs)</a:t>
            </a:r>
          </a:p>
          <a:p>
            <a:pPr marL="594955" lvl="2">
              <a:lnSpc>
                <a:spcPts val="2123"/>
              </a:lnSpc>
              <a:spcBef>
                <a:spcPts val="0"/>
              </a:spcBef>
              <a:spcAft>
                <a:spcPts val="21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GRAIN</a:t>
            </a:r>
          </a:p>
          <a:p>
            <a:pPr marL="594955" lvl="2">
              <a:lnSpc>
                <a:spcPts val="2123"/>
              </a:lnSpc>
              <a:spcBef>
                <a:spcPts val="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Muon chambers (decision making process)</a:t>
            </a:r>
          </a:p>
          <a:p>
            <a:pPr marL="594955" lvl="2">
              <a:lnSpc>
                <a:spcPts val="2123"/>
              </a:lnSpc>
              <a:spcBef>
                <a:spcPts val="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Slow controls (reference persons)</a:t>
            </a:r>
          </a:p>
          <a:p>
            <a:pPr marL="594955" lvl="2">
              <a:lnSpc>
                <a:spcPts val="2123"/>
              </a:lnSpc>
              <a:spcBef>
                <a:spcPts val="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DAQ, trigger and Beam interface (reference persons)</a:t>
            </a:r>
          </a:p>
          <a:p>
            <a:pPr marL="366355" lvl="1">
              <a:lnSpc>
                <a:spcPts val="2123"/>
              </a:lnSpc>
              <a:spcBef>
                <a:spcPts val="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following interfaces are also required:</a:t>
            </a:r>
          </a:p>
          <a:p>
            <a:pPr marL="594955" lvl="2">
              <a:lnSpc>
                <a:spcPts val="2123"/>
              </a:lnSpc>
              <a:spcBef>
                <a:spcPts val="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Electrical equipment</a:t>
            </a:r>
          </a:p>
          <a:p>
            <a:pPr marL="594955" lvl="2">
              <a:lnSpc>
                <a:spcPts val="2123"/>
              </a:lnSpc>
              <a:spcBef>
                <a:spcPts val="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Installation &amp; Integration (logistic)</a:t>
            </a:r>
          </a:p>
          <a:p>
            <a:pPr marL="594955" lvl="2">
              <a:lnSpc>
                <a:spcPts val="2123"/>
              </a:lnSpc>
              <a:spcBef>
                <a:spcPts val="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Cryogenics (interface)</a:t>
            </a:r>
          </a:p>
          <a:p>
            <a:pPr marL="594955" lvl="2">
              <a:lnSpc>
                <a:spcPts val="2123"/>
              </a:lnSpc>
              <a:spcBef>
                <a:spcPts val="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Safety </a:t>
            </a:r>
          </a:p>
          <a:p>
            <a:pPr marL="594955" lvl="2">
              <a:lnSpc>
                <a:spcPts val="2123"/>
              </a:lnSpc>
              <a:spcBef>
                <a:spcPts val="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Data Management and Computing (shared with Software and Analysis Board)</a:t>
            </a:r>
          </a:p>
          <a:p>
            <a:pPr marL="366355" lvl="1">
              <a:lnSpc>
                <a:spcPts val="2123"/>
              </a:lnSpc>
              <a:spcBef>
                <a:spcPts val="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Also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very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important:</a:t>
            </a:r>
          </a:p>
          <a:p>
            <a:pPr marL="594955" lvl="2">
              <a:lnSpc>
                <a:spcPts val="2123"/>
              </a:lnSpc>
              <a:spcBef>
                <a:spcPts val="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Documents collection, organization and distribution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9A4838-19C1-1443-880A-2CFB1C5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4" y="193832"/>
            <a:ext cx="9907706" cy="492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Technical Working Groups and Interfaces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B8DAF4-16BE-4D4A-82D6-AE8BBD54C17B}"/>
              </a:ext>
            </a:extLst>
          </p:cNvPr>
          <p:cNvSpPr txBox="1"/>
          <p:nvPr/>
        </p:nvSpPr>
        <p:spPr>
          <a:xfrm>
            <a:off x="8524240" y="3477253"/>
            <a:ext cx="2997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Additional working groups can be defined, according to specific needs.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F5BA4-A36E-3C48-89E4-7A51E0B82C0C}"/>
              </a:ext>
            </a:extLst>
          </p:cNvPr>
          <p:cNvSpPr txBox="1"/>
          <p:nvPr/>
        </p:nvSpPr>
        <p:spPr>
          <a:xfrm>
            <a:off x="7538180" y="1311233"/>
            <a:ext cx="3760280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Straw tubes and targets construction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Readout electronics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Gas system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Support structure, mechanics and alignments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08E8C522-CB5B-1344-83A1-6FE77683C95C}"/>
              </a:ext>
            </a:extLst>
          </p:cNvPr>
          <p:cNvSpPr/>
          <p:nvPr/>
        </p:nvSpPr>
        <p:spPr>
          <a:xfrm>
            <a:off x="4886960" y="1859280"/>
            <a:ext cx="375920" cy="420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3B1B82-E87D-584C-84C2-B9FDD6611213}"/>
              </a:ext>
            </a:extLst>
          </p:cNvPr>
          <p:cNvSpPr txBox="1"/>
          <p:nvPr/>
        </p:nvSpPr>
        <p:spPr>
          <a:xfrm>
            <a:off x="5416901" y="1746263"/>
            <a:ext cx="14528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Design &amp; prototyping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0BFCA3F-7637-4B42-8ABD-63A51F4E25C0}"/>
              </a:ext>
            </a:extLst>
          </p:cNvPr>
          <p:cNvSpPr/>
          <p:nvPr/>
        </p:nvSpPr>
        <p:spPr>
          <a:xfrm>
            <a:off x="7030720" y="1859280"/>
            <a:ext cx="375920" cy="420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14DD1D-0F39-E240-BD69-C40817EBC37D}"/>
              </a:ext>
            </a:extLst>
          </p:cNvPr>
          <p:cNvSpPr txBox="1"/>
          <p:nvPr/>
        </p:nvSpPr>
        <p:spPr>
          <a:xfrm>
            <a:off x="2246981" y="2264423"/>
            <a:ext cx="14528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Design &amp; prototyping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FE8A4A0-9141-614F-B64F-FB4EAE9B6F2A}"/>
              </a:ext>
            </a:extLst>
          </p:cNvPr>
          <p:cNvSpPr/>
          <p:nvPr/>
        </p:nvSpPr>
        <p:spPr>
          <a:xfrm>
            <a:off x="1615440" y="2367280"/>
            <a:ext cx="375920" cy="420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1DBB0-C066-D840-B3B1-088C8B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003" y="6495483"/>
            <a:ext cx="8218636" cy="237285"/>
          </a:xfrm>
        </p:spPr>
        <p:txBody>
          <a:bodyPr/>
          <a:lstStyle/>
          <a:p>
            <a:pPr>
              <a:defRPr/>
            </a:pPr>
            <a:r>
              <a:rPr lang="en-US"/>
              <a:t>C. Montanari | SAND Technical Meeting - Oct 12, 2021</a:t>
            </a:r>
            <a:endParaRPr lang="en-US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9A4838-19C1-1443-880A-2CFB1C5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3" y="193832"/>
            <a:ext cx="9410655" cy="492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Workflow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B755035-5425-ED4B-B239-D65655BF75A5}"/>
              </a:ext>
            </a:extLst>
          </p:cNvPr>
          <p:cNvSpPr txBox="1">
            <a:spLocks/>
          </p:cNvSpPr>
          <p:nvPr/>
        </p:nvSpPr>
        <p:spPr>
          <a:xfrm>
            <a:off x="0" y="1000042"/>
            <a:ext cx="12110720" cy="533979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3429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355" lvl="1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For new sub-components, like STT and GRAIN the workflow can be summarized as:</a:t>
            </a:r>
          </a:p>
          <a:p>
            <a:pPr marL="366355" lvl="1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366355" lvl="1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366355" lvl="1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137755" lvl="1" indent="0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366355" lvl="1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For existing sub-components (ECAL, Magnet and Yoke) the workflow becomes:</a:t>
            </a:r>
          </a:p>
          <a:p>
            <a:pPr marL="366355" lvl="1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366355" lvl="1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366355" lvl="1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366355" lvl="1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366355" lvl="1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366355" lvl="1">
              <a:lnSpc>
                <a:spcPts val="2123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Preliminary to both design and definition of upgrades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it is fundamental to clearly define a set of basic parameters/requirements such as spatial and timing resolutions, mechanical alignments, constraints (dimensions, weights, power consumption, heat dissipation, …), data rates, etc.. This process requires a close interaction between the community that developed the conceptual design and the one that is taking the responsibility of realizing the sub-components and integrating them. Additional constraints, defined at the management level (time schedule, external resources, standards, …), are also to be integrated at the design phase.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B375A74-74CA-F34C-8727-40C49A6BC79E}"/>
              </a:ext>
            </a:extLst>
          </p:cNvPr>
          <p:cNvSpPr/>
          <p:nvPr/>
        </p:nvSpPr>
        <p:spPr>
          <a:xfrm>
            <a:off x="386080" y="1569720"/>
            <a:ext cx="1148080" cy="802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DESIGN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D1C6C714-D977-D549-B9C6-864CC2FD8002}"/>
              </a:ext>
            </a:extLst>
          </p:cNvPr>
          <p:cNvSpPr/>
          <p:nvPr/>
        </p:nvSpPr>
        <p:spPr>
          <a:xfrm>
            <a:off x="1637720" y="1569720"/>
            <a:ext cx="1735400" cy="802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PROTOTYPING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55055AE-52D0-F04A-B514-0D62CC19F270}"/>
              </a:ext>
            </a:extLst>
          </p:cNvPr>
          <p:cNvSpPr/>
          <p:nvPr/>
        </p:nvSpPr>
        <p:spPr>
          <a:xfrm>
            <a:off x="3403600" y="1310640"/>
            <a:ext cx="2133600" cy="1320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PROCUREMENTS/CONSTRUCTION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1FF0172-87F5-5D44-B9B3-C49E23421668}"/>
              </a:ext>
            </a:extLst>
          </p:cNvPr>
          <p:cNvSpPr/>
          <p:nvPr/>
        </p:nvSpPr>
        <p:spPr>
          <a:xfrm>
            <a:off x="5615424" y="1569720"/>
            <a:ext cx="2021944" cy="802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INSTALLATION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2D9E2E73-B125-BC40-8ABE-EDE0566B149C}"/>
              </a:ext>
            </a:extLst>
          </p:cNvPr>
          <p:cNvSpPr/>
          <p:nvPr/>
        </p:nvSpPr>
        <p:spPr>
          <a:xfrm>
            <a:off x="7721600" y="1569720"/>
            <a:ext cx="962352" cy="802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845D4143-6BA5-E64E-915C-33F43146050B}"/>
              </a:ext>
            </a:extLst>
          </p:cNvPr>
          <p:cNvSpPr/>
          <p:nvPr/>
        </p:nvSpPr>
        <p:spPr>
          <a:xfrm>
            <a:off x="8825696" y="1569720"/>
            <a:ext cx="2197904" cy="802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COMMISSIONING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A3A17FCF-E2E9-CF42-8B77-CF788423C71B}"/>
              </a:ext>
            </a:extLst>
          </p:cNvPr>
          <p:cNvSpPr/>
          <p:nvPr/>
        </p:nvSpPr>
        <p:spPr>
          <a:xfrm>
            <a:off x="680720" y="3135248"/>
            <a:ext cx="2956560" cy="802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DEFINITION OF UPGRADES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CF5F4F40-D22A-DD4B-8CA9-2F8B084D825B}"/>
              </a:ext>
            </a:extLst>
          </p:cNvPr>
          <p:cNvSpPr/>
          <p:nvPr/>
        </p:nvSpPr>
        <p:spPr>
          <a:xfrm>
            <a:off x="1960880" y="3948048"/>
            <a:ext cx="1676400" cy="802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DISASSEMBLY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273E5A07-BB8A-6140-8046-61D9C7203E74}"/>
              </a:ext>
            </a:extLst>
          </p:cNvPr>
          <p:cNvSpPr/>
          <p:nvPr/>
        </p:nvSpPr>
        <p:spPr>
          <a:xfrm>
            <a:off x="3860696" y="3145408"/>
            <a:ext cx="1971144" cy="802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PROCUREMENTS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7EB048A1-5863-C141-A091-D11B0AFE11F3}"/>
              </a:ext>
            </a:extLst>
          </p:cNvPr>
          <p:cNvSpPr/>
          <p:nvPr/>
        </p:nvSpPr>
        <p:spPr>
          <a:xfrm>
            <a:off x="5960864" y="3155568"/>
            <a:ext cx="2106176" cy="802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IMPLEMENTATION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C9E00BF0-2175-E44A-A39F-5A52F4AC0BA7}"/>
              </a:ext>
            </a:extLst>
          </p:cNvPr>
          <p:cNvSpPr/>
          <p:nvPr/>
        </p:nvSpPr>
        <p:spPr>
          <a:xfrm>
            <a:off x="8148320" y="3501008"/>
            <a:ext cx="962352" cy="802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ED6972CC-368F-DC42-9E74-C4B3AA49840C}"/>
              </a:ext>
            </a:extLst>
          </p:cNvPr>
          <p:cNvSpPr/>
          <p:nvPr/>
        </p:nvSpPr>
        <p:spPr>
          <a:xfrm>
            <a:off x="9252416" y="3501008"/>
            <a:ext cx="2197904" cy="802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COMMISSIONING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DF9F5F1E-36C0-6646-B604-185569476580}"/>
              </a:ext>
            </a:extLst>
          </p:cNvPr>
          <p:cNvSpPr/>
          <p:nvPr/>
        </p:nvSpPr>
        <p:spPr>
          <a:xfrm>
            <a:off x="3860696" y="4005064"/>
            <a:ext cx="1920344" cy="802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A19DC9C7-69EC-C84D-8E2E-A112D9333D53}"/>
              </a:ext>
            </a:extLst>
          </p:cNvPr>
          <p:cNvSpPr/>
          <p:nvPr/>
        </p:nvSpPr>
        <p:spPr>
          <a:xfrm>
            <a:off x="5960864" y="4005064"/>
            <a:ext cx="1699776" cy="802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ASSEMBLY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E9EE382-74FE-FD49-9B7F-4F9E57F8027E}"/>
              </a:ext>
            </a:extLst>
          </p:cNvPr>
          <p:cNvSpPr/>
          <p:nvPr/>
        </p:nvSpPr>
        <p:spPr>
          <a:xfrm>
            <a:off x="568960" y="2306320"/>
            <a:ext cx="1767840" cy="408058"/>
          </a:xfrm>
          <a:custGeom>
            <a:avLst/>
            <a:gdLst>
              <a:gd name="connsiteX0" fmla="*/ 1767840 w 1767840"/>
              <a:gd name="connsiteY0" fmla="*/ 30480 h 408058"/>
              <a:gd name="connsiteX1" fmla="*/ 1168400 w 1767840"/>
              <a:gd name="connsiteY1" fmla="*/ 325120 h 408058"/>
              <a:gd name="connsiteX2" fmla="*/ 304800 w 1767840"/>
              <a:gd name="connsiteY2" fmla="*/ 386080 h 408058"/>
              <a:gd name="connsiteX3" fmla="*/ 0 w 1767840"/>
              <a:gd name="connsiteY3" fmla="*/ 0 h 40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840" h="408058">
                <a:moveTo>
                  <a:pt x="1767840" y="30480"/>
                </a:moveTo>
                <a:cubicBezTo>
                  <a:pt x="1590040" y="148166"/>
                  <a:pt x="1412240" y="265853"/>
                  <a:pt x="1168400" y="325120"/>
                </a:cubicBezTo>
                <a:cubicBezTo>
                  <a:pt x="924560" y="384387"/>
                  <a:pt x="499533" y="440267"/>
                  <a:pt x="304800" y="386080"/>
                </a:cubicBezTo>
                <a:cubicBezTo>
                  <a:pt x="110067" y="331893"/>
                  <a:pt x="55033" y="165946"/>
                  <a:pt x="0" y="0"/>
                </a:cubicBez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1BE19A79-A431-C247-80FE-5A53B9B6E371}"/>
              </a:ext>
            </a:extLst>
          </p:cNvPr>
          <p:cNvSpPr/>
          <p:nvPr/>
        </p:nvSpPr>
        <p:spPr>
          <a:xfrm>
            <a:off x="660400" y="1341104"/>
            <a:ext cx="1778000" cy="325136"/>
          </a:xfrm>
          <a:custGeom>
            <a:avLst/>
            <a:gdLst>
              <a:gd name="connsiteX0" fmla="*/ 0 w 1778000"/>
              <a:gd name="connsiteY0" fmla="*/ 325136 h 325136"/>
              <a:gd name="connsiteX1" fmla="*/ 335280 w 1778000"/>
              <a:gd name="connsiteY1" fmla="*/ 20336 h 325136"/>
              <a:gd name="connsiteX2" fmla="*/ 1209040 w 1778000"/>
              <a:gd name="connsiteY2" fmla="*/ 60976 h 325136"/>
              <a:gd name="connsiteX3" fmla="*/ 1778000 w 1778000"/>
              <a:gd name="connsiteY3" fmla="*/ 325136 h 32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0" h="325136">
                <a:moveTo>
                  <a:pt x="0" y="325136"/>
                </a:moveTo>
                <a:cubicBezTo>
                  <a:pt x="66886" y="194749"/>
                  <a:pt x="133773" y="64363"/>
                  <a:pt x="335280" y="20336"/>
                </a:cubicBezTo>
                <a:cubicBezTo>
                  <a:pt x="536787" y="-23691"/>
                  <a:pt x="968587" y="10176"/>
                  <a:pt x="1209040" y="60976"/>
                </a:cubicBezTo>
                <a:cubicBezTo>
                  <a:pt x="1449493" y="111776"/>
                  <a:pt x="1613746" y="218456"/>
                  <a:pt x="1778000" y="325136"/>
                </a:cubicBez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1DBB0-C066-D840-B3B1-088C8B3F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003" y="6495483"/>
            <a:ext cx="8218636" cy="237285"/>
          </a:xfrm>
        </p:spPr>
        <p:txBody>
          <a:bodyPr/>
          <a:lstStyle/>
          <a:p>
            <a:pPr>
              <a:defRPr/>
            </a:pPr>
            <a:r>
              <a:rPr lang="en-US"/>
              <a:t>C. Montanari | SAND Technical Meeting - Oct 12, 2021</a:t>
            </a:r>
            <a:endParaRPr lang="en-US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9A4838-19C1-1443-880A-2CFB1C5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3" y="193832"/>
            <a:ext cx="9410655" cy="4923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Next steps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B755035-5425-ED4B-B239-D65655BF75A5}"/>
              </a:ext>
            </a:extLst>
          </p:cNvPr>
          <p:cNvSpPr txBox="1">
            <a:spLocks/>
          </p:cNvSpPr>
          <p:nvPr/>
        </p:nvSpPr>
        <p:spPr>
          <a:xfrm>
            <a:off x="233680" y="1000042"/>
            <a:ext cx="11673840" cy="483179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3429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6355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Next Technical Meeting, on October 26, Fabrice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Matichard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, the lead engineer of DUNE-ND Integration and Installation team, will give an overview of the I&amp;I team scope and status.</a:t>
            </a:r>
          </a:p>
          <a:p>
            <a:pPr marL="546355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We will start a discussion to define all parameters required for the design and upgrading phases.</a:t>
            </a:r>
          </a:p>
          <a:p>
            <a:pPr marL="546355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Initiate e reflection on what kind of contribution, both individuals and groups, are willing to make to the realization of SAND.</a:t>
            </a:r>
          </a:p>
          <a:p>
            <a:pPr marL="546355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This meeting will continue to be advertised to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Dune-nd-sand@fnal.gov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, however, all those interested in following more closely the technical evolution of the experiment are invited to subscribe to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dune-nd-sand-tech@fnal.gov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mailing list.</a:t>
            </a:r>
          </a:p>
          <a:p>
            <a:pPr marL="546355"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94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38494</TotalTime>
  <Words>687</Words>
  <Application>Microsoft Macintosh PowerPoint</Application>
  <PresentationFormat>Widescreen</PresentationFormat>
  <Paragraphs>101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ＭＳ Ｐゴシック</vt:lpstr>
      <vt:lpstr>Arial</vt:lpstr>
      <vt:lpstr>Calibri</vt:lpstr>
      <vt:lpstr>Helvetica</vt:lpstr>
      <vt:lpstr>Lucida Grande</vt:lpstr>
      <vt:lpstr>Mangal</vt:lpstr>
      <vt:lpstr>Wingdings</vt:lpstr>
      <vt:lpstr>Office Theme</vt:lpstr>
      <vt:lpstr>SAND Technical Meetings Scope and Organization</vt:lpstr>
      <vt:lpstr>SAND Technical Meeting</vt:lpstr>
      <vt:lpstr>SAND</vt:lpstr>
      <vt:lpstr>Technical Working Groups and Interfaces</vt:lpstr>
      <vt:lpstr>Workflow</vt:lpstr>
      <vt:lpstr>Next steps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claudiosilverio1@outlook.com</dc:creator>
  <cp:lastModifiedBy>Claudio Silverio Montanari</cp:lastModifiedBy>
  <cp:revision>367</cp:revision>
  <cp:lastPrinted>2020-09-27T13:31:54Z</cp:lastPrinted>
  <dcterms:created xsi:type="dcterms:W3CDTF">2017-09-26T16:04:38Z</dcterms:created>
  <dcterms:modified xsi:type="dcterms:W3CDTF">2021-10-12T14:28:56Z</dcterms:modified>
</cp:coreProperties>
</file>