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73" r:id="rId4"/>
    <p:sldId id="274" r:id="rId5"/>
    <p:sldId id="269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27" autoAdjust="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9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69833D1-230D-4688-9C50-574C0C3ACBBE}" type="datetimeFigureOut">
              <a:rPr lang="en-US" altLang="en-US"/>
              <a:pPr/>
              <a:t>10/15/21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FA79D08-40D4-4F39-BAF5-E0864D2D4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087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3FDF47FB-CDE2-4825-8AB5-B8A482B36363}" type="datetimeFigureOut">
              <a:rPr lang="en-US" altLang="en-US"/>
              <a:pPr/>
              <a:t>10/15/21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96A6C9E-00B2-4A6E-B94A-7B5912EE46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5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553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A01D97CF-7354-46D0-B928-F2E27E0DCCD8}" type="datetime1">
              <a:rPr lang="en-US" altLang="en-US" smtClean="0"/>
              <a:t>10/15/21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8A0D1-53B1-4305-BAD7-7641163DA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3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540312CB-C759-43BE-A33F-2AA10A057A30}" type="datetime1">
              <a:rPr lang="en-US" altLang="en-US" smtClean="0"/>
              <a:t>10/15/21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EE5A7C2-7C88-4D61-BFBC-0C94EDDF0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2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2BBE6F83-2D00-4DDA-9971-1D9B72FED04C}" type="datetime1">
              <a:rPr lang="en-US" altLang="en-US" smtClean="0"/>
              <a:t>10/15/21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637D271-6E09-44F2-8963-92864FE84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85528D-178D-4D0B-95DC-6C1AC9E2FDB7}" type="datetime1">
              <a:rPr lang="en-US" altLang="en-US" smtClean="0"/>
              <a:t>10/15/21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7EFA2-4ADE-4493-952C-9AB4B7132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52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0E74D-19DC-4FDD-8840-236285ECAE4D}" type="datetime1">
              <a:rPr lang="en-US" altLang="en-US" smtClean="0"/>
              <a:t>10/15/21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46BAE-42E2-49B2-983B-899D2F7DA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AA06E-A569-4E7B-87CD-5A86B7FB7CAA}" type="datetime1">
              <a:rPr lang="en-US" altLang="en-US" smtClean="0"/>
              <a:t>10/15/21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9E7C8-950D-4642-804C-98700ABB4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0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3B10A-14F8-400D-B206-19EE8CB1B11E}" type="datetime1">
              <a:rPr lang="en-US" altLang="en-US" smtClean="0"/>
              <a:t>10/15/21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2CBE1-95B4-43DF-AC49-BEDC4CEA2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72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DA85B-A36D-4D9D-96A3-AC537F1D4D6B}" type="datetime1">
              <a:rPr lang="en-US" altLang="en-US" smtClean="0"/>
              <a:t>10/15/21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D8BB-1E2A-41A5-AEEC-2FD5F0AD0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90F4915-4234-4CBB-80AD-002BA4F2ABDC}" type="datetime1">
              <a:rPr lang="en-US" altLang="en-US" smtClean="0"/>
              <a:t>10/15/21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3A38879-4565-49D0-80BE-B13240B89E3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E38007D-AD08-4405-A8A7-9C7E22FCAAEF}" type="datetime1">
              <a:rPr lang="en-US" altLang="en-US" smtClean="0"/>
              <a:t>10/15/21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4A1CABB-48C2-44D3-AAFF-0E7106315B6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89262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br>
              <a:rPr lang="en-US" altLang="en-US" dirty="0">
                <a:latin typeface="Helvetica" panose="020B0604020202020204" pitchFamily="34" charset="0"/>
              </a:rPr>
            </a:br>
            <a:r>
              <a:rPr lang="en-US" altLang="en-US" dirty="0">
                <a:latin typeface="Helvetica" panose="020B0604020202020204" pitchFamily="34" charset="0"/>
              </a:rPr>
              <a:t>Main Injector/Recycler Startup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>Marty Murphy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AD 0900 Scheduling Meeting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15 October 2021</a:t>
            </a:r>
          </a:p>
          <a:p>
            <a:endParaRPr lang="en-US" altLang="en-US" dirty="0">
              <a:latin typeface="Helvetica" panose="020B0604020202020204" pitchFamily="34" charset="0"/>
            </a:endParaRPr>
          </a:p>
          <a:p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15B6F-5933-4D48-A666-31B7C3FD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 Beam to NuMI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CF00627-2C70-E04D-BBFE-FA70761100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B8F3F-8C2C-8544-A31A-396E20C1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97CF-7354-46D0-B928-F2E27E0DCCD8}" type="datetime1">
              <a:rPr lang="en-US" altLang="en-US" smtClean="0"/>
              <a:t>10/15/21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FA545-A9A6-794D-BA6E-A759AF5D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Marty Murphy | MI Startup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80619-5728-C04C-ADD0-0C7E9537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82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1408F-77C9-AF42-A98F-C870F669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4CFFA-29F4-2948-AC54-C7D546A35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786499"/>
            <a:ext cx="8672513" cy="5429366"/>
          </a:xfrm>
        </p:spPr>
        <p:txBody>
          <a:bodyPr/>
          <a:lstStyle/>
          <a:p>
            <a:r>
              <a:rPr lang="en-US" sz="2000" dirty="0"/>
              <a:t>Peak power to NuMI ~550 KW</a:t>
            </a:r>
          </a:p>
          <a:p>
            <a:r>
              <a:rPr lang="en-US" sz="2000" dirty="0"/>
              <a:t>Big Items:</a:t>
            </a:r>
          </a:p>
          <a:p>
            <a:pPr lvl="1"/>
            <a:r>
              <a:rPr lang="en-US" sz="1800" dirty="0"/>
              <a:t>Tuesday – access to address stuck MI extraction septa.  Upstream motor on upstream septa was stuck. MI people un-stuck it in the tunnel.  Seems to be working with a “dead zone” in the very far outside position, which we can live with.  Thanks to RSO &amp; Team-</a:t>
            </a:r>
            <a:r>
              <a:rPr lang="en-US" sz="1800" dirty="0" err="1"/>
              <a:t>RunCo</a:t>
            </a:r>
            <a:r>
              <a:rPr lang="en-US" sz="1800" dirty="0"/>
              <a:t> for their nimble and agile response.</a:t>
            </a:r>
          </a:p>
          <a:p>
            <a:pPr lvl="1"/>
            <a:r>
              <a:rPr lang="en-US" sz="1800" dirty="0"/>
              <a:t>Wednesday</a:t>
            </a:r>
          </a:p>
          <a:p>
            <a:pPr lvl="2"/>
            <a:r>
              <a:rPr lang="en-US" sz="1800" dirty="0"/>
              <a:t>Parasitic RR lattice measurements.</a:t>
            </a:r>
          </a:p>
          <a:p>
            <a:pPr lvl="2"/>
            <a:r>
              <a:rPr lang="en-US" sz="1800" dirty="0"/>
              <a:t>H612 regulator over-temp Wed. evening.  Thanks to EE-support for their prompt response.</a:t>
            </a:r>
          </a:p>
          <a:p>
            <a:pPr lvl="1"/>
            <a:r>
              <a:rPr lang="en-US" sz="1800" dirty="0"/>
              <a:t>Thursday – Dedicated MI-8 to RR lattice measurements.</a:t>
            </a:r>
          </a:p>
          <a:p>
            <a:pPr lvl="2"/>
            <a:r>
              <a:rPr lang="en-US" sz="1800" dirty="0"/>
              <a:t>MI8 access to remove MW811 from beam (broken motor) Thanks to Rich and Stephen for their quick response and work.</a:t>
            </a:r>
          </a:p>
          <a:p>
            <a:pPr lvl="1"/>
            <a:r>
              <a:rPr lang="en-US" sz="1800" dirty="0"/>
              <a:t>Today </a:t>
            </a:r>
          </a:p>
          <a:p>
            <a:pPr lvl="2"/>
            <a:r>
              <a:rPr lang="en-US" sz="1800" dirty="0"/>
              <a:t>Beam off for </a:t>
            </a:r>
            <a:r>
              <a:rPr lang="en-US" sz="1800" dirty="0" err="1"/>
              <a:t>NO</a:t>
            </a:r>
            <a:r>
              <a:rPr lang="en-US" sz="1800" dirty="0" err="1">
                <a:latin typeface="Symbol" pitchFamily="2" charset="2"/>
              </a:rPr>
              <a:t>n</a:t>
            </a:r>
            <a:r>
              <a:rPr lang="en-US" sz="1800" dirty="0" err="1"/>
              <a:t>A</a:t>
            </a:r>
            <a:r>
              <a:rPr lang="en-US" sz="1800" dirty="0"/>
              <a:t> FD downtime.  </a:t>
            </a:r>
          </a:p>
          <a:p>
            <a:pPr lvl="2"/>
            <a:r>
              <a:rPr lang="en-US" sz="1800" dirty="0"/>
              <a:t>Study:  MI $21 flattop tunes &amp; orbits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A1EEB-A1D1-A947-A576-59C80FA0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97CF-7354-46D0-B928-F2E27E0DCCD8}" type="datetime1">
              <a:rPr lang="en-US" altLang="en-US" smtClean="0"/>
              <a:t>10/15/21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9C6EA-5203-B344-80B0-C17A1061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Marty Murphy | MI Startup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0B327-F56F-204C-A9A6-935922EAC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18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 bwMode="auto">
          <a:xfrm>
            <a:off x="228600" y="103189"/>
            <a:ext cx="8686800" cy="483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>Start-up Activities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 bwMode="auto">
          <a:xfrm>
            <a:off x="105310" y="586855"/>
            <a:ext cx="8935948" cy="54440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endParaRPr lang="en-US" altLang="en-US" dirty="0">
              <a:latin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rgbClr val="FF0000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000" b="1" dirty="0">
                <a:latin typeface="Helvetica" panose="020B0604020202020204" pitchFamily="34" charset="0"/>
              </a:rPr>
              <a:t>Beam Commissioning Continues</a:t>
            </a:r>
            <a:endParaRPr lang="en-US" altLang="en-US" sz="2000" dirty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000" b="1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</a:rPr>
              <a:t>MI:</a:t>
            </a:r>
            <a:endParaRPr lang="en-US" altLang="en-US" sz="2000" b="1" dirty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Helvetica" panose="020B0604020202020204" pitchFamily="34" charset="0"/>
              </a:rPr>
              <a:t>Start-up P1, P2 and P3 beam line power supplies.  </a:t>
            </a:r>
            <a:r>
              <a:rPr lang="en-US" altLang="en-US" sz="2000" dirty="0">
                <a:solidFill>
                  <a:srgbClr val="C00000"/>
                </a:solidFill>
                <a:latin typeface="Helvetica" panose="020B0604020202020204" pitchFamily="34" charset="0"/>
              </a:rPr>
              <a:t>In Progress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Helvetica" panose="020B0604020202020204" pitchFamily="34" charset="0"/>
              </a:rPr>
              <a:t>Commission SY slow spill to SY dump.  </a:t>
            </a:r>
            <a:r>
              <a:rPr lang="en-US" altLang="en-US" sz="2000" dirty="0">
                <a:solidFill>
                  <a:srgbClr val="C00000"/>
                </a:solidFill>
                <a:latin typeface="Helvetica" panose="020B0604020202020204" pitchFamily="34" charset="0"/>
              </a:rPr>
              <a:t>Next week</a:t>
            </a:r>
          </a:p>
          <a:p>
            <a:pPr marL="457200" lvl="1" indent="0">
              <a:buNone/>
            </a:pPr>
            <a:endParaRPr lang="en-US" altLang="en-US" sz="2000" dirty="0">
              <a:solidFill>
                <a:srgbClr val="C00000"/>
              </a:solidFill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sz="2000" b="1" dirty="0">
                <a:latin typeface="Helvetica" panose="020B0604020202020204" pitchFamily="34" charset="0"/>
              </a:rPr>
              <a:t>RR:</a:t>
            </a:r>
            <a:endParaRPr lang="en-US" altLang="en-US" sz="2000" dirty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>
                <a:latin typeface="Helvetica" panose="020B0604020202020204" pitchFamily="34" charset="0"/>
              </a:rPr>
              <a:t>Establish “off-momentum” injection.  </a:t>
            </a:r>
            <a:r>
              <a:rPr lang="en-US" altLang="en-US" dirty="0">
                <a:solidFill>
                  <a:srgbClr val="C00000"/>
                </a:solidFill>
                <a:latin typeface="Helvetica" panose="020B0604020202020204" pitchFamily="34" charset="0"/>
              </a:rPr>
              <a:t>Done</a:t>
            </a:r>
          </a:p>
          <a:p>
            <a:pPr lvl="2">
              <a:buFont typeface="Wingdings" pitchFamily="2" charset="2"/>
              <a:buChar char="§"/>
            </a:pPr>
            <a:r>
              <a:rPr lang="en-US" altLang="en-US" dirty="0">
                <a:latin typeface="Helvetica" panose="020B0604020202020204" pitchFamily="34" charset="0"/>
              </a:rPr>
              <a:t>Parasitic scans – feed-down, </a:t>
            </a:r>
            <a:r>
              <a:rPr lang="en-US" altLang="en-US" dirty="0" err="1">
                <a:latin typeface="Helvetica" panose="020B0604020202020204" pitchFamily="34" charset="0"/>
              </a:rPr>
              <a:t>sextupole</a:t>
            </a:r>
            <a:r>
              <a:rPr lang="en-US" altLang="en-US" dirty="0">
                <a:latin typeface="Helvetica" panose="020B0604020202020204" pitchFamily="34" charset="0"/>
              </a:rPr>
              <a:t>, etc.  </a:t>
            </a:r>
            <a:r>
              <a:rPr lang="en-US" altLang="en-US" dirty="0">
                <a:solidFill>
                  <a:srgbClr val="C00000"/>
                </a:solidFill>
                <a:latin typeface="Helvetica" panose="020B0604020202020204" pitchFamily="34" charset="0"/>
              </a:rPr>
              <a:t>Minimal impact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</a:rPr>
              <a:t>Provide beam for Muon Campus tune-up.  </a:t>
            </a:r>
            <a:r>
              <a:rPr lang="en-US" dirty="0">
                <a:solidFill>
                  <a:srgbClr val="C00000"/>
                </a:solidFill>
                <a:latin typeface="Helvetica" panose="020B0604020202020204" pitchFamily="34" charset="0"/>
              </a:rPr>
              <a:t>As requested</a:t>
            </a:r>
            <a:endParaRPr lang="en-US" altLang="en-US" sz="2000" b="1" dirty="0"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altLang="en-US" sz="2000" b="1" dirty="0"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sz="2000" b="1" dirty="0">
                <a:latin typeface="Helvetica" panose="020B0604020202020204" pitchFamily="34" charset="0"/>
              </a:rPr>
              <a:t>RR in Two Weeks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>
                <a:latin typeface="Helvetica" panose="020B0604020202020204" pitchFamily="34" charset="0"/>
              </a:rPr>
              <a:t>MI8-RR lattice measurement </a:t>
            </a:r>
            <a:r>
              <a:rPr lang="en-US" altLang="en-US" b="1" u="sng" dirty="0">
                <a:solidFill>
                  <a:srgbClr val="C00000"/>
                </a:solidFill>
                <a:latin typeface="Helvetica" panose="020B0604020202020204" pitchFamily="34" charset="0"/>
              </a:rPr>
              <a:t>Dedicated study</a:t>
            </a:r>
            <a:r>
              <a:rPr lang="en-US" altLang="en-US" dirty="0">
                <a:latin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C00000"/>
                </a:solidFill>
                <a:latin typeface="Helvetica" panose="020B0604020202020204" pitchFamily="34" charset="0"/>
              </a:rPr>
              <a:t>4-6 hours</a:t>
            </a:r>
            <a:endParaRPr lang="en-US" altLang="en-US" dirty="0">
              <a:latin typeface="Helvetica" panose="020B0604020202020204" pitchFamily="34" charset="0"/>
            </a:endParaRPr>
          </a:p>
          <a:p>
            <a:pPr marL="0" indent="0">
              <a:buNone/>
            </a:pPr>
            <a:br>
              <a:rPr lang="en-US" dirty="0"/>
            </a:br>
            <a:endParaRPr lang="en-US" altLang="en-US" sz="2000" dirty="0">
              <a:latin typeface="Helvetica" panose="020B0604020202020204" pitchFamily="34" charset="0"/>
            </a:endParaRP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2">
              <a:buFont typeface="Wingdings" pitchFamily="2" charset="2"/>
              <a:buChar char="§"/>
            </a:pPr>
            <a:endParaRPr lang="en-US" altLang="en-US" sz="1800" dirty="0">
              <a:latin typeface="Helvetica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2000" dirty="0">
              <a:latin typeface="Helvetica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C00000"/>
              </a:solidFill>
              <a:latin typeface="Helvetica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C00000"/>
              </a:solidFill>
              <a:latin typeface="Helvetica" panose="020B0604020202020204" pitchFamily="34" charset="0"/>
            </a:endParaRP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rgbClr val="004C97"/>
                </a:solidFill>
                <a:latin typeface="Helvetica" panose="020B0604020202020204" pitchFamily="34" charset="0"/>
              </a:rPr>
              <a:t>10/8/21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9460737-2628-4B1C-BD04-4A911055B460}" type="slidenum">
              <a:rPr lang="en-US" altLang="en-US" sz="9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9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A4DA28-AC57-4F74-AB6D-E66617BBC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Marty Murphy | MI Startup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1725086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 (1)</Template>
  <TotalTime>20394</TotalTime>
  <Words>256</Words>
  <Application>Microsoft Macintosh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Helvetica</vt:lpstr>
      <vt:lpstr>Symbol</vt:lpstr>
      <vt:lpstr>Wingdings</vt:lpstr>
      <vt:lpstr>FNAL_TemplateMac_060514</vt:lpstr>
      <vt:lpstr>Fermilab: Footer Only</vt:lpstr>
      <vt:lpstr> Main Injector/Recycler Startup</vt:lpstr>
      <vt:lpstr>HEP Beam to NuMI</vt:lpstr>
      <vt:lpstr>This Week</vt:lpstr>
      <vt:lpstr>Start-up Activities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David Capista</dc:creator>
  <cp:lastModifiedBy>Martin Murphy</cp:lastModifiedBy>
  <cp:revision>387</cp:revision>
  <cp:lastPrinted>2014-01-20T19:40:21Z</cp:lastPrinted>
  <dcterms:created xsi:type="dcterms:W3CDTF">2015-04-23T16:09:57Z</dcterms:created>
  <dcterms:modified xsi:type="dcterms:W3CDTF">2021-10-16T15:41:57Z</dcterms:modified>
</cp:coreProperties>
</file>