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1154-4341-7A4D-900F-77E78ABC1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A2D48-8E54-FD40-8E3B-9A4002859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60E08-6EEC-384E-824A-4B400D24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B5BA-667D-6845-80BB-53F20BFC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26C62-F99E-D147-9FB8-9EA6042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0763-D95A-8143-B0FE-6E8FAEDE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35F5B-A799-F547-B243-CC4943D94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72EDA-928A-4D42-9C5A-A0B7B4C1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4F0F4-520E-5141-BAEC-48E63403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28F6-0F95-0143-82E6-114AC2D7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4ACE2-65AC-5F46-9E8A-B8A046117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0E912-EB30-714D-AEE6-A17CFF661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CB33C-E16F-AB43-9763-AEAA18DC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C9B3C-A6ED-E746-9517-5F6F7A4A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C9493-CA0E-184E-9CB7-08F14636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6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E827-4C18-A343-B615-2B1FC417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1940-9463-0C4A-B06E-C73AFCE7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276C-63A5-5E4C-B1E3-095A8368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DB6A8-7BF8-8945-B3FC-19C56D6B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BC246-881F-D549-8C99-2791CD26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8D5B-A963-AA47-B57B-EFDB49BF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7F91F-96A9-A547-966D-81CE3E20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5FB63-755D-2641-A030-5855859C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B28C-655E-AB42-8E74-90943137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2C44-A615-BF43-A92D-436FED9E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1B43-1247-4546-8561-2B696DDD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3665-C5C4-474A-8D79-692504C9E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620B3-B99A-6C49-898D-21A337437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BCAD0-9C95-FC43-B091-E3213C3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DBEF3-485F-F742-86B8-42BFEBDD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014C5-9BBE-404C-8898-D8C33A5E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CE90-3E81-4B4A-932A-3893C183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CD717-5A9E-5D44-BF5A-56B951A3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35DDB-4740-0845-99B5-0D1187D4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91F08-E197-BA4A-B5D5-A9701B83A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131FF-60EF-B34E-9896-AF1694D3D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1E716-4856-C14B-8B49-DCB9C8EB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A5BC1-3E20-1145-AEE3-95C56DC2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D4017-2E7C-0E43-A3E3-A8994F09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FCEE-CEDB-D84E-9770-A0D8B868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11F81-CF18-0942-A0CE-36AA7A11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7CAC1-DD91-1B42-9F2C-4B7E06B3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2951A-52AA-F24C-A765-7120F739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1A7DD-A175-8E4D-B894-17B1370D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40E38-ECB6-9147-8084-60E124EB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8DCF8-D307-0B46-8D35-6C07D571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D477-F796-7D49-B1EE-BD76C7A3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8A92-8A60-4847-BB21-DEE78370B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3171-9EDC-C840-8712-0E71F669A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B75ED-2675-AB40-9874-D51161A4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0B01-A364-D04C-850D-5B432E71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EA1E6-00DC-8540-B817-A6D70872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F154-2308-764A-A381-D3465E3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0CAE0-B17D-984B-A9A9-79C90A47B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6EFE2-41B2-5B45-91A6-AA7839635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A2EBD-53E1-334E-8ECF-680F229E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DE251-7E74-6740-81BF-556337B1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86B79-6575-B449-B16E-AD14B6F1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7D84A-C418-6F4D-83AF-475183B7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185AD-2ABC-684D-A65E-67F89F83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2DBE8-566E-D54B-A9DF-E0DDF4051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3EB6-43DB-1B41-B1A2-7CFE341E48C1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D864-C387-114A-B47B-0C84554B0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2D04-2651-9E4E-A30A-D887997C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A420-CECC-884D-BCE6-6011DF49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26CC-74BB-C14A-A74A-585ED8409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Some Thoughts on Themes in TPC 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2B92B-F5B5-AA4A-AD44-E9F05056F6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Jones, University of Texas at Arlington</a:t>
            </a:r>
          </a:p>
        </p:txBody>
      </p:sp>
      <p:pic>
        <p:nvPicPr>
          <p:cNvPr id="2050" name="Picture 2" descr="Gains Images, Stock Photos &amp;amp; Vectors | Shutterstock">
            <a:extLst>
              <a:ext uri="{FF2B5EF4-FFF2-40B4-BE49-F238E27FC236}">
                <a16:creationId xmlns:a16="http://schemas.microsoft.com/office/drawing/2014/main" id="{6347C2C1-B354-1E4D-9674-B5F60A7D2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8" b="18900"/>
          <a:stretch/>
        </p:blipFill>
        <p:spPr bwMode="auto">
          <a:xfrm>
            <a:off x="2866596" y="4156075"/>
            <a:ext cx="6261100" cy="23876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6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6650-EC78-434D-9228-C8BC3F33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7" y="342813"/>
            <a:ext cx="10515600" cy="5909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/>
              <a:t>Tradeoffs involved in choice of gain mechanism / readout: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Stable operation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 charge or light yield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fluctuations</a:t>
            </a:r>
          </a:p>
          <a:p>
            <a:endParaRPr lang="en-US" dirty="0"/>
          </a:p>
          <a:p>
            <a:r>
              <a:rPr lang="en-US" dirty="0"/>
              <a:t>Fine granularity of imaging</a:t>
            </a:r>
          </a:p>
          <a:p>
            <a:endParaRPr lang="en-US" dirty="0"/>
          </a:p>
          <a:p>
            <a:r>
              <a:rPr lang="en-US" dirty="0"/>
              <a:t>Must play well with others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  <a:p>
            <a:r>
              <a:rPr lang="en-US" dirty="0"/>
              <a:t>Low system complexity</a:t>
            </a:r>
          </a:p>
          <a:p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7A40364-3E84-AC46-B0D0-F090397BF692}"/>
              </a:ext>
            </a:extLst>
          </p:cNvPr>
          <p:cNvSpPr/>
          <p:nvPr/>
        </p:nvSpPr>
        <p:spPr>
          <a:xfrm>
            <a:off x="5301049" y="951469"/>
            <a:ext cx="1594021" cy="53875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2C533-3175-344D-8E47-8DC075E52557}"/>
              </a:ext>
            </a:extLst>
          </p:cNvPr>
          <p:cNvSpPr txBox="1"/>
          <p:nvPr/>
        </p:nvSpPr>
        <p:spPr>
          <a:xfrm>
            <a:off x="7468629" y="2137720"/>
            <a:ext cx="40107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Solutions exist for solving each of these independently,</a:t>
            </a:r>
          </a:p>
          <a:p>
            <a:endParaRPr lang="en-US" dirty="0"/>
          </a:p>
          <a:p>
            <a:r>
              <a:rPr lang="en-US" dirty="0"/>
              <a:t>But doing one of these things </a:t>
            </a:r>
            <a:r>
              <a:rPr lang="en-US" b="1" dirty="0">
                <a:solidFill>
                  <a:srgbClr val="00B050"/>
                </a:solidFill>
              </a:rPr>
              <a:t>better</a:t>
            </a:r>
            <a:r>
              <a:rPr lang="en-US" dirty="0"/>
              <a:t> often means doing another </a:t>
            </a:r>
            <a:r>
              <a:rPr lang="en-US" b="1" dirty="0">
                <a:solidFill>
                  <a:srgbClr val="C00000"/>
                </a:solidFill>
              </a:rPr>
              <a:t>worse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most challenging technical applications of TPCs now require all of them at once. </a:t>
            </a:r>
          </a:p>
          <a:p>
            <a:endParaRPr lang="en-US" dirty="0"/>
          </a:p>
          <a:p>
            <a:r>
              <a:rPr lang="en-US" dirty="0"/>
              <a:t>This suggests a possible framework for discussing the technological challenges and promising solutions.</a:t>
            </a:r>
          </a:p>
        </p:txBody>
      </p:sp>
    </p:spTree>
    <p:extLst>
      <p:ext uri="{BB962C8B-B14F-4D97-AF65-F5344CB8AC3E}">
        <p14:creationId xmlns:p14="http://schemas.microsoft.com/office/powerpoint/2010/main" val="152168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971B941-23C6-9A4E-A56C-AD7BFA840AD2}"/>
              </a:ext>
            </a:extLst>
          </p:cNvPr>
          <p:cNvSpPr txBox="1">
            <a:spLocks/>
          </p:cNvSpPr>
          <p:nvPr/>
        </p:nvSpPr>
        <p:spPr>
          <a:xfrm>
            <a:off x="504567" y="342813"/>
            <a:ext cx="10515600" cy="5909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300" b="1" dirty="0"/>
              <a:t>Tradeoffs involved in choice of gain mechanism and readout: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Stable operation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High charge or light yield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Small fluctuations</a:t>
            </a:r>
          </a:p>
          <a:p>
            <a:endParaRPr lang="en-US" dirty="0"/>
          </a:p>
          <a:p>
            <a:r>
              <a:rPr lang="en-US" dirty="0"/>
              <a:t>Fine granularity of imaging</a:t>
            </a:r>
          </a:p>
          <a:p>
            <a:endParaRPr lang="en-US" dirty="0"/>
          </a:p>
          <a:p>
            <a:r>
              <a:rPr lang="en-US" dirty="0"/>
              <a:t>Must play well with others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  <a:p>
            <a:r>
              <a:rPr lang="en-US" dirty="0"/>
              <a:t>Low system complexity</a:t>
            </a:r>
          </a:p>
          <a:p>
            <a:endParaRPr lang="en-US" dirty="0"/>
          </a:p>
        </p:txBody>
      </p:sp>
      <p:sp>
        <p:nvSpPr>
          <p:cNvPr id="14" name="Curved Left Arrow 13">
            <a:extLst>
              <a:ext uri="{FF2B5EF4-FFF2-40B4-BE49-F238E27FC236}">
                <a16:creationId xmlns:a16="http://schemas.microsoft.com/office/drawing/2014/main" id="{2BCFFF72-6764-CC44-97EC-742ACD00F157}"/>
              </a:ext>
            </a:extLst>
          </p:cNvPr>
          <p:cNvSpPr/>
          <p:nvPr/>
        </p:nvSpPr>
        <p:spPr>
          <a:xfrm>
            <a:off x="5762367" y="1841157"/>
            <a:ext cx="1729946" cy="3540211"/>
          </a:xfrm>
          <a:prstGeom prst="curved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98E85-506E-E140-9169-51D84DD04C18}"/>
              </a:ext>
            </a:extLst>
          </p:cNvPr>
          <p:cNvSpPr txBox="1"/>
          <p:nvPr/>
        </p:nvSpPr>
        <p:spPr>
          <a:xfrm>
            <a:off x="7735330" y="1643449"/>
            <a:ext cx="3721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Promising technological 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scintillating quenched gas mixture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with light emitted in visible.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BB25C-8011-C04E-BA1C-E31A426AFDC3}"/>
              </a:ext>
            </a:extLst>
          </p:cNvPr>
          <p:cNvSpPr txBox="1"/>
          <p:nvPr/>
        </p:nvSpPr>
        <p:spPr>
          <a:xfrm>
            <a:off x="1186249" y="1643449"/>
            <a:ext cx="285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Often requires a quencher…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FF87E-01EE-1C45-93C7-2124CBFCD09B}"/>
              </a:ext>
            </a:extLst>
          </p:cNvPr>
          <p:cNvSpPr txBox="1"/>
          <p:nvPr/>
        </p:nvSpPr>
        <p:spPr>
          <a:xfrm>
            <a:off x="1186249" y="5196702"/>
            <a:ext cx="42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But quencher inhibits scintillation emission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B7A114-15B0-5746-8BA3-A0C3A08A2F05}"/>
              </a:ext>
            </a:extLst>
          </p:cNvPr>
          <p:cNvSpPr txBox="1"/>
          <p:nvPr/>
        </p:nvSpPr>
        <p:spPr>
          <a:xfrm>
            <a:off x="1186249" y="2534174"/>
            <a:ext cx="468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 order to apply enough E field to achieve this.</a:t>
            </a:r>
          </a:p>
        </p:txBody>
      </p: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0F656D80-DF20-404B-971A-5C4181CB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7"/>
          <a:stretch/>
        </p:blipFill>
        <p:spPr>
          <a:xfrm>
            <a:off x="8167794" y="3168449"/>
            <a:ext cx="3534055" cy="279299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2B808C-16F9-E842-A969-9E6108CC5529}"/>
              </a:ext>
            </a:extLst>
          </p:cNvPr>
          <p:cNvCxnSpPr>
            <a:cxnSpLocks/>
          </p:cNvCxnSpPr>
          <p:nvPr/>
        </p:nvCxnSpPr>
        <p:spPr>
          <a:xfrm flipV="1">
            <a:off x="9771614" y="3268944"/>
            <a:ext cx="0" cy="23590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80A6D7C-1DD7-394D-A031-DCB4A5073D4A}"/>
              </a:ext>
            </a:extLst>
          </p:cNvPr>
          <p:cNvSpPr/>
          <p:nvPr/>
        </p:nvSpPr>
        <p:spPr>
          <a:xfrm>
            <a:off x="9667571" y="5092335"/>
            <a:ext cx="246580" cy="236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1DFD23-D0BC-2745-97FC-790CD0F84BC8}"/>
              </a:ext>
            </a:extLst>
          </p:cNvPr>
          <p:cNvSpPr/>
          <p:nvPr/>
        </p:nvSpPr>
        <p:spPr>
          <a:xfrm>
            <a:off x="9667571" y="3393953"/>
            <a:ext cx="246580" cy="236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91987B-B402-5145-AE30-83D57875FD90}"/>
              </a:ext>
            </a:extLst>
          </p:cNvPr>
          <p:cNvSpPr txBox="1"/>
          <p:nvPr/>
        </p:nvSpPr>
        <p:spPr>
          <a:xfrm>
            <a:off x="8886656" y="3555508"/>
            <a:ext cx="958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5500eV</a:t>
            </a:r>
            <a:endParaRPr lang="en-US" sz="1100" dirty="0"/>
          </a:p>
          <a:p>
            <a:pPr algn="ctr"/>
            <a:r>
              <a:rPr lang="en-US" sz="1100" dirty="0"/>
              <a:t>(180ph/MeV)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8C13D5-8368-2144-9686-6B325978ED94}"/>
              </a:ext>
            </a:extLst>
          </p:cNvPr>
          <p:cNvSpPr txBox="1"/>
          <p:nvPr/>
        </p:nvSpPr>
        <p:spPr>
          <a:xfrm>
            <a:off x="9744053" y="4518394"/>
            <a:ext cx="958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1400eV </a:t>
            </a:r>
            <a:endParaRPr lang="en-US" sz="1100" dirty="0"/>
          </a:p>
          <a:p>
            <a:pPr algn="ctr"/>
            <a:r>
              <a:rPr lang="en-US" sz="1100" dirty="0"/>
              <a:t>(700ph/MeV)</a:t>
            </a:r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399786-4B18-0543-AE74-567353C2BE2A}"/>
              </a:ext>
            </a:extLst>
          </p:cNvPr>
          <p:cNvSpPr txBox="1"/>
          <p:nvPr/>
        </p:nvSpPr>
        <p:spPr>
          <a:xfrm>
            <a:off x="8963389" y="2832478"/>
            <a:ext cx="75028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7030A0"/>
                </a:solidFill>
              </a:rPr>
              <a:t>Ar</a:t>
            </a:r>
            <a:r>
              <a:rPr lang="en-US" i="1" dirty="0">
                <a:solidFill>
                  <a:srgbClr val="7030A0"/>
                </a:solidFill>
              </a:rPr>
              <a:t>/CF</a:t>
            </a:r>
            <a:r>
              <a:rPr lang="en-US" i="1" baseline="-25000" dirty="0">
                <a:solidFill>
                  <a:srgbClr val="7030A0"/>
                </a:solidFill>
              </a:rPr>
              <a:t>4</a:t>
            </a:r>
            <a:r>
              <a:rPr lang="en-US" i="1" dirty="0">
                <a:solidFill>
                  <a:srgbClr val="7030A0"/>
                </a:solidFill>
              </a:rPr>
              <a:t> (99/1%) @ </a:t>
            </a:r>
            <a:r>
              <a:rPr lang="en-US" b="1" i="1" dirty="0">
                <a:solidFill>
                  <a:srgbClr val="7030A0"/>
                </a:solidFill>
              </a:rPr>
              <a:t>10bar</a:t>
            </a:r>
          </a:p>
        </p:txBody>
      </p:sp>
    </p:spTree>
    <p:extLst>
      <p:ext uri="{BB962C8B-B14F-4D97-AF65-F5344CB8AC3E}">
        <p14:creationId xmlns:p14="http://schemas.microsoft.com/office/powerpoint/2010/main" val="29776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rved Left Arrow 13">
            <a:extLst>
              <a:ext uri="{FF2B5EF4-FFF2-40B4-BE49-F238E27FC236}">
                <a16:creationId xmlns:a16="http://schemas.microsoft.com/office/drawing/2014/main" id="{2BCFFF72-6764-CC44-97EC-742ACD00F157}"/>
              </a:ext>
            </a:extLst>
          </p:cNvPr>
          <p:cNvSpPr/>
          <p:nvPr/>
        </p:nvSpPr>
        <p:spPr>
          <a:xfrm>
            <a:off x="6326659" y="2566778"/>
            <a:ext cx="914400" cy="1424454"/>
          </a:xfrm>
          <a:prstGeom prst="curvedLeftArrow">
            <a:avLst>
              <a:gd name="adj1" fmla="val 25000"/>
              <a:gd name="adj2" fmla="val 42641"/>
              <a:gd name="adj3" fmla="val 257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98E85-506E-E140-9169-51D84DD04C18}"/>
              </a:ext>
            </a:extLst>
          </p:cNvPr>
          <p:cNvSpPr txBox="1"/>
          <p:nvPr/>
        </p:nvSpPr>
        <p:spPr>
          <a:xfrm>
            <a:off x="7537315" y="1247680"/>
            <a:ext cx="4654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Promising technological solutions:</a:t>
            </a:r>
          </a:p>
          <a:p>
            <a:r>
              <a:rPr lang="en-US" dirty="0">
                <a:solidFill>
                  <a:srgbClr val="7030A0"/>
                </a:solidFill>
              </a:rPr>
              <a:t>Couple EL gain with advanced optical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Optical focusing with </a:t>
            </a:r>
            <a:r>
              <a:rPr lang="en-US" dirty="0" err="1">
                <a:solidFill>
                  <a:srgbClr val="7030A0"/>
                </a:solidFill>
              </a:rPr>
              <a:t>metalenses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High reflective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Higher collection efficiency light collection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Etc</a:t>
            </a:r>
            <a:r>
              <a:rPr lang="en-US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633EE0-19B3-CC4F-B698-16779230CE85}"/>
              </a:ext>
            </a:extLst>
          </p:cNvPr>
          <p:cNvSpPr txBox="1">
            <a:spLocks/>
          </p:cNvSpPr>
          <p:nvPr/>
        </p:nvSpPr>
        <p:spPr>
          <a:xfrm>
            <a:off x="504567" y="342813"/>
            <a:ext cx="10515600" cy="5909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300" b="1" dirty="0"/>
              <a:t>Tradeoffs involved in choice of gain mechanism and readout: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Stable operation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High charge or light yield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Small fluctuations</a:t>
            </a:r>
          </a:p>
          <a:p>
            <a:endParaRPr lang="en-US" dirty="0"/>
          </a:p>
          <a:p>
            <a:r>
              <a:rPr lang="en-US" dirty="0"/>
              <a:t>Fine granularity of imaging</a:t>
            </a:r>
          </a:p>
          <a:p>
            <a:endParaRPr lang="en-US" dirty="0"/>
          </a:p>
          <a:p>
            <a:r>
              <a:rPr lang="en-US" dirty="0"/>
              <a:t>Must play well with others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  <a:p>
            <a:r>
              <a:rPr lang="en-US" dirty="0"/>
              <a:t>Low system complexity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DCAB7-C533-B84B-8525-6D12060D5D16}"/>
              </a:ext>
            </a:extLst>
          </p:cNvPr>
          <p:cNvSpPr txBox="1"/>
          <p:nvPr/>
        </p:nvSpPr>
        <p:spPr>
          <a:xfrm>
            <a:off x="1186249" y="3391929"/>
            <a:ext cx="4942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But electroluminescence mode needed to achieve</a:t>
            </a:r>
          </a:p>
          <a:p>
            <a:r>
              <a:rPr lang="en-US" b="1" dirty="0">
                <a:solidFill>
                  <a:srgbClr val="C00000"/>
                </a:solidFill>
              </a:rPr>
              <a:t>low Fano factor for e.g. 0nubb energy resolution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1C42A-C224-8A4B-B77B-700052F85070}"/>
              </a:ext>
            </a:extLst>
          </p:cNvPr>
          <p:cNvSpPr txBox="1"/>
          <p:nvPr/>
        </p:nvSpPr>
        <p:spPr>
          <a:xfrm>
            <a:off x="1186249" y="2534174"/>
            <a:ext cx="430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Highest gain is achieved in avalanche mode</a:t>
            </a:r>
          </a:p>
        </p:txBody>
      </p:sp>
      <p:pic>
        <p:nvPicPr>
          <p:cNvPr id="1026" name="Picture 2" descr="Nanomaterials | Free Full-Text | Polarization Insensitive, Broadband, Near  Diffraction-Limited Metalens in Ultraviolet Region | HTML">
            <a:extLst>
              <a:ext uri="{FF2B5EF4-FFF2-40B4-BE49-F238E27FC236}">
                <a16:creationId xmlns:a16="http://schemas.microsoft.com/office/drawing/2014/main" id="{D55350E3-3354-7F43-B6C1-7C26D5D41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5"/>
          <a:stretch/>
        </p:blipFill>
        <p:spPr bwMode="auto">
          <a:xfrm>
            <a:off x="7922141" y="3439122"/>
            <a:ext cx="1748772" cy="28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BF0CE-635B-3D4F-B04C-FEF670066231}"/>
              </a:ext>
            </a:extLst>
          </p:cNvPr>
          <p:cNvCxnSpPr>
            <a:cxnSpLocks/>
          </p:cNvCxnSpPr>
          <p:nvPr/>
        </p:nvCxnSpPr>
        <p:spPr>
          <a:xfrm>
            <a:off x="7661188" y="6515187"/>
            <a:ext cx="30377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D0D963-6541-7D47-8BEC-28BC62297D3A}"/>
              </a:ext>
            </a:extLst>
          </p:cNvPr>
          <p:cNvCxnSpPr>
            <a:cxnSpLocks/>
          </p:cNvCxnSpPr>
          <p:nvPr/>
        </p:nvCxnSpPr>
        <p:spPr>
          <a:xfrm>
            <a:off x="7661188" y="6729371"/>
            <a:ext cx="30749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DBD65C-11BA-2B4D-ABBD-8A6F16E8991E}"/>
              </a:ext>
            </a:extLst>
          </p:cNvPr>
          <p:cNvSpPr txBox="1"/>
          <p:nvPr/>
        </p:nvSpPr>
        <p:spPr>
          <a:xfrm>
            <a:off x="8899690" y="6187370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gain…</a:t>
            </a: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ED417DA8-20C7-E945-B6DF-DF49D6DE49BC}"/>
              </a:ext>
            </a:extLst>
          </p:cNvPr>
          <p:cNvSpPr/>
          <p:nvPr/>
        </p:nvSpPr>
        <p:spPr>
          <a:xfrm>
            <a:off x="8271362" y="6387921"/>
            <a:ext cx="561864" cy="445365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D50C42C4-FF80-3642-802B-525F58447CAC}"/>
              </a:ext>
            </a:extLst>
          </p:cNvPr>
          <p:cNvSpPr/>
          <p:nvPr/>
        </p:nvSpPr>
        <p:spPr>
          <a:xfrm>
            <a:off x="10020914" y="6407307"/>
            <a:ext cx="561864" cy="445365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FB6D511-C9F1-3749-AC33-679A60F1E205}"/>
              </a:ext>
            </a:extLst>
          </p:cNvPr>
          <p:cNvSpPr/>
          <p:nvPr/>
        </p:nvSpPr>
        <p:spPr>
          <a:xfrm rot="10800000">
            <a:off x="8441083" y="6126580"/>
            <a:ext cx="222421" cy="1977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B4643436-5E7E-7B46-AA38-0D0AAA809DB0}"/>
              </a:ext>
            </a:extLst>
          </p:cNvPr>
          <p:cNvSpPr/>
          <p:nvPr/>
        </p:nvSpPr>
        <p:spPr>
          <a:xfrm rot="16200000">
            <a:off x="10583953" y="6532277"/>
            <a:ext cx="222421" cy="1977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DC4138-2E8F-994E-AF4D-B0A101086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99" r="3781"/>
          <a:stretch/>
        </p:blipFill>
        <p:spPr>
          <a:xfrm>
            <a:off x="10984674" y="3962090"/>
            <a:ext cx="1149221" cy="28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94D5A8-3463-2446-BC46-D6D426ADFF31}"/>
              </a:ext>
            </a:extLst>
          </p:cNvPr>
          <p:cNvSpPr txBox="1">
            <a:spLocks/>
          </p:cNvSpPr>
          <p:nvPr/>
        </p:nvSpPr>
        <p:spPr>
          <a:xfrm>
            <a:off x="504567" y="342813"/>
            <a:ext cx="10515600" cy="5909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300" b="1" dirty="0"/>
              <a:t>Tradeoffs involved in choice of gain mechanism and readout: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Stable operation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High charge or light yield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Small fluctuations</a:t>
            </a:r>
          </a:p>
          <a:p>
            <a:endParaRPr lang="en-US" dirty="0"/>
          </a:p>
          <a:p>
            <a:r>
              <a:rPr lang="en-US" dirty="0"/>
              <a:t>Fine granularity of imaging</a:t>
            </a:r>
          </a:p>
          <a:p>
            <a:endParaRPr lang="en-US" dirty="0"/>
          </a:p>
          <a:p>
            <a:r>
              <a:rPr lang="en-US" dirty="0"/>
              <a:t>Must play well with others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  <a:p>
            <a:r>
              <a:rPr lang="en-US" dirty="0"/>
              <a:t>Low system complexity</a:t>
            </a:r>
          </a:p>
          <a:p>
            <a:endParaRPr lang="en-US" dirty="0"/>
          </a:p>
        </p:txBody>
      </p:sp>
      <p:sp>
        <p:nvSpPr>
          <p:cNvPr id="14" name="Curved Left Arrow 13">
            <a:extLst>
              <a:ext uri="{FF2B5EF4-FFF2-40B4-BE49-F238E27FC236}">
                <a16:creationId xmlns:a16="http://schemas.microsoft.com/office/drawing/2014/main" id="{2BCFFF72-6764-CC44-97EC-742ACD00F157}"/>
              </a:ext>
            </a:extLst>
          </p:cNvPr>
          <p:cNvSpPr/>
          <p:nvPr/>
        </p:nvSpPr>
        <p:spPr>
          <a:xfrm>
            <a:off x="6139209" y="4027451"/>
            <a:ext cx="1280984" cy="2202930"/>
          </a:xfrm>
          <a:prstGeom prst="curvedLeftArrow">
            <a:avLst>
              <a:gd name="adj1" fmla="val 25000"/>
              <a:gd name="adj2" fmla="val 51440"/>
              <a:gd name="adj3" fmla="val 2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98E85-506E-E140-9169-51D84DD04C18}"/>
              </a:ext>
            </a:extLst>
          </p:cNvPr>
          <p:cNvSpPr txBox="1"/>
          <p:nvPr/>
        </p:nvSpPr>
        <p:spPr>
          <a:xfrm>
            <a:off x="7288427" y="1594022"/>
            <a:ext cx="439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Promising technological 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Achieve gain externally with standalone commercial image intensifiers and UV optics, coupled to high speed cameras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1A593-76AC-2B4E-9BFF-579939D1D8D0}"/>
              </a:ext>
            </a:extLst>
          </p:cNvPr>
          <p:cNvSpPr txBox="1"/>
          <p:nvPr/>
        </p:nvSpPr>
        <p:spPr>
          <a:xfrm>
            <a:off x="1273390" y="5907216"/>
            <a:ext cx="486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But system complexity grows faster than linearly,</a:t>
            </a:r>
          </a:p>
          <a:p>
            <a:r>
              <a:rPr lang="en-US" b="1" dirty="0">
                <a:solidFill>
                  <a:srgbClr val="C00000"/>
                </a:solidFill>
              </a:rPr>
              <a:t>as does control of radioactivity, heat load, </a:t>
            </a:r>
            <a:r>
              <a:rPr lang="en-US" b="1" dirty="0" err="1">
                <a:solidFill>
                  <a:srgbClr val="C00000"/>
                </a:solidFill>
              </a:rPr>
              <a:t>etc</a:t>
            </a:r>
            <a:r>
              <a:rPr lang="en-US" b="1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99230-2232-9646-9BBC-20F7B3D4F8BA}"/>
              </a:ext>
            </a:extLst>
          </p:cNvPr>
          <p:cNvSpPr txBox="1"/>
          <p:nvPr/>
        </p:nvSpPr>
        <p:spPr>
          <a:xfrm>
            <a:off x="1273390" y="4350617"/>
            <a:ext cx="519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Fine granularity means high readout channel density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3B852-3488-DB4A-B391-45B409F9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179" y="4560933"/>
            <a:ext cx="4005254" cy="19926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C6A8ADE-7BD9-2844-A063-EF91558CB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7" b="35066"/>
          <a:stretch/>
        </p:blipFill>
        <p:spPr bwMode="auto">
          <a:xfrm>
            <a:off x="8754200" y="2903587"/>
            <a:ext cx="2933233" cy="14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32B37CC-7428-1941-9D89-D2507C0A9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15" y="3023483"/>
            <a:ext cx="1210416" cy="13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4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D28E6C4-D3BB-A14E-8019-953BAD87684E}"/>
              </a:ext>
            </a:extLst>
          </p:cNvPr>
          <p:cNvSpPr/>
          <p:nvPr/>
        </p:nvSpPr>
        <p:spPr>
          <a:xfrm>
            <a:off x="2940908" y="315096"/>
            <a:ext cx="1818501" cy="1686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well with others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0216FD-4261-8145-9CEA-6964DABD29A9}"/>
              </a:ext>
            </a:extLst>
          </p:cNvPr>
          <p:cNvSpPr/>
          <p:nvPr/>
        </p:nvSpPr>
        <p:spPr>
          <a:xfrm>
            <a:off x="5867401" y="315096"/>
            <a:ext cx="1818501" cy="1686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Stable operation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E3CD7C-85BF-2F45-A213-B5129CAB3AC8}"/>
              </a:ext>
            </a:extLst>
          </p:cNvPr>
          <p:cNvSpPr/>
          <p:nvPr/>
        </p:nvSpPr>
        <p:spPr>
          <a:xfrm>
            <a:off x="3068594" y="4780004"/>
            <a:ext cx="1818501" cy="1686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 granularity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E74160-91AA-A94B-87DD-8BEDBE98DD09}"/>
              </a:ext>
            </a:extLst>
          </p:cNvPr>
          <p:cNvSpPr/>
          <p:nvPr/>
        </p:nvSpPr>
        <p:spPr>
          <a:xfrm>
            <a:off x="7856839" y="2613453"/>
            <a:ext cx="1818501" cy="1686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yield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79932C-E587-194A-B573-9894A8F6360F}"/>
              </a:ext>
            </a:extLst>
          </p:cNvPr>
          <p:cNvSpPr/>
          <p:nvPr/>
        </p:nvSpPr>
        <p:spPr>
          <a:xfrm>
            <a:off x="5867401" y="4780004"/>
            <a:ext cx="1818501" cy="1686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Small fluctuations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F71826-9EE0-1C4B-849B-E3F237502FB9}"/>
              </a:ext>
            </a:extLst>
          </p:cNvPr>
          <p:cNvSpPr/>
          <p:nvPr/>
        </p:nvSpPr>
        <p:spPr>
          <a:xfrm>
            <a:off x="1190367" y="2613453"/>
            <a:ext cx="1818501" cy="1686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complexity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5DE8A7-92FA-0E4A-9013-828735B7A357}"/>
              </a:ext>
            </a:extLst>
          </p:cNvPr>
          <p:cNvCxnSpPr>
            <a:stCxn id="9" idx="5"/>
          </p:cNvCxnSpPr>
          <p:nvPr/>
        </p:nvCxnSpPr>
        <p:spPr>
          <a:xfrm>
            <a:off x="2742555" y="4053139"/>
            <a:ext cx="692623" cy="87720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6A563D-23AF-1249-B833-B14450D9E947}"/>
              </a:ext>
            </a:extLst>
          </p:cNvPr>
          <p:cNvSpPr txBox="1"/>
          <p:nvPr/>
        </p:nvSpPr>
        <p:spPr>
          <a:xfrm rot="3057734">
            <a:off x="2237138" y="4529802"/>
            <a:ext cx="14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VUV image intensification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41205C-A8C2-8A48-BA81-4F16CE129EBE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759409" y="1158445"/>
            <a:ext cx="1107992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D7B831-C746-8B43-8F3F-CF9D30FA7173}"/>
              </a:ext>
            </a:extLst>
          </p:cNvPr>
          <p:cNvSpPr txBox="1"/>
          <p:nvPr/>
        </p:nvSpPr>
        <p:spPr>
          <a:xfrm>
            <a:off x="4567174" y="596036"/>
            <a:ext cx="14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Scintillating gas mixtures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7C6B03-AF46-614A-B26B-4275375832F7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7419589" y="4164227"/>
            <a:ext cx="772941" cy="8627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7188BE-90DA-404E-AE71-4D6891CD4358}"/>
              </a:ext>
            </a:extLst>
          </p:cNvPr>
          <p:cNvSpPr txBox="1"/>
          <p:nvPr/>
        </p:nvSpPr>
        <p:spPr>
          <a:xfrm rot="18724425">
            <a:off x="7536918" y="4414128"/>
            <a:ext cx="1492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Advanced optical elements for EL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metalenses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, fiber collection,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C97FC3-85EA-A140-9EFE-26EE6FA7993B}"/>
              </a:ext>
            </a:extLst>
          </p:cNvPr>
          <p:cNvCxnSpPr>
            <a:cxnSpLocks/>
          </p:cNvCxnSpPr>
          <p:nvPr/>
        </p:nvCxnSpPr>
        <p:spPr>
          <a:xfrm>
            <a:off x="7419589" y="1730975"/>
            <a:ext cx="863560" cy="1012225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59F5811-40ED-3248-8222-064DBA887074}"/>
              </a:ext>
            </a:extLst>
          </p:cNvPr>
          <p:cNvSpPr txBox="1"/>
          <p:nvPr/>
        </p:nvSpPr>
        <p:spPr>
          <a:xfrm rot="2831248">
            <a:off x="7436825" y="1646707"/>
            <a:ext cx="1492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Advanced gain structures (FAT-GEM, </a:t>
            </a:r>
            <a:r>
              <a:rPr lang="en-US" sz="1400" b="1" dirty="0" err="1">
                <a:solidFill>
                  <a:srgbClr val="0070C0"/>
                </a:solidFill>
              </a:rPr>
              <a:t>etc</a:t>
            </a:r>
            <a:r>
              <a:rPr lang="en-US" sz="1400" b="1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3A043F-F221-4E4A-B3A0-C3E4B750104D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>
            <a:off x="3850159" y="2001793"/>
            <a:ext cx="127686" cy="2778211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68826C0-DCC9-CA4B-AF99-76D6164A1518}"/>
              </a:ext>
            </a:extLst>
          </p:cNvPr>
          <p:cNvSpPr txBox="1"/>
          <p:nvPr/>
        </p:nvSpPr>
        <p:spPr>
          <a:xfrm rot="5183645">
            <a:off x="3198398" y="2977383"/>
            <a:ext cx="201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Radiopure internal multiplexing electronics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8C793E-41D7-084E-8FD0-C5FF734D111E}"/>
              </a:ext>
            </a:extLst>
          </p:cNvPr>
          <p:cNvCxnSpPr>
            <a:cxnSpLocks/>
            <a:stCxn id="8" idx="0"/>
            <a:endCxn id="5" idx="4"/>
          </p:cNvCxnSpPr>
          <p:nvPr/>
        </p:nvCxnSpPr>
        <p:spPr>
          <a:xfrm flipV="1">
            <a:off x="6776652" y="2001793"/>
            <a:ext cx="0" cy="277821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750639-5842-8647-B529-B4E6886B9BF3}"/>
              </a:ext>
            </a:extLst>
          </p:cNvPr>
          <p:cNvSpPr txBox="1"/>
          <p:nvPr/>
        </p:nvSpPr>
        <p:spPr>
          <a:xfrm rot="16200000">
            <a:off x="6292030" y="2486414"/>
            <a:ext cx="14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Scintillating gas mixtures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962C59-EF99-DC4F-8548-CFB3244ABE16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3008869" y="3429002"/>
            <a:ext cx="4847970" cy="2780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B3EEB6-B780-584E-B49F-CDEC8ABDC23F}"/>
              </a:ext>
            </a:extLst>
          </p:cNvPr>
          <p:cNvSpPr txBox="1"/>
          <p:nvPr/>
        </p:nvSpPr>
        <p:spPr>
          <a:xfrm>
            <a:off x="4836789" y="3190424"/>
            <a:ext cx="1259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Spherical TPCs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95BAE7-3127-F547-9392-6C47AB48B95A}"/>
              </a:ext>
            </a:extLst>
          </p:cNvPr>
          <p:cNvSpPr txBox="1"/>
          <p:nvPr/>
        </p:nvSpPr>
        <p:spPr>
          <a:xfrm>
            <a:off x="9934832" y="294289"/>
            <a:ext cx="16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Fill in your favorites!</a:t>
            </a:r>
          </a:p>
        </p:txBody>
      </p:sp>
      <p:pic>
        <p:nvPicPr>
          <p:cNvPr id="3076" name="Picture 4" descr="Sick Gains In Progress T-Shirts | LookHUMAN">
            <a:extLst>
              <a:ext uri="{FF2B5EF4-FFF2-40B4-BE49-F238E27FC236}">
                <a16:creationId xmlns:a16="http://schemas.microsoft.com/office/drawing/2014/main" id="{D40AB7B6-96FB-3F46-B7AF-9A937C8E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40" y="4377437"/>
            <a:ext cx="2419529" cy="24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7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405</Words>
  <Application>Microsoft Macintosh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Some Thoughts on Themes in TPC Gain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Themes in Gain</dc:title>
  <dc:creator>Jones, Benjamin</dc:creator>
  <cp:lastModifiedBy>Jones, Benjamin</cp:lastModifiedBy>
  <cp:revision>4</cp:revision>
  <dcterms:created xsi:type="dcterms:W3CDTF">2021-10-17T20:34:50Z</dcterms:created>
  <dcterms:modified xsi:type="dcterms:W3CDTF">2021-10-17T21:43:34Z</dcterms:modified>
</cp:coreProperties>
</file>