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5" r:id="rId3"/>
    <p:sldId id="295" r:id="rId4"/>
    <p:sldId id="296" r:id="rId5"/>
    <p:sldId id="298" r:id="rId6"/>
    <p:sldId id="297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3"/>
  </p:normalViewPr>
  <p:slideViewPr>
    <p:cSldViewPr snapToGrid="0" snapToObjects="1" showGuides="1">
      <p:cViewPr varScale="1">
        <p:scale>
          <a:sx n="128" d="100"/>
          <a:sy n="128" d="100"/>
        </p:scale>
        <p:origin x="600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Alexander Valishev for AF4</a:t>
            </a:r>
          </a:p>
          <a:p>
            <a:r>
              <a:rPr lang="en-US" dirty="0"/>
              <a:t>AF4 Meeting</a:t>
            </a:r>
          </a:p>
          <a:p>
            <a:r>
              <a:rPr lang="en-US" dirty="0"/>
              <a:t>11 November 2021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Proposed Structure of Final Report for Multi-</a:t>
            </a:r>
            <a:r>
              <a:rPr lang="en-US" dirty="0" err="1"/>
              <a:t>TeV</a:t>
            </a:r>
            <a:r>
              <a:rPr lang="en-US" dirty="0"/>
              <a:t> Colliders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Final Report on future facilities at very high energy scale, our group aims to present</a:t>
            </a:r>
          </a:p>
          <a:p>
            <a:r>
              <a:rPr lang="en-US" dirty="0"/>
              <a:t>Potential machine routes</a:t>
            </a:r>
          </a:p>
          <a:p>
            <a:r>
              <a:rPr lang="en-US" dirty="0"/>
              <a:t>Timelines</a:t>
            </a:r>
          </a:p>
          <a:p>
            <a:r>
              <a:rPr lang="en-US" dirty="0"/>
              <a:t>R&amp;D requirements</a:t>
            </a:r>
          </a:p>
          <a:p>
            <a:r>
              <a:rPr lang="en-US" dirty="0"/>
              <a:t>Common issues (e.g. energy efficiency and cost)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Report will be a summary of the White Papers and other input such as communication with synergistic topical groups.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proposed structure of White Papers reflects our vision of the Final Report. However, each team can alter it as relevant.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AF4 Report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5C814-0037-ED42-BDD8-66441CBE1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Technology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Staging options and upgrades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Synergies with other concepts and/or existing facilities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A88A7E-F278-F043-B468-215E952B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Aspects / Chapters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953DF-47A2-A144-A4F5-694D3950EB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72A4-6A9B-6C47-9D9C-05B9E2DCB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10982-9632-474F-8C15-735D7039F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6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D9FE2-D52C-FE41-9B79-D2E4FCD8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1.1. Status of design</a:t>
            </a:r>
          </a:p>
          <a:p>
            <a:pPr marL="400050" lvl="1" indent="0">
              <a:buNone/>
            </a:pPr>
            <a:r>
              <a:rPr lang="en-US" dirty="0"/>
              <a:t>Possible classification categories include:  concept-only, pre-CDR (with significant, but not end-to-end design work available), CDR, TDR, other.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5748D-E331-9943-8D37-0098194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10DB6-77CB-0D48-BE48-93DC14769F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B800-4B15-8A46-BFCE-D62CF38C3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CAE7-F7D4-AA4A-A9E2-DE9F346BE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4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D9FE2-D52C-FE41-9B79-D2E4FCD8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1.2. Performance matrix</a:t>
            </a:r>
          </a:p>
          <a:p>
            <a:pPr marL="400050" lvl="1" indent="0">
              <a:buNone/>
            </a:pPr>
            <a:r>
              <a:rPr lang="en-US" dirty="0"/>
              <a:t>Identify the key limiting physical and technological factors in the following main areas</a:t>
            </a:r>
          </a:p>
          <a:p>
            <a:pPr lvl="2" indent="-342900"/>
            <a:r>
              <a:rPr lang="en-US" dirty="0"/>
              <a:t>Attainable energy</a:t>
            </a:r>
          </a:p>
          <a:p>
            <a:pPr lvl="3" indent="-342900"/>
            <a:r>
              <a:rPr lang="en-US" dirty="0"/>
              <a:t>Acceleration rate and RF power.</a:t>
            </a:r>
          </a:p>
          <a:p>
            <a:pPr lvl="3" indent="-342900"/>
            <a:r>
              <a:rPr lang="en-US" dirty="0"/>
              <a:t>Magnet technology: conductor, field quality, quench protection, cost.</a:t>
            </a:r>
          </a:p>
          <a:p>
            <a:pPr lvl="3" indent="-342900"/>
            <a:r>
              <a:rPr lang="en-US" dirty="0"/>
              <a:t>Power consumption</a:t>
            </a:r>
          </a:p>
          <a:p>
            <a:pPr lvl="2" indent="-342900"/>
            <a:r>
              <a:rPr lang="en-US" dirty="0"/>
              <a:t>Attainable luminosity and luminosity integral</a:t>
            </a:r>
          </a:p>
          <a:p>
            <a:pPr lvl="3" indent="-342900"/>
            <a:r>
              <a:rPr lang="en-US" dirty="0"/>
              <a:t>Beam brightness issues</a:t>
            </a:r>
          </a:p>
          <a:p>
            <a:pPr lvl="3" indent="-342900"/>
            <a:r>
              <a:rPr lang="en-US" dirty="0"/>
              <a:t>Beam intensity/power issues</a:t>
            </a:r>
          </a:p>
          <a:p>
            <a:pPr lvl="3" indent="-342900"/>
            <a:r>
              <a:rPr lang="en-US" dirty="0"/>
              <a:t>Luminosity integral (MDI limitations, rep. rate, reliability, etc.)</a:t>
            </a:r>
          </a:p>
          <a:p>
            <a:pPr lvl="2" indent="-342900"/>
            <a:r>
              <a:rPr lang="en-US" dirty="0"/>
              <a:t>Injector and driver systems</a:t>
            </a:r>
          </a:p>
          <a:p>
            <a:pPr lvl="2" indent="-342900"/>
            <a:r>
              <a:rPr lang="en-US" dirty="0"/>
              <a:t>Facility scale</a:t>
            </a:r>
          </a:p>
          <a:p>
            <a:pPr lvl="2" indent="-342900"/>
            <a:r>
              <a:rPr lang="en-US" dirty="0"/>
              <a:t>Power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5748D-E331-9943-8D37-0098194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10DB6-77CB-0D48-BE48-93DC14769F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B800-4B15-8A46-BFCE-D62CF38C3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CAE7-F7D4-AA4A-A9E2-DE9F346BE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D9FE2-D52C-FE41-9B79-D2E4FCD8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1.3. Design summary</a:t>
            </a:r>
          </a:p>
          <a:p>
            <a:pPr marL="400050" lvl="1" indent="0">
              <a:buNone/>
            </a:pPr>
            <a:r>
              <a:rPr lang="en-US" dirty="0"/>
              <a:t>Description of and references for the detailed design as it presently exists</a:t>
            </a:r>
          </a:p>
          <a:p>
            <a:pPr marL="0" indent="0">
              <a:buNone/>
            </a:pPr>
            <a:r>
              <a:rPr lang="en-US" dirty="0"/>
              <a:t>1.4. Challenges</a:t>
            </a:r>
          </a:p>
          <a:p>
            <a:pPr lvl="1" indent="-342900"/>
            <a:r>
              <a:rPr lang="en-US" dirty="0"/>
              <a:t>Beam physics</a:t>
            </a:r>
          </a:p>
          <a:p>
            <a:pPr lvl="1" indent="-342900"/>
            <a:r>
              <a:rPr lang="en-US" dirty="0"/>
              <a:t>Machine design</a:t>
            </a:r>
          </a:p>
          <a:p>
            <a:pPr lvl="1" indent="-342900"/>
            <a:r>
              <a:rPr lang="en-US" dirty="0"/>
              <a:t>Required key technologies</a:t>
            </a:r>
          </a:p>
          <a:p>
            <a:pPr lvl="1" indent="-342900"/>
            <a:r>
              <a:rPr lang="en-US" dirty="0"/>
              <a:t>Environmental Impacts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5748D-E331-9943-8D37-0098194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10DB6-77CB-0D48-BE48-93DC14769F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B800-4B15-8A46-BFCE-D62CF38C3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CAE7-F7D4-AA4A-A9E2-DE9F346BE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9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7EB85B-55C7-BB47-BCD0-F7B98005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2.1.	Technology Readiness Assessment</a:t>
            </a:r>
          </a:p>
          <a:p>
            <a:pPr marL="0" indent="0">
              <a:buNone/>
            </a:pPr>
            <a:r>
              <a:rPr lang="en-US" dirty="0"/>
              <a:t>2.2.	Required R&amp;D </a:t>
            </a:r>
          </a:p>
          <a:p>
            <a:pPr marL="0" indent="0">
              <a:buNone/>
            </a:pPr>
            <a:r>
              <a:rPr lang="en-US" dirty="0"/>
              <a:t>2.3.	Required and Desirable Demonstrators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list of technology R&amp;D LOIs related to each machine concept is included.  We ask the machine coordinators to integrate inputs from these LOIs into section 2 of the document.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0CC64-CDCC-7B4E-B975-20E7B9FA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7A1E-53E9-7F4A-883A-A78E00E592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F43A-360C-8249-96E6-68A713CB1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8FC8-74B0-164E-8062-37B171E97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5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0E086-B4B5-1B4B-9562-B04DEF9BC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3.1 Energy upgrades</a:t>
            </a:r>
          </a:p>
          <a:p>
            <a:pPr marL="0" indent="0">
              <a:buNone/>
            </a:pPr>
            <a:r>
              <a:rPr lang="en-US" dirty="0"/>
              <a:t>3.2 Luminosity upgrades</a:t>
            </a:r>
          </a:p>
          <a:p>
            <a:pPr marL="0" indent="0">
              <a:buNone/>
            </a:pPr>
            <a:r>
              <a:rPr lang="en-US" dirty="0"/>
              <a:t>3.3 Experimental system upgrades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8896A-512C-4145-B26A-7B1FB6AA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options and upgrades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7C26D-FF58-9A47-A57C-4E5B270B90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9F7B6-7954-164D-9BA8-4DDE2915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E95A-AB79-9D46-9F94-5EBA45D0E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7B36CA-7B5B-3B44-81D1-137A7B94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4.1 Synergies on machine technologies</a:t>
            </a:r>
          </a:p>
          <a:p>
            <a:pPr marL="0" indent="0">
              <a:buNone/>
            </a:pPr>
            <a:r>
              <a:rPr lang="en-US" dirty="0"/>
              <a:t>4.2 Synergies on detector technologies</a:t>
            </a:r>
          </a:p>
          <a:p>
            <a:pPr marL="0" indent="0">
              <a:buNone/>
            </a:pPr>
            <a:r>
              <a:rPr lang="en-US" dirty="0"/>
              <a:t>4.3 Synergies on conventional facilities and green power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4529B8-6AFD-364F-9832-BF1B1E70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 with other concepts or existing facilities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1BAB-CB32-2344-B3D3-E983BA3146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5C27-C6F2-A947-BD34-71A764624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White Papers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C758-6C72-4643-9915-1E3CB9F1D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296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5FA54F4-2CF0-974F-A38E-88491AF7C047}" vid="{69AC46E0-F3B6-F748-8007-5765C615A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27</TotalTime>
  <Words>405</Words>
  <Application>Microsoft Macintosh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PowerPoint Presentation</vt:lpstr>
      <vt:lpstr>AF4 Report</vt:lpstr>
      <vt:lpstr>Main Aspects / Chapters</vt:lpstr>
      <vt:lpstr>Design Overview</vt:lpstr>
      <vt:lpstr>Design Overview</vt:lpstr>
      <vt:lpstr>Design Overview</vt:lpstr>
      <vt:lpstr>Technology Requirements</vt:lpstr>
      <vt:lpstr>Staging options and upgrades</vt:lpstr>
      <vt:lpstr>Synergies with other concepts or existing facilities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Alexander A Valishev</cp:lastModifiedBy>
  <cp:revision>1</cp:revision>
  <cp:lastPrinted>2014-01-20T19:40:21Z</cp:lastPrinted>
  <dcterms:created xsi:type="dcterms:W3CDTF">2021-11-11T14:21:22Z</dcterms:created>
  <dcterms:modified xsi:type="dcterms:W3CDTF">2021-11-11T14:48:28Z</dcterms:modified>
</cp:coreProperties>
</file>