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60" r:id="rId4"/>
    <p:sldId id="259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DE412-D392-8A47-B04E-878DD23242AD}" v="7" dt="2021-11-11T14:52:10.1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1"/>
    <p:restoredTop sz="94694"/>
  </p:normalViewPr>
  <p:slideViewPr>
    <p:cSldViewPr snapToGrid="0" snapToObjects="1">
      <p:cViewPr varScale="1">
        <p:scale>
          <a:sx n="115" d="100"/>
          <a:sy n="115" d="100"/>
        </p:scale>
        <p:origin x="24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11/11/21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AF4 Timeline to Final Snowmass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11/11/2021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Mark Palmer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EF7DD94-FDCC-B348-8AB1-5E58D725B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9" y="0"/>
            <a:ext cx="2006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5570" y="30591"/>
            <a:ext cx="9144929" cy="1325563"/>
          </a:xfrm>
        </p:spPr>
        <p:txBody>
          <a:bodyPr/>
          <a:lstStyle/>
          <a:p>
            <a:r>
              <a:rPr lang="en-US" dirty="0"/>
              <a:t>A Couple Key Points...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AF4 is on focus is on the Machine Concept Whitepapers</a:t>
            </a:r>
          </a:p>
          <a:p>
            <a:pPr marL="628650" lvl="1" indent="-171450"/>
            <a:r>
              <a:rPr lang="en-US" dirty="0"/>
              <a:t>We request that Machine Concept POCs coordinate with the technology whitepaper submitters</a:t>
            </a:r>
          </a:p>
          <a:p>
            <a:pPr marL="1085850" lvl="2" indent="-171450"/>
            <a:r>
              <a:rPr lang="en-US" dirty="0"/>
              <a:t>Cross-referencing with “supporting” whitepapers will help us coordinate across the full range of AF submissions</a:t>
            </a:r>
          </a:p>
          <a:p>
            <a:pPr marL="1085850" lvl="2" indent="-171450"/>
            <a:r>
              <a:rPr lang="en-US" dirty="0"/>
              <a:t>Will help us identify critical R&amp;D connections to highlight and cross-reference in the AF4 portion of the report</a:t>
            </a:r>
          </a:p>
          <a:p>
            <a:pPr marL="1085850" lvl="2" indent="-171450"/>
            <a:r>
              <a:rPr lang="en-US" dirty="0"/>
              <a:t>For reference, the full list of the topical groups is on the next slide</a:t>
            </a:r>
          </a:p>
          <a:p>
            <a:pPr marL="628650" lvl="1" indent="-171450"/>
            <a:r>
              <a:rPr lang="en-US" dirty="0"/>
              <a:t>The timeline for generation of the report envisions significant back and forth with the Machine Concept POCs in order to deliver a robust set of inputs to the HEP community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A18195E-2260-A04E-9379-53ECD4352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14" y="0"/>
            <a:ext cx="2006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4D7F7E-B107-8446-85C3-F2DFD6891E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2CED7AD1-FA04-A142-94F3-AFE031260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9" y="0"/>
            <a:ext cx="2006600" cy="127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F0CFF9-F81F-F34F-859A-5F3EB9A4E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545" y="153792"/>
            <a:ext cx="8846598" cy="67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590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58C9EFAF-9C50-8242-AA25-B4C4277802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521321"/>
              </p:ext>
            </p:extLst>
          </p:nvPr>
        </p:nvGraphicFramePr>
        <p:xfrm>
          <a:off x="316214" y="1336114"/>
          <a:ext cx="11766192" cy="2755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01904">
                  <a:extLst>
                    <a:ext uri="{9D8B030D-6E8A-4147-A177-3AD203B41FA5}">
                      <a16:colId xmlns:a16="http://schemas.microsoft.com/office/drawing/2014/main" val="1202280515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1937616078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2818063069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3416455163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2152480186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934408050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3053272930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1818719124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1709024273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4205440592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1424200067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464129044"/>
                    </a:ext>
                  </a:extLst>
                </a:gridCol>
                <a:gridCol w="847024">
                  <a:extLst>
                    <a:ext uri="{9D8B030D-6E8A-4147-A177-3AD203B41FA5}">
                      <a16:colId xmlns:a16="http://schemas.microsoft.com/office/drawing/2014/main" val="520725603"/>
                    </a:ext>
                  </a:extLst>
                </a:gridCol>
              </a:tblGrid>
              <a:tr h="564605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2021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2022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446787"/>
                  </a:ext>
                </a:extLst>
              </a:tr>
              <a:tr h="36562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42037888"/>
                  </a:ext>
                </a:extLst>
              </a:tr>
              <a:tr h="603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Snowmass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Whitepaper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Due Date:</a:t>
                      </a:r>
                      <a:br>
                        <a:rPr lang="en-US" sz="1000" dirty="0"/>
                      </a:br>
                      <a:r>
                        <a:rPr lang="en-US" sz="1000" dirty="0"/>
                        <a:t>March 15th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000" b="1" dirty="0"/>
                        <a:t>Snowmass at Seattle:</a:t>
                      </a:r>
                    </a:p>
                    <a:p>
                      <a:r>
                        <a:rPr lang="en-US" sz="1000" b="1"/>
                        <a:t>July 17-26</a:t>
                      </a:r>
                      <a:endParaRPr lang="en-US" sz="1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17598816"/>
                  </a:ext>
                </a:extLst>
              </a:tr>
              <a:tr h="110949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AF4 Timeline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569785"/>
                  </a:ext>
                </a:extLst>
              </a:tr>
            </a:tbl>
          </a:graphicData>
        </a:graphic>
      </p:graphicFrame>
      <p:sp>
        <p:nvSpPr>
          <p:cNvPr id="54" name="Right Arrow 53">
            <a:extLst>
              <a:ext uri="{FF2B5EF4-FFF2-40B4-BE49-F238E27FC236}">
                <a16:creationId xmlns:a16="http://schemas.microsoft.com/office/drawing/2014/main" id="{BF226D74-7433-7545-96E2-055B35F32305}"/>
              </a:ext>
            </a:extLst>
          </p:cNvPr>
          <p:cNvSpPr/>
          <p:nvPr/>
        </p:nvSpPr>
        <p:spPr>
          <a:xfrm>
            <a:off x="1919430" y="2996338"/>
            <a:ext cx="1336726" cy="1058238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AF4 Restart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A0D2EBA-591D-0D41-9C46-2E17C49223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1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149AA7-EE51-0048-A58B-EC303591AED7}"/>
              </a:ext>
            </a:extLst>
          </p:cNvPr>
          <p:cNvSpPr txBox="1"/>
          <p:nvPr/>
        </p:nvSpPr>
        <p:spPr>
          <a:xfrm>
            <a:off x="2832410" y="93602"/>
            <a:ext cx="93442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Snowmass Restart:  </a:t>
            </a:r>
            <a:br>
              <a:rPr lang="en-US" sz="3200" b="1" dirty="0"/>
            </a:br>
            <a:r>
              <a:rPr lang="en-US" sz="3200" b="1" dirty="0">
                <a:solidFill>
                  <a:schemeClr val="accent2">
                    <a:lumMod val="50000"/>
                  </a:schemeClr>
                </a:solidFill>
              </a:rPr>
              <a:t>Snowmass Day – September 24, 2021</a:t>
            </a:r>
          </a:p>
        </p:txBody>
      </p: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BD242C48-D7DF-C243-AEAC-41776355004F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2056305" y="3667876"/>
            <a:ext cx="1056766" cy="954822"/>
          </a:xfrm>
          <a:prstGeom prst="bentConnector3">
            <a:avLst>
              <a:gd name="adj1" fmla="val 99584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iamond 16">
            <a:extLst>
              <a:ext uri="{FF2B5EF4-FFF2-40B4-BE49-F238E27FC236}">
                <a16:creationId xmlns:a16="http://schemas.microsoft.com/office/drawing/2014/main" id="{0C7F08E1-D874-1049-8E71-BC573BE7E514}"/>
              </a:ext>
            </a:extLst>
          </p:cNvPr>
          <p:cNvSpPr/>
          <p:nvPr/>
        </p:nvSpPr>
        <p:spPr>
          <a:xfrm>
            <a:off x="7297576" y="3428728"/>
            <a:ext cx="246580" cy="267128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>
            <a:extLst>
              <a:ext uri="{FF2B5EF4-FFF2-40B4-BE49-F238E27FC236}">
                <a16:creationId xmlns:a16="http://schemas.microsoft.com/office/drawing/2014/main" id="{96B24A5E-6C9E-8447-9D15-1CE1B5E711E4}"/>
              </a:ext>
            </a:extLst>
          </p:cNvPr>
          <p:cNvSpPr/>
          <p:nvPr/>
        </p:nvSpPr>
        <p:spPr>
          <a:xfrm>
            <a:off x="7396975" y="3004022"/>
            <a:ext cx="1278674" cy="1058238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0" rtlCol="0" anchor="ctr"/>
          <a:lstStyle/>
          <a:p>
            <a:pPr algn="ctr"/>
            <a:r>
              <a:rPr lang="en-US" sz="1200" dirty="0"/>
              <a:t>Complete AF4 Report Draft</a:t>
            </a:r>
          </a:p>
        </p:txBody>
      </p:sp>
      <p:sp>
        <p:nvSpPr>
          <p:cNvPr id="19" name="Right Arrow 18">
            <a:extLst>
              <a:ext uri="{FF2B5EF4-FFF2-40B4-BE49-F238E27FC236}">
                <a16:creationId xmlns:a16="http://schemas.microsoft.com/office/drawing/2014/main" id="{CA64C4BD-5807-734E-8338-0607407B6291}"/>
              </a:ext>
            </a:extLst>
          </p:cNvPr>
          <p:cNvSpPr/>
          <p:nvPr/>
        </p:nvSpPr>
        <p:spPr>
          <a:xfrm>
            <a:off x="6553200" y="3018890"/>
            <a:ext cx="957209" cy="1058238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rIns="0" rtlCol="0" anchor="ctr"/>
          <a:lstStyle/>
          <a:p>
            <a:pPr algn="ctr"/>
            <a:r>
              <a:rPr lang="en-US" sz="1200" dirty="0"/>
              <a:t>WP Initial Review</a:t>
            </a:r>
          </a:p>
        </p:txBody>
      </p:sp>
      <p:sp>
        <p:nvSpPr>
          <p:cNvPr id="7" name="Right Arrow 6">
            <a:extLst>
              <a:ext uri="{FF2B5EF4-FFF2-40B4-BE49-F238E27FC236}">
                <a16:creationId xmlns:a16="http://schemas.microsoft.com/office/drawing/2014/main" id="{967CD93B-C532-FB44-88B9-F17F55A01582}"/>
              </a:ext>
            </a:extLst>
          </p:cNvPr>
          <p:cNvSpPr/>
          <p:nvPr/>
        </p:nvSpPr>
        <p:spPr>
          <a:xfrm>
            <a:off x="3205537" y="3000054"/>
            <a:ext cx="3421294" cy="1058238"/>
          </a:xfrm>
          <a:prstGeom prst="rightArrow">
            <a:avLst>
              <a:gd name="adj1" fmla="val 7718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Whitepaper Preparation</a:t>
            </a:r>
          </a:p>
        </p:txBody>
      </p:sp>
      <p:sp>
        <p:nvSpPr>
          <p:cNvPr id="8" name="Diamond 7">
            <a:extLst>
              <a:ext uri="{FF2B5EF4-FFF2-40B4-BE49-F238E27FC236}">
                <a16:creationId xmlns:a16="http://schemas.microsoft.com/office/drawing/2014/main" id="{74104A47-6F64-664B-B083-3C2F5805E71A}"/>
              </a:ext>
            </a:extLst>
          </p:cNvPr>
          <p:cNvSpPr/>
          <p:nvPr/>
        </p:nvSpPr>
        <p:spPr>
          <a:xfrm>
            <a:off x="3000054" y="3390472"/>
            <a:ext cx="246580" cy="267128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B753EF3-F7FE-2441-AE1D-6959B3794A1F}"/>
              </a:ext>
            </a:extLst>
          </p:cNvPr>
          <p:cNvSpPr/>
          <p:nvPr/>
        </p:nvSpPr>
        <p:spPr>
          <a:xfrm>
            <a:off x="10002644" y="2999678"/>
            <a:ext cx="345688" cy="1081668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91440" rtlCol="0" anchor="ctr"/>
          <a:lstStyle/>
          <a:p>
            <a:pPr algn="ctr"/>
            <a:r>
              <a:rPr lang="en-US" sz="1400" b="1" dirty="0">
                <a:solidFill>
                  <a:schemeClr val="accent2">
                    <a:lumMod val="50000"/>
                  </a:schemeClr>
                </a:solidFill>
              </a:rPr>
              <a:t>Snowmass</a:t>
            </a:r>
          </a:p>
        </p:txBody>
      </p:sp>
      <p:sp>
        <p:nvSpPr>
          <p:cNvPr id="33" name="Right Arrow 32">
            <a:extLst>
              <a:ext uri="{FF2B5EF4-FFF2-40B4-BE49-F238E27FC236}">
                <a16:creationId xmlns:a16="http://schemas.microsoft.com/office/drawing/2014/main" id="{E3A26DC2-3365-EE4F-B6D8-5BF91E2372E6}"/>
              </a:ext>
            </a:extLst>
          </p:cNvPr>
          <p:cNvSpPr/>
          <p:nvPr/>
        </p:nvSpPr>
        <p:spPr>
          <a:xfrm>
            <a:off x="8697944" y="3011456"/>
            <a:ext cx="1327002" cy="1058238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ctr"/>
          <a:lstStyle/>
          <a:p>
            <a:pPr algn="ctr"/>
            <a:r>
              <a:rPr lang="en-US" sz="1200" dirty="0"/>
              <a:t>Prepare Snowmass Discussion Materials</a:t>
            </a: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3A4D9D7C-655A-4D40-B8A1-32714A75533B}"/>
              </a:ext>
            </a:extLst>
          </p:cNvPr>
          <p:cNvSpPr/>
          <p:nvPr/>
        </p:nvSpPr>
        <p:spPr>
          <a:xfrm>
            <a:off x="8579255" y="3392560"/>
            <a:ext cx="246580" cy="267128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A98E7A00-734F-BC48-B5FF-EA63E33EBA8A}"/>
              </a:ext>
            </a:extLst>
          </p:cNvPr>
          <p:cNvSpPr/>
          <p:nvPr/>
        </p:nvSpPr>
        <p:spPr>
          <a:xfrm>
            <a:off x="7270845" y="3399994"/>
            <a:ext cx="246580" cy="267128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Elbow Connector 22">
            <a:extLst>
              <a:ext uri="{FF2B5EF4-FFF2-40B4-BE49-F238E27FC236}">
                <a16:creationId xmlns:a16="http://schemas.microsoft.com/office/drawing/2014/main" id="{C130FC19-404F-344C-99C7-D6CFEBEBE5F5}"/>
              </a:ext>
            </a:extLst>
          </p:cNvPr>
          <p:cNvCxnSpPr>
            <a:cxnSpLocks/>
            <a:stCxn id="24" idx="3"/>
            <a:endCxn id="22" idx="2"/>
          </p:cNvCxnSpPr>
          <p:nvPr/>
        </p:nvCxnSpPr>
        <p:spPr>
          <a:xfrm flipV="1">
            <a:off x="6862461" y="3667122"/>
            <a:ext cx="531674" cy="824514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270EB122-483E-8B4D-8904-0EE02075E047}"/>
              </a:ext>
            </a:extLst>
          </p:cNvPr>
          <p:cNvSpPr txBox="1"/>
          <p:nvPr/>
        </p:nvSpPr>
        <p:spPr>
          <a:xfrm>
            <a:off x="4305351" y="4168470"/>
            <a:ext cx="2557110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April 15:  Requests for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Clarification (if needed)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8EF2CCB4-BCCD-6E4A-9A1C-E9906479D803}"/>
              </a:ext>
            </a:extLst>
          </p:cNvPr>
          <p:cNvCxnSpPr>
            <a:cxnSpLocks/>
            <a:stCxn id="27" idx="3"/>
            <a:endCxn id="18" idx="2"/>
          </p:cNvCxnSpPr>
          <p:nvPr/>
        </p:nvCxnSpPr>
        <p:spPr>
          <a:xfrm flipV="1">
            <a:off x="8270212" y="3659688"/>
            <a:ext cx="432333" cy="2140511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C09D8722-2AA2-FD45-A795-A0B151927498}"/>
              </a:ext>
            </a:extLst>
          </p:cNvPr>
          <p:cNvSpPr txBox="1"/>
          <p:nvPr/>
        </p:nvSpPr>
        <p:spPr>
          <a:xfrm>
            <a:off x="4304370" y="4923036"/>
            <a:ext cx="3965842" cy="175432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May 30: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Preliminary Draft Circulated to POCs for Comment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Executive Summary Sent to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AF Conveners to Incorporate into Snowmass Meeting Documents</a:t>
            </a:r>
          </a:p>
        </p:txBody>
      </p:sp>
      <p:sp>
        <p:nvSpPr>
          <p:cNvPr id="35" name="Right Arrow 34">
            <a:extLst>
              <a:ext uri="{FF2B5EF4-FFF2-40B4-BE49-F238E27FC236}">
                <a16:creationId xmlns:a16="http://schemas.microsoft.com/office/drawing/2014/main" id="{69365AE7-9991-0149-A81E-EE00C0FD946E}"/>
              </a:ext>
            </a:extLst>
          </p:cNvPr>
          <p:cNvSpPr/>
          <p:nvPr/>
        </p:nvSpPr>
        <p:spPr>
          <a:xfrm>
            <a:off x="10348330" y="3033758"/>
            <a:ext cx="1843669" cy="1058238"/>
          </a:xfrm>
          <a:prstGeom prst="rightArrow">
            <a:avLst>
              <a:gd name="adj1" fmla="val 77185"/>
              <a:gd name="adj2" fmla="val 50000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60" rIns="0" rtlCol="0" anchor="ctr"/>
          <a:lstStyle/>
          <a:p>
            <a:pPr algn="ctr"/>
            <a:r>
              <a:rPr lang="en-US" sz="1200" dirty="0"/>
              <a:t>Final AF4 and AF Report Editing</a:t>
            </a:r>
          </a:p>
        </p:txBody>
      </p:sp>
      <p:sp>
        <p:nvSpPr>
          <p:cNvPr id="36" name="Diamond 35">
            <a:extLst>
              <a:ext uri="{FF2B5EF4-FFF2-40B4-BE49-F238E27FC236}">
                <a16:creationId xmlns:a16="http://schemas.microsoft.com/office/drawing/2014/main" id="{17E7FDED-6962-294F-8A59-98DE55493B4C}"/>
              </a:ext>
            </a:extLst>
          </p:cNvPr>
          <p:cNvSpPr/>
          <p:nvPr/>
        </p:nvSpPr>
        <p:spPr>
          <a:xfrm>
            <a:off x="11945420" y="3422297"/>
            <a:ext cx="246580" cy="267128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6165BB87-DB28-1D4D-89B8-71DF2CAED987}"/>
              </a:ext>
            </a:extLst>
          </p:cNvPr>
          <p:cNvCxnSpPr>
            <a:cxnSpLocks/>
            <a:stCxn id="38" idx="3"/>
            <a:endCxn id="36" idx="2"/>
          </p:cNvCxnSpPr>
          <p:nvPr/>
        </p:nvCxnSpPr>
        <p:spPr>
          <a:xfrm flipV="1">
            <a:off x="11374244" y="3689425"/>
            <a:ext cx="694466" cy="1906179"/>
          </a:xfrm>
          <a:prstGeom prst="bent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286F6C6C-0015-404A-9559-0C8BDB301357}"/>
              </a:ext>
            </a:extLst>
          </p:cNvPr>
          <p:cNvSpPr txBox="1"/>
          <p:nvPr/>
        </p:nvSpPr>
        <p:spPr>
          <a:xfrm>
            <a:off x="8776010" y="5272438"/>
            <a:ext cx="2598234" cy="646331"/>
          </a:xfrm>
          <a:prstGeom prst="rect">
            <a:avLst/>
          </a:prstGeom>
          <a:solidFill>
            <a:schemeClr val="accent6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Final Reports Due September 30, 2022</a:t>
            </a:r>
          </a:p>
        </p:txBody>
      </p:sp>
      <p:sp>
        <p:nvSpPr>
          <p:cNvPr id="42" name="Diamond 41">
            <a:extLst>
              <a:ext uri="{FF2B5EF4-FFF2-40B4-BE49-F238E27FC236}">
                <a16:creationId xmlns:a16="http://schemas.microsoft.com/office/drawing/2014/main" id="{253E6F30-9B0A-F44E-B03B-CA7D6BB06068}"/>
              </a:ext>
            </a:extLst>
          </p:cNvPr>
          <p:cNvSpPr/>
          <p:nvPr/>
        </p:nvSpPr>
        <p:spPr>
          <a:xfrm>
            <a:off x="11105362" y="3797721"/>
            <a:ext cx="246580" cy="267128"/>
          </a:xfrm>
          <a:prstGeom prst="diamond">
            <a:avLst/>
          </a:prstGeom>
          <a:solidFill>
            <a:srgbClr val="C000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Elbow Connector 43">
            <a:extLst>
              <a:ext uri="{FF2B5EF4-FFF2-40B4-BE49-F238E27FC236}">
                <a16:creationId xmlns:a16="http://schemas.microsoft.com/office/drawing/2014/main" id="{9406B789-BF75-CA47-AAF9-5A89B3A634DB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10527515" y="4070201"/>
            <a:ext cx="701763" cy="593384"/>
          </a:xfrm>
          <a:prstGeom prst="bentConnector3">
            <a:avLst>
              <a:gd name="adj1" fmla="val 100849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FC66B76-0563-D04A-9BD9-C50DA4599C13}"/>
              </a:ext>
            </a:extLst>
          </p:cNvPr>
          <p:cNvSpPr txBox="1"/>
          <p:nvPr/>
        </p:nvSpPr>
        <p:spPr>
          <a:xfrm>
            <a:off x="8776010" y="4201920"/>
            <a:ext cx="1751505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August 31:  Request POC Comments</a:t>
            </a:r>
          </a:p>
        </p:txBody>
      </p:sp>
      <p:pic>
        <p:nvPicPr>
          <p:cNvPr id="55" name="Picture 54" descr="Icon&#10;&#10;Description automatically generated">
            <a:extLst>
              <a:ext uri="{FF2B5EF4-FFF2-40B4-BE49-F238E27FC236}">
                <a16:creationId xmlns:a16="http://schemas.microsoft.com/office/drawing/2014/main" id="{E4F8496A-B117-EA46-9C11-DC5568BE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8" y="0"/>
            <a:ext cx="2006600" cy="127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D7D3DAB-0FFE-4748-A523-413B1A7234A5}"/>
              </a:ext>
            </a:extLst>
          </p:cNvPr>
          <p:cNvSpPr txBox="1"/>
          <p:nvPr/>
        </p:nvSpPr>
        <p:spPr>
          <a:xfrm>
            <a:off x="554804" y="4161033"/>
            <a:ext cx="1501501" cy="92333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Today’s AF4 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Whitepaper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387988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E147A3-EBAC-5C4E-8CD3-74DAF0B9A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DB68A9-B5EB-314F-849D-FB440A7B37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Discussion Period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D80E2-64A8-2746-84CE-DAC7C53399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0A5D8B3D-698D-DF43-9042-A8D43FE53A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19" y="0"/>
            <a:ext cx="20066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984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C9D31E02-DF2A-B543-8BE2-F816F8B489EF}" vid="{5C987A4E-B7D1-E443-8E1E-A61CEE0A782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184</TotalTime>
  <Words>242</Words>
  <Application>Microsoft Macintosh PowerPoint</Application>
  <PresentationFormat>Widescreen</PresentationFormat>
  <Paragraphs>49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BNL</vt:lpstr>
      <vt:lpstr>AF4 Timeline to Final Snowmass Report</vt:lpstr>
      <vt:lpstr>A Couple Key Points...</vt:lpstr>
      <vt:lpstr>PowerPoint Presentation</vt:lpstr>
      <vt:lpstr>PowerPoint Presentation</vt:lpstr>
      <vt:lpstr>Discussion Period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AF4 Timeline to Final Snowmass Report</dc:title>
  <dc:subject/>
  <dc:creator>Palmer, Mark</dc:creator>
  <cp:keywords/>
  <dc:description/>
  <cp:lastModifiedBy>Palmer, Mark</cp:lastModifiedBy>
  <cp:revision>1</cp:revision>
  <dcterms:created xsi:type="dcterms:W3CDTF">2021-11-11T12:52:23Z</dcterms:created>
  <dcterms:modified xsi:type="dcterms:W3CDTF">2021-11-11T15:56:48Z</dcterms:modified>
  <cp:category/>
</cp:coreProperties>
</file>