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1012" r:id="rId4"/>
    <p:sldId id="263" r:id="rId5"/>
    <p:sldId id="649" r:id="rId6"/>
    <p:sldId id="259" r:id="rId7"/>
    <p:sldId id="260" r:id="rId8"/>
    <p:sldId id="1013" r:id="rId9"/>
    <p:sldId id="1014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41"/>
    <p:restoredTop sz="94689"/>
  </p:normalViewPr>
  <p:slideViewPr>
    <p:cSldViewPr snapToGrid="0" snapToObjects="1">
      <p:cViewPr>
        <p:scale>
          <a:sx n="90" d="100"/>
          <a:sy n="90" d="100"/>
        </p:scale>
        <p:origin x="91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9E9E2-06B9-9D43-96BD-B181B02B75A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C5C8B-D141-BE47-AA83-A9DDE70C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4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777D-3341-9D45-9A4F-5FB535404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073EC-5AC3-E742-BB47-5672166BF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5189D-9265-184C-ACD7-D368FA20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008B-FD66-664F-9D93-6926D97B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6EB15-5DA2-2242-AC9C-556B4F66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5677-90AE-084F-B310-CD09FF05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92017-D24F-0C44-ACE9-BB588E5C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DE687-33D6-E44B-B2FF-6C9E86A31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61432-A5AC-1946-9660-0619406C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714-9FEC-8A4C-9643-9A9958E3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0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6569D-C35E-7B4A-8DC4-210430F18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51F84-DEF3-6F43-877B-759D3EAC7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67ABD-547D-F448-9013-A05E5204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F306C-8573-2745-8F73-D68F0B63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C489-B065-014F-96C0-02540EC7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8E5D-F941-5B48-95BF-36440E17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6FFAD-9853-8B49-8A6C-90B6AEBE3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EABDC-7C58-0647-97EB-DB23D3F6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4F2CA-7736-9546-8654-D5DD83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4985-BEB6-D542-865E-C2C9AF1A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2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A77-E514-8648-87AB-A5185ABF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BA732-D5FB-8840-9D56-35B6E39EB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FDD8-5EA9-9540-9533-9B34FC370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40EDC-BE17-6B4A-9D2A-4F402B06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55FA-5F3B-7246-BD5C-18B705D5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5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6411-B9EE-0D4E-836C-145AB0C0E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55508-9981-D34F-A701-A967AD7C7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8BA17-2348-4F42-B8C2-9C2193688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27BF9-50E6-C845-97D5-CDF1E913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0A0B5-08CB-9E48-9A92-CF5362BB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9CEA8-43D1-2D43-9769-1EED21BF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6A1E8-693F-E647-B9FE-AF6E9832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8E38E-7A31-C047-98AD-FCCB79856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992F2-E851-7A4F-AB7C-221D1EEE6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C1234-66AA-624A-8CA2-CE96E52EB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0225-A18A-AC4E-9A37-9E1BD0FC0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89892-C99C-C349-BD9F-AE996F5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C1645-51AC-CC47-B568-2E8E94DD6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B0763-0728-8847-AF1F-598E91E6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0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4AE3-E9F5-324D-9DF9-DC8F8B18C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202A1-8E24-A14A-982A-D4110707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375B1-7B2F-234F-9637-49B1E5C6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AB2FD-DFE9-6A42-BC7A-B0F06045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31831-252D-E542-96EE-309DA353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5C84F-F62E-0141-BD83-E0BDECBB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3407F-638C-7F46-89E6-ADC9FB7F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0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2939-F1C8-E442-A3C3-0D6A0C6B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38219-E4CB-934B-B3ED-D207436E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CD648-1397-6E48-9BEA-A1989C28C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0755F-61CC-2F43-873C-CC9F4555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7E527-2815-6D4A-AC71-E9173B9D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6EB54-2C38-B841-B66A-FACEE387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5FBC-D0D7-6C40-86C7-1D3FA5B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2B26F-574D-2944-9BD7-405207424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2D663-3AA0-BA45-9D51-38326E0E5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456CF-1444-4D49-AD11-C39B38CF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8D1FF-07DA-D646-B0E7-F695AADA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48DAF-CB2C-174E-9DF1-E4735FC5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8AC63C-DAE4-7848-A1CF-DAA84625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E59D4-6156-444F-A17A-F3D5F871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CB9F4-36BB-A34F-8E29-EEED63661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D89D2-6D13-1048-A7D2-452DD1A8996D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C7A56-FBB4-0B4D-B7F6-946A12C0F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31FC6-0752-834A-94D5-3766883D2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FDF8E-85C9-764E-BDF6-E2E1F915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14FA-00B0-F24C-9DE8-E0D1DE193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Barium daughter tagging for more sensitive </a:t>
            </a:r>
            <a:r>
              <a:rPr lang="en-US" dirty="0">
                <a:latin typeface="Symbol" pitchFamily="2" charset="2"/>
              </a:rPr>
              <a:t>0nbb</a:t>
            </a:r>
            <a:r>
              <a:rPr lang="en-US" dirty="0"/>
              <a:t> decay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FF1D9-7C6F-8C40-A651-4C197B8B4B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Fairbank</a:t>
            </a:r>
          </a:p>
          <a:p>
            <a:r>
              <a:rPr lang="en-US" dirty="0"/>
              <a:t>Putting together input from the NEXT and </a:t>
            </a:r>
            <a:r>
              <a:rPr lang="en-US" dirty="0" err="1"/>
              <a:t>nEXO</a:t>
            </a:r>
            <a:r>
              <a:rPr lang="en-US" dirty="0"/>
              <a:t>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34316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5CE55-CD82-B540-B5AD-7B4F18E26E11}"/>
              </a:ext>
            </a:extLst>
          </p:cNvPr>
          <p:cNvSpPr txBox="1"/>
          <p:nvPr/>
        </p:nvSpPr>
        <p:spPr>
          <a:xfrm>
            <a:off x="5017852" y="560074"/>
            <a:ext cx="177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B98-DF44-3C47-A454-0A0ABFAE3DA7}"/>
              </a:ext>
            </a:extLst>
          </p:cNvPr>
          <p:cNvSpPr txBox="1"/>
          <p:nvPr/>
        </p:nvSpPr>
        <p:spPr>
          <a:xfrm>
            <a:off x="774042" y="1600332"/>
            <a:ext cx="10262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Single Ba atoms and ions can be detected by laser imaging techniques – many photons from one atom or 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R&amp;D on methods of </a:t>
            </a:r>
            <a:r>
              <a:rPr lang="en-US" sz="2800" baseline="30000" dirty="0"/>
              <a:t>136</a:t>
            </a:r>
            <a:r>
              <a:rPr lang="en-US" sz="2800" dirty="0"/>
              <a:t>Ba daughter transport to a single Ba detection region continues through Snowmass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1"/>
                </a:solidFill>
              </a:rPr>
              <a:t>Staged approach toward demonstrator detectors is planned for the Snowmass period.</a:t>
            </a:r>
            <a:r>
              <a:rPr lang="en-US" sz="2800" dirty="0"/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i="1" baseline="30000" dirty="0">
                <a:solidFill>
                  <a:schemeClr val="accent1"/>
                </a:solidFill>
              </a:rPr>
              <a:t>136</a:t>
            </a:r>
            <a:r>
              <a:rPr lang="en-US" sz="2800" i="1" dirty="0">
                <a:solidFill>
                  <a:schemeClr val="accent1"/>
                </a:solidFill>
              </a:rPr>
              <a:t>Ba daughter tagging is considered an important technique for background free </a:t>
            </a:r>
            <a:r>
              <a:rPr lang="en-US" sz="2800" i="1" dirty="0" err="1">
                <a:solidFill>
                  <a:schemeClr val="accent1"/>
                </a:solidFill>
              </a:rPr>
              <a:t>neutrinoless</a:t>
            </a:r>
            <a:r>
              <a:rPr lang="en-US" sz="2800" i="1" dirty="0">
                <a:solidFill>
                  <a:schemeClr val="accent1"/>
                </a:solidFill>
              </a:rPr>
              <a:t> double decay detectors of the future</a:t>
            </a:r>
          </a:p>
        </p:txBody>
      </p:sp>
    </p:spTree>
    <p:extLst>
      <p:ext uri="{BB962C8B-B14F-4D97-AF65-F5344CB8AC3E}">
        <p14:creationId xmlns:p14="http://schemas.microsoft.com/office/powerpoint/2010/main" val="45295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9799-4721-5547-BCC9-35A444C9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3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Novel instrumentation: </a:t>
            </a:r>
            <a:r>
              <a:rPr lang="en-US" sz="4000" baseline="30000" dirty="0"/>
              <a:t>136</a:t>
            </a:r>
            <a:r>
              <a:rPr lang="en-US" sz="4000" dirty="0"/>
              <a:t>Ba daughter tagging in </a:t>
            </a:r>
            <a:r>
              <a:rPr lang="en-US" sz="4000" dirty="0">
                <a:latin typeface="Symbol" pitchFamily="2" charset="2"/>
              </a:rPr>
              <a:t>bb</a:t>
            </a:r>
            <a:r>
              <a:rPr lang="en-US" sz="4000" dirty="0"/>
              <a:t> decay</a:t>
            </a:r>
            <a:br>
              <a:rPr lang="en-US" sz="4000" dirty="0"/>
            </a:br>
            <a:r>
              <a:rPr lang="en-US" sz="4000" dirty="0"/>
              <a:t>“Physics areas”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79FE6-85E9-3A4C-A998-C62076CF7E6A}"/>
              </a:ext>
            </a:extLst>
          </p:cNvPr>
          <p:cNvSpPr txBox="1"/>
          <p:nvPr/>
        </p:nvSpPr>
        <p:spPr>
          <a:xfrm>
            <a:off x="549243" y="1696897"/>
            <a:ext cx="487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Neutrinoless</a:t>
            </a:r>
            <a:r>
              <a:rPr lang="en-US" sz="2800" dirty="0">
                <a:solidFill>
                  <a:schemeClr val="accent1"/>
                </a:solidFill>
              </a:rPr>
              <a:t> double beta decay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C4FFEF-74C5-B741-9086-C3BDC2BCE547}"/>
              </a:ext>
            </a:extLst>
          </p:cNvPr>
          <p:cNvSpPr/>
          <p:nvPr/>
        </p:nvSpPr>
        <p:spPr>
          <a:xfrm>
            <a:off x="594877" y="2337526"/>
            <a:ext cx="11410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Helvetica" pitchFamily="2" charset="0"/>
              </a:rPr>
              <a:t>The only known sensitive way to establish the Majorana nature of the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O</a:t>
            </a:r>
            <a:r>
              <a:rPr lang="en-US" sz="2400" dirty="0">
                <a:effectLst/>
                <a:latin typeface="Helvetica" pitchFamily="2" charset="0"/>
              </a:rPr>
              <a:t>bservation would establish violation of lepton number conservation.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P</a:t>
            </a:r>
            <a:r>
              <a:rPr lang="en-US" sz="2400" dirty="0">
                <a:effectLst/>
                <a:latin typeface="Helvetica" pitchFamily="2" charset="0"/>
              </a:rPr>
              <a:t>otential window into matter-antimatter asymmetry in the Universe.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Would shed light on neutrino mass and the origin of that mass.</a:t>
            </a:r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158462-2A05-7948-8645-FC467657F7B3}"/>
              </a:ext>
            </a:extLst>
          </p:cNvPr>
          <p:cNvSpPr txBox="1">
            <a:spLocks/>
          </p:cNvSpPr>
          <p:nvPr/>
        </p:nvSpPr>
        <p:spPr>
          <a:xfrm>
            <a:off x="1218689" y="4881571"/>
            <a:ext cx="9971284" cy="17543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Detecting </a:t>
            </a:r>
            <a:r>
              <a:rPr lang="en-US" sz="2400" baseline="30000" dirty="0"/>
              <a:t>136</a:t>
            </a:r>
            <a:r>
              <a:rPr lang="en-US" sz="2400" dirty="0"/>
              <a:t>Ba daughter provides final discrimination against all non-</a:t>
            </a:r>
            <a:r>
              <a:rPr lang="en-US" sz="2400" dirty="0">
                <a:latin typeface="Symbol" pitchFamily="2" charset="2"/>
              </a:rPr>
              <a:t>bb</a:t>
            </a:r>
            <a:r>
              <a:rPr lang="en-US" sz="2400" dirty="0"/>
              <a:t> decay backgrounds and </a:t>
            </a:r>
            <a:r>
              <a:rPr lang="en-US" sz="2400" i="1" dirty="0"/>
              <a:t>increases </a:t>
            </a:r>
            <a:r>
              <a:rPr lang="en-US" sz="2400" i="1" dirty="0">
                <a:latin typeface="Symbol" pitchFamily="2" charset="2"/>
              </a:rPr>
              <a:t>0nbb </a:t>
            </a:r>
            <a:r>
              <a:rPr lang="en-US" sz="2400" i="1" dirty="0"/>
              <a:t>sensitivity</a:t>
            </a:r>
          </a:p>
          <a:p>
            <a:r>
              <a:rPr lang="en-US" sz="2400" dirty="0"/>
              <a:t>Both the NEXT and </a:t>
            </a:r>
            <a:r>
              <a:rPr lang="en-US" sz="2400" dirty="0" err="1"/>
              <a:t>nEXO</a:t>
            </a:r>
            <a:r>
              <a:rPr lang="en-US" sz="2400" dirty="0"/>
              <a:t> collaborations are developing methods of Ba tagging for use in future </a:t>
            </a:r>
            <a:r>
              <a:rPr lang="en-US" sz="2400" dirty="0">
                <a:latin typeface="Symbol" pitchFamily="2" charset="2"/>
              </a:rPr>
              <a:t>0n bb </a:t>
            </a:r>
            <a:r>
              <a:rPr lang="en-US" sz="2400" dirty="0"/>
              <a:t>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920B8-CC87-F049-862A-60AFD02DED74}"/>
              </a:ext>
            </a:extLst>
          </p:cNvPr>
          <p:cNvSpPr txBox="1"/>
          <p:nvPr/>
        </p:nvSpPr>
        <p:spPr>
          <a:xfrm>
            <a:off x="549243" y="4226703"/>
            <a:ext cx="3746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accent1"/>
                </a:solidFill>
              </a:rPr>
              <a:t>136</a:t>
            </a:r>
            <a:r>
              <a:rPr lang="en-US" sz="2800" dirty="0">
                <a:solidFill>
                  <a:schemeClr val="accent1"/>
                </a:solidFill>
              </a:rPr>
              <a:t>Xe double beta decay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1644A0-800E-E242-874E-CC89BF8CF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91" y="4279432"/>
            <a:ext cx="2911101" cy="3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A1EAFA-2FDF-404B-8C42-F98EF231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615" y="1672024"/>
            <a:ext cx="2146106" cy="516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A0917E-B0EC-9641-8C5C-A8508EC8410A}"/>
              </a:ext>
            </a:extLst>
          </p:cNvPr>
          <p:cNvSpPr/>
          <p:nvPr/>
        </p:nvSpPr>
        <p:spPr>
          <a:xfrm>
            <a:off x="6300069" y="4056999"/>
            <a:ext cx="1061625" cy="8094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4046-3706-C148-9826-0A9C1494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E262C-282B-E943-9571-40CBFBFF0F23}"/>
              </a:ext>
            </a:extLst>
          </p:cNvPr>
          <p:cNvGrpSpPr/>
          <p:nvPr/>
        </p:nvGrpSpPr>
        <p:grpSpPr>
          <a:xfrm>
            <a:off x="2144273" y="3354092"/>
            <a:ext cx="5845058" cy="2900572"/>
            <a:chOff x="2652390" y="2422700"/>
            <a:chExt cx="7918793" cy="39296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4BE31B-37D2-DC41-AE13-CA4C82DF331D}"/>
                </a:ext>
              </a:extLst>
            </p:cNvPr>
            <p:cNvGrpSpPr/>
            <p:nvPr/>
          </p:nvGrpSpPr>
          <p:grpSpPr>
            <a:xfrm>
              <a:off x="2652390" y="3070357"/>
              <a:ext cx="4763552" cy="2458704"/>
              <a:chOff x="3215505" y="985457"/>
              <a:chExt cx="4763552" cy="231802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4FDEDE5-C3E7-5740-BD97-16D0A7C85ACA}"/>
                  </a:ext>
                </a:extLst>
              </p:cNvPr>
              <p:cNvSpPr/>
              <p:nvPr/>
            </p:nvSpPr>
            <p:spPr>
              <a:xfrm>
                <a:off x="3891810" y="1224017"/>
                <a:ext cx="3380435" cy="20794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7666FD6-2024-804D-9EA8-D8F3A0E20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44" y="1282950"/>
                <a:ext cx="4476" cy="196196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BED76DA-7F68-A84E-9184-F0FD40C7B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1198" y="1282950"/>
                <a:ext cx="4476" cy="196196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8B71BD9-1AE6-2942-B26C-AE3292675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4890" y="1296273"/>
                <a:ext cx="0" cy="90777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368EE1B-F4B8-644C-95DA-9C71FB747B99}"/>
                  </a:ext>
                </a:extLst>
              </p:cNvPr>
              <p:cNvSpPr/>
              <p:nvPr/>
            </p:nvSpPr>
            <p:spPr>
              <a:xfrm>
                <a:off x="3414256" y="1643694"/>
                <a:ext cx="463774" cy="2568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CCD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D37F65E-5E9C-F046-9254-53C90A463286}"/>
                  </a:ext>
                </a:extLst>
              </p:cNvPr>
              <p:cNvSpPr/>
              <p:nvPr/>
            </p:nvSpPr>
            <p:spPr>
              <a:xfrm>
                <a:off x="3215505" y="2088921"/>
                <a:ext cx="585485" cy="376664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TPX</a:t>
                </a:r>
                <a:br>
                  <a:rPr lang="en-US" sz="500" dirty="0"/>
                </a:br>
                <a:r>
                  <a:rPr lang="en-US" sz="500" dirty="0"/>
                  <a:t>Cam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23823B2-320C-E547-A759-E6F0889968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4890" y="1352080"/>
                <a:ext cx="1370743" cy="90059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E774E34-4417-BF4D-9995-FDD0CA5289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4890" y="1722758"/>
                <a:ext cx="1358930" cy="588487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3AAB984-A518-E34B-B59D-D6198D2E9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1191" y="1296273"/>
                <a:ext cx="4476" cy="196196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1536C18C-912B-8B4C-88D4-F79D2EEAD549}"/>
                  </a:ext>
                </a:extLst>
              </p:cNvPr>
              <p:cNvSpPr/>
              <p:nvPr/>
            </p:nvSpPr>
            <p:spPr>
              <a:xfrm>
                <a:off x="4847165" y="1310274"/>
                <a:ext cx="232800" cy="469820"/>
              </a:xfrm>
              <a:custGeom>
                <a:avLst/>
                <a:gdLst>
                  <a:gd name="connsiteX0" fmla="*/ 258417 w 258417"/>
                  <a:gd name="connsiteY0" fmla="*/ 478394 h 478394"/>
                  <a:gd name="connsiteX1" fmla="*/ 188844 w 258417"/>
                  <a:gd name="connsiteY1" fmla="*/ 448577 h 478394"/>
                  <a:gd name="connsiteX2" fmla="*/ 168965 w 258417"/>
                  <a:gd name="connsiteY2" fmla="*/ 428699 h 478394"/>
                  <a:gd name="connsiteX3" fmla="*/ 139148 w 258417"/>
                  <a:gd name="connsiteY3" fmla="*/ 408820 h 478394"/>
                  <a:gd name="connsiteX4" fmla="*/ 79513 w 258417"/>
                  <a:gd name="connsiteY4" fmla="*/ 289551 h 478394"/>
                  <a:gd name="connsiteX5" fmla="*/ 69574 w 258417"/>
                  <a:gd name="connsiteY5" fmla="*/ 259733 h 478394"/>
                  <a:gd name="connsiteX6" fmla="*/ 79513 w 258417"/>
                  <a:gd name="connsiteY6" fmla="*/ 200099 h 478394"/>
                  <a:gd name="connsiteX7" fmla="*/ 59635 w 258417"/>
                  <a:gd name="connsiteY7" fmla="*/ 51012 h 478394"/>
                  <a:gd name="connsiteX8" fmla="*/ 39757 w 258417"/>
                  <a:gd name="connsiteY8" fmla="*/ 21194 h 478394"/>
                  <a:gd name="connsiteX9" fmla="*/ 19878 w 258417"/>
                  <a:gd name="connsiteY9" fmla="*/ 1316 h 478394"/>
                  <a:gd name="connsiteX10" fmla="*/ 0 w 258417"/>
                  <a:gd name="connsiteY10" fmla="*/ 1316 h 47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417" h="478394">
                    <a:moveTo>
                      <a:pt x="258417" y="478394"/>
                    </a:moveTo>
                    <a:cubicBezTo>
                      <a:pt x="235226" y="468455"/>
                      <a:pt x="210900" y="460830"/>
                      <a:pt x="188844" y="448577"/>
                    </a:cubicBezTo>
                    <a:cubicBezTo>
                      <a:pt x="180652" y="444026"/>
                      <a:pt x="176282" y="434553"/>
                      <a:pt x="168965" y="428699"/>
                    </a:cubicBezTo>
                    <a:cubicBezTo>
                      <a:pt x="159637" y="421237"/>
                      <a:pt x="149087" y="415446"/>
                      <a:pt x="139148" y="408820"/>
                    </a:cubicBezTo>
                    <a:cubicBezTo>
                      <a:pt x="87768" y="331752"/>
                      <a:pt x="106945" y="371850"/>
                      <a:pt x="79513" y="289551"/>
                    </a:cubicBezTo>
                    <a:lnTo>
                      <a:pt x="69574" y="259733"/>
                    </a:lnTo>
                    <a:cubicBezTo>
                      <a:pt x="72887" y="239855"/>
                      <a:pt x="79513" y="220251"/>
                      <a:pt x="79513" y="200099"/>
                    </a:cubicBezTo>
                    <a:cubicBezTo>
                      <a:pt x="79513" y="187244"/>
                      <a:pt x="74278" y="85179"/>
                      <a:pt x="59635" y="51012"/>
                    </a:cubicBezTo>
                    <a:cubicBezTo>
                      <a:pt x="54930" y="40032"/>
                      <a:pt x="47219" y="30522"/>
                      <a:pt x="39757" y="21194"/>
                    </a:cubicBezTo>
                    <a:cubicBezTo>
                      <a:pt x="33903" y="13877"/>
                      <a:pt x="28260" y="5507"/>
                      <a:pt x="19878" y="1316"/>
                    </a:cubicBezTo>
                    <a:cubicBezTo>
                      <a:pt x="13951" y="-1647"/>
                      <a:pt x="6626" y="1316"/>
                      <a:pt x="0" y="131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BC05CA56-3BDE-EF40-B560-F515D8FCBA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8564" y="1493123"/>
                <a:ext cx="699482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2DF868A4-4032-B449-B6E3-E6CD2AD4A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442" y="1349102"/>
                <a:ext cx="56175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E5D14835-C03B-6344-996F-BB5321360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9290" y="1521129"/>
                <a:ext cx="531908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37DC941F-F790-744A-B65F-0FB59CCA7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1417" y="1689704"/>
                <a:ext cx="41978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E03191AA-5E7D-BE45-8FB6-21CF46E4DB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1774" y="1493123"/>
                <a:ext cx="0" cy="28004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0C26D189-9DAF-1740-BF87-6532853B60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4256" y="1773166"/>
                <a:ext cx="134308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Can 105">
                <a:extLst>
                  <a:ext uri="{FF2B5EF4-FFF2-40B4-BE49-F238E27FC236}">
                    <a16:creationId xmlns:a16="http://schemas.microsoft.com/office/drawing/2014/main" id="{01913098-F757-0B48-90E2-DAA545FE79BB}"/>
                  </a:ext>
                </a:extLst>
              </p:cNvPr>
              <p:cNvSpPr/>
              <p:nvPr/>
            </p:nvSpPr>
            <p:spPr>
              <a:xfrm rot="5400000">
                <a:off x="3894029" y="1690270"/>
                <a:ext cx="124662" cy="18963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4F41E58-FDBC-F346-B1B8-5C08DC538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4890" y="2350461"/>
                <a:ext cx="0" cy="90777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Can 107">
                <a:extLst>
                  <a:ext uri="{FF2B5EF4-FFF2-40B4-BE49-F238E27FC236}">
                    <a16:creationId xmlns:a16="http://schemas.microsoft.com/office/drawing/2014/main" id="{8DF5630C-A88B-B64F-9E66-15483850E4CF}"/>
                  </a:ext>
                </a:extLst>
              </p:cNvPr>
              <p:cNvSpPr/>
              <p:nvPr/>
            </p:nvSpPr>
            <p:spPr>
              <a:xfrm rot="5400000">
                <a:off x="3901427" y="2109966"/>
                <a:ext cx="124662" cy="325538"/>
              </a:xfrm>
              <a:prstGeom prst="can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CC6E06E-07CC-7C43-A454-E5EA94EAA427}"/>
                  </a:ext>
                </a:extLst>
              </p:cNvPr>
              <p:cNvSpPr txBox="1"/>
              <p:nvPr/>
            </p:nvSpPr>
            <p:spPr>
              <a:xfrm>
                <a:off x="4364491" y="1281361"/>
                <a:ext cx="45649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50"/>
                    </a:solidFill>
                  </a:rPr>
                  <a:t>Ba</a:t>
                </a:r>
                <a:r>
                  <a:rPr lang="en-US" sz="700" baseline="30000" dirty="0">
                    <a:solidFill>
                      <a:srgbClr val="00B050"/>
                    </a:solidFill>
                  </a:rPr>
                  <a:t>2+</a:t>
                </a:r>
                <a:endParaRPr lang="en-US" sz="7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C461C9B-6868-4F4B-BF0F-0CC1F0832FDD}"/>
                  </a:ext>
                </a:extLst>
              </p:cNvPr>
              <p:cNvSpPr txBox="1"/>
              <p:nvPr/>
            </p:nvSpPr>
            <p:spPr>
              <a:xfrm>
                <a:off x="5021603" y="1134734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219554E-F01B-3A42-BAA1-937250318AED}"/>
                  </a:ext>
                </a:extLst>
              </p:cNvPr>
              <p:cNvSpPr txBox="1"/>
              <p:nvPr/>
            </p:nvSpPr>
            <p:spPr>
              <a:xfrm>
                <a:off x="5158894" y="1284402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98892B8-BA96-4A47-869E-A06368DB32B1}"/>
                  </a:ext>
                </a:extLst>
              </p:cNvPr>
              <p:cNvSpPr txBox="1"/>
              <p:nvPr/>
            </p:nvSpPr>
            <p:spPr>
              <a:xfrm>
                <a:off x="5226374" y="1488995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75C292D-F93B-234F-BFC2-6FE3DF91A30B}"/>
                  </a:ext>
                </a:extLst>
              </p:cNvPr>
              <p:cNvSpPr txBox="1"/>
              <p:nvPr/>
            </p:nvSpPr>
            <p:spPr>
              <a:xfrm>
                <a:off x="5280700" y="985457"/>
                <a:ext cx="732306" cy="275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EL (+HV)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26C7FF8-2B75-D44A-B482-4AB7C2D6774B}"/>
                  </a:ext>
                </a:extLst>
              </p:cNvPr>
              <p:cNvSpPr txBox="1"/>
              <p:nvPr/>
            </p:nvSpPr>
            <p:spPr>
              <a:xfrm rot="16200000">
                <a:off x="3810259" y="1326688"/>
                <a:ext cx="438567" cy="291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</a:rPr>
                  <a:t>RFC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9288ACE-D86B-BF41-9855-D6FA7BB7652F}"/>
                  </a:ext>
                </a:extLst>
              </p:cNvPr>
              <p:cNvSpPr/>
              <p:nvPr/>
            </p:nvSpPr>
            <p:spPr>
              <a:xfrm>
                <a:off x="3422199" y="2671676"/>
                <a:ext cx="463774" cy="2568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CCD</a:t>
                </a:r>
              </a:p>
            </p:txBody>
          </p:sp>
          <p:sp>
            <p:nvSpPr>
              <p:cNvPr id="116" name="Can 115">
                <a:extLst>
                  <a:ext uri="{FF2B5EF4-FFF2-40B4-BE49-F238E27FC236}">
                    <a16:creationId xmlns:a16="http://schemas.microsoft.com/office/drawing/2014/main" id="{85416EBF-5DE3-E548-BB21-26616FC56EF6}"/>
                  </a:ext>
                </a:extLst>
              </p:cNvPr>
              <p:cNvSpPr/>
              <p:nvPr/>
            </p:nvSpPr>
            <p:spPr>
              <a:xfrm rot="5400000">
                <a:off x="3901972" y="2718251"/>
                <a:ext cx="124662" cy="18963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0BDEE65-0AEE-874C-ABC0-66C6FF84137B}"/>
                  </a:ext>
                </a:extLst>
              </p:cNvPr>
              <p:cNvSpPr/>
              <p:nvPr/>
            </p:nvSpPr>
            <p:spPr>
              <a:xfrm>
                <a:off x="4178564" y="3244912"/>
                <a:ext cx="1325257" cy="449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4D60780-6F07-D347-89EB-ECA2FF0F00C5}"/>
                  </a:ext>
                </a:extLst>
              </p:cNvPr>
              <p:cNvSpPr/>
              <p:nvPr/>
            </p:nvSpPr>
            <p:spPr>
              <a:xfrm>
                <a:off x="4155924" y="1229212"/>
                <a:ext cx="1325257" cy="449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C4DEA272-415C-2343-94F4-D7DA3A828F66}"/>
                  </a:ext>
                </a:extLst>
              </p:cNvPr>
              <p:cNvGrpSpPr/>
              <p:nvPr/>
            </p:nvGrpSpPr>
            <p:grpSpPr>
              <a:xfrm flipH="1">
                <a:off x="5690741" y="1230989"/>
                <a:ext cx="2288316" cy="2060600"/>
                <a:chOff x="4847690" y="4691059"/>
                <a:chExt cx="2540117" cy="2098203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D25209B-B2DE-F64D-B2E3-A987BB85AD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9343" y="4759344"/>
                  <a:ext cx="0" cy="9243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9A996316-D349-4540-9BB3-EF09FB998386}"/>
                    </a:ext>
                  </a:extLst>
                </p:cNvPr>
                <p:cNvSpPr/>
                <p:nvPr/>
              </p:nvSpPr>
              <p:spPr>
                <a:xfrm>
                  <a:off x="5068311" y="5113105"/>
                  <a:ext cx="514807" cy="2615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CCD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C9C2249-9FB9-7241-8073-FD4B00A0CA08}"/>
                    </a:ext>
                  </a:extLst>
                </p:cNvPr>
                <p:cNvSpPr/>
                <p:nvPr/>
              </p:nvSpPr>
              <p:spPr>
                <a:xfrm>
                  <a:off x="4847690" y="5566457"/>
                  <a:ext cx="649910" cy="38353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TPX</a:t>
                  </a:r>
                  <a:br>
                    <a:rPr lang="en-US" sz="500" dirty="0"/>
                  </a:br>
                  <a:r>
                    <a:rPr lang="en-US" sz="500" dirty="0"/>
                    <a:t>Cam</a:t>
                  </a:r>
                </a:p>
              </p:txBody>
            </p:sp>
            <p:sp>
              <p:nvSpPr>
                <p:cNvPr id="123" name="Can 122">
                  <a:extLst>
                    <a:ext uri="{FF2B5EF4-FFF2-40B4-BE49-F238E27FC236}">
                      <a16:creationId xmlns:a16="http://schemas.microsoft.com/office/drawing/2014/main" id="{F60E60CC-9545-B641-B230-E169C90E8360}"/>
                    </a:ext>
                  </a:extLst>
                </p:cNvPr>
                <p:cNvSpPr/>
                <p:nvPr/>
              </p:nvSpPr>
              <p:spPr>
                <a:xfrm rot="5400000">
                  <a:off x="5606599" y="5151827"/>
                  <a:ext cx="126937" cy="21050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C185525C-074E-1F42-8E69-0F0821233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9343" y="5832769"/>
                  <a:ext cx="0" cy="9243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Can 124">
                  <a:extLst>
                    <a:ext uri="{FF2B5EF4-FFF2-40B4-BE49-F238E27FC236}">
                      <a16:creationId xmlns:a16="http://schemas.microsoft.com/office/drawing/2014/main" id="{E44F61D9-51EA-5B46-B342-1FF71847C73F}"/>
                    </a:ext>
                  </a:extLst>
                </p:cNvPr>
                <p:cNvSpPr/>
                <p:nvPr/>
              </p:nvSpPr>
              <p:spPr>
                <a:xfrm rot="5400000">
                  <a:off x="5614811" y="5572945"/>
                  <a:ext cx="126937" cy="361359"/>
                </a:xfrm>
                <a:prstGeom prst="can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2D7B903-8E16-F24A-9471-276D4B153385}"/>
                    </a:ext>
                  </a:extLst>
                </p:cNvPr>
                <p:cNvSpPr/>
                <p:nvPr/>
              </p:nvSpPr>
              <p:spPr>
                <a:xfrm>
                  <a:off x="5077128" y="6159846"/>
                  <a:ext cx="514807" cy="2615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CCD</a:t>
                  </a:r>
                </a:p>
              </p:txBody>
            </p:sp>
            <p:sp>
              <p:nvSpPr>
                <p:cNvPr id="127" name="Can 126">
                  <a:extLst>
                    <a:ext uri="{FF2B5EF4-FFF2-40B4-BE49-F238E27FC236}">
                      <a16:creationId xmlns:a16="http://schemas.microsoft.com/office/drawing/2014/main" id="{46A780A9-3A44-944C-ADA6-236C602BCA84}"/>
                    </a:ext>
                  </a:extLst>
                </p:cNvPr>
                <p:cNvSpPr/>
                <p:nvPr/>
              </p:nvSpPr>
              <p:spPr>
                <a:xfrm rot="5400000">
                  <a:off x="5615416" y="6198568"/>
                  <a:ext cx="126937" cy="21050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0E05435F-F417-4C49-ACD7-47964C29A293}"/>
                    </a:ext>
                  </a:extLst>
                </p:cNvPr>
                <p:cNvSpPr/>
                <p:nvPr/>
              </p:nvSpPr>
              <p:spPr>
                <a:xfrm>
                  <a:off x="5916722" y="6743543"/>
                  <a:ext cx="1471085" cy="4571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1E48248-B3CD-1441-B3E1-A27C891FE88B}"/>
                    </a:ext>
                  </a:extLst>
                </p:cNvPr>
                <p:cNvSpPr/>
                <p:nvPr/>
              </p:nvSpPr>
              <p:spPr>
                <a:xfrm>
                  <a:off x="5891591" y="4691059"/>
                  <a:ext cx="1471085" cy="4571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B5ADC55-FE07-5E43-92C8-EC797EDBA7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1949" y="5307079"/>
              <a:ext cx="979606" cy="2219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1B6D2A-A900-0946-AD3C-922AC139EB51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305734" y="3540780"/>
              <a:ext cx="784723" cy="39108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80981-8CAA-CD44-BC8F-07F828982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28"/>
            <a:stretch/>
          </p:blipFill>
          <p:spPr>
            <a:xfrm>
              <a:off x="8093800" y="2664027"/>
              <a:ext cx="1818466" cy="17106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12525E-0D86-664D-9A04-84358D6AE826}"/>
                </a:ext>
              </a:extLst>
            </p:cNvPr>
            <p:cNvSpPr txBox="1"/>
            <p:nvPr/>
          </p:nvSpPr>
          <p:spPr>
            <a:xfrm>
              <a:off x="8213232" y="2979560"/>
              <a:ext cx="626878" cy="291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rgbClr val="002060"/>
                  </a:solidFill>
                </a:rPr>
                <a:t>Ba</a:t>
              </a:r>
              <a:r>
                <a:rPr lang="en-US" sz="400" b="1" baseline="30000" dirty="0">
                  <a:solidFill>
                    <a:srgbClr val="002060"/>
                  </a:solidFill>
                </a:rPr>
                <a:t>++</a:t>
              </a:r>
              <a:r>
                <a:rPr lang="en-US" sz="400" b="1" dirty="0">
                  <a:solidFill>
                    <a:srgbClr val="002060"/>
                  </a:solidFill>
                </a:rPr>
                <a:t> ion</a:t>
              </a:r>
            </a:p>
            <a:p>
              <a:pPr algn="ctr"/>
              <a:r>
                <a:rPr lang="en-US" sz="400" b="1" dirty="0">
                  <a:solidFill>
                    <a:srgbClr val="002060"/>
                  </a:solidFill>
                </a:rPr>
                <a:t> 10 bar Xe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4EAEB8-C1E6-7F4D-8AFA-A5D392BCD0F4}"/>
                </a:ext>
              </a:extLst>
            </p:cNvPr>
            <p:cNvSpPr/>
            <p:nvPr/>
          </p:nvSpPr>
          <p:spPr>
            <a:xfrm>
              <a:off x="8090457" y="2661632"/>
              <a:ext cx="1821809" cy="17582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A86728-5FCB-DD43-AFFD-6F7E6395EEF9}"/>
                </a:ext>
              </a:extLst>
            </p:cNvPr>
            <p:cNvSpPr txBox="1"/>
            <p:nvPr/>
          </p:nvSpPr>
          <p:spPr>
            <a:xfrm>
              <a:off x="8042342" y="4184602"/>
              <a:ext cx="858265" cy="291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NEXT 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013C57-0B23-3643-B014-D74622A3A0BF}"/>
                </a:ext>
              </a:extLst>
            </p:cNvPr>
            <p:cNvSpPr txBox="1"/>
            <p:nvPr/>
          </p:nvSpPr>
          <p:spPr>
            <a:xfrm>
              <a:off x="7897693" y="2422700"/>
              <a:ext cx="2395845" cy="312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002060"/>
                  </a:solidFill>
                </a:rPr>
                <a:t>2. Single Ba</a:t>
              </a:r>
              <a:r>
                <a:rPr lang="en-US" sz="900" b="1" baseline="30000" dirty="0">
                  <a:solidFill>
                    <a:srgbClr val="002060"/>
                  </a:solidFill>
                </a:rPr>
                <a:t>2+</a:t>
              </a:r>
              <a:r>
                <a:rPr lang="en-US" sz="900" b="1" dirty="0">
                  <a:solidFill>
                    <a:srgbClr val="002060"/>
                  </a:solidFill>
                </a:rPr>
                <a:t> ion tagging w/SMFI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E25C072-90B5-174B-8EAC-AB43D085B095}"/>
                </a:ext>
              </a:extLst>
            </p:cNvPr>
            <p:cNvGrpSpPr/>
            <p:nvPr/>
          </p:nvGrpSpPr>
          <p:grpSpPr>
            <a:xfrm>
              <a:off x="7582852" y="4804092"/>
              <a:ext cx="2988331" cy="1331755"/>
              <a:chOff x="3645178" y="657319"/>
              <a:chExt cx="5294000" cy="235928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9D6A0CE-74EA-A943-8C1A-54D214ACC05C}"/>
                  </a:ext>
                </a:extLst>
              </p:cNvPr>
              <p:cNvGrpSpPr/>
              <p:nvPr/>
            </p:nvGrpSpPr>
            <p:grpSpPr>
              <a:xfrm>
                <a:off x="3645178" y="1399995"/>
                <a:ext cx="5294000" cy="1616605"/>
                <a:chOff x="3670573" y="744194"/>
                <a:chExt cx="5294000" cy="1616605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E53EF3FA-16A0-B64C-ADA3-2079B645A2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70573" y="1470989"/>
                  <a:ext cx="5294000" cy="889810"/>
                </a:xfrm>
                <a:prstGeom prst="rect">
                  <a:avLst/>
                </a:prstGeom>
              </p:spPr>
            </p:pic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A852826-4FAE-BB4C-AA29-7670F473C5A0}"/>
                    </a:ext>
                  </a:extLst>
                </p:cNvPr>
                <p:cNvGrpSpPr/>
                <p:nvPr/>
              </p:nvGrpSpPr>
              <p:grpSpPr>
                <a:xfrm>
                  <a:off x="4107346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414C064E-0087-5E41-A2CB-992D11CDBC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EE9FBDAA-C273-3A45-8BA0-C92B57BA0E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CFA5CEDF-5CCF-2A47-9A8D-2B229CD3899A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0951C60B-C754-8B4C-B389-45A95FAE1DAD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FF9A725A-F5A5-6F4C-9273-5C7E3D9FA8F9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476AE6F-3210-564C-BD4D-C59BF1C9EDC3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EE33A86A-9AC4-5847-B798-76456A74F646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BB250D23-96A6-6E46-8B43-114FB130DBC8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33AD139-229F-D84B-9A4B-1015C6C2E7AD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2DA6C764-74DC-7947-8D2C-B3625381A9C6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82" name="Straight Arrow Connector 81">
                    <a:extLst>
                      <a:ext uri="{FF2B5EF4-FFF2-40B4-BE49-F238E27FC236}">
                        <a16:creationId xmlns:a16="http://schemas.microsoft.com/office/drawing/2014/main" id="{247237D4-9BC9-C744-BB64-CA650058CD88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>
                    <a:extLst>
                      <a:ext uri="{FF2B5EF4-FFF2-40B4-BE49-F238E27FC236}">
                        <a16:creationId xmlns:a16="http://schemas.microsoft.com/office/drawing/2014/main" id="{529F221D-4649-3E4F-9DC0-313EAE28206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>
                    <a:extLst>
                      <a:ext uri="{FF2B5EF4-FFF2-40B4-BE49-F238E27FC236}">
                        <a16:creationId xmlns:a16="http://schemas.microsoft.com/office/drawing/2014/main" id="{00B72E7E-5BAF-2F43-9C74-4CFCE39546B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B08BEE35-DFF8-904A-99A8-262E75FD8E6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4562842D-7815-224A-AA08-18BEB1DA2F8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3BAF7651-3684-2041-81D9-0EFF6FD534E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>
                    <a:extLst>
                      <a:ext uri="{FF2B5EF4-FFF2-40B4-BE49-F238E27FC236}">
                        <a16:creationId xmlns:a16="http://schemas.microsoft.com/office/drawing/2014/main" id="{EB8F940A-0B8B-8445-9C42-46E879E91EE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>
                    <a:extLst>
                      <a:ext uri="{FF2B5EF4-FFF2-40B4-BE49-F238E27FC236}">
                        <a16:creationId xmlns:a16="http://schemas.microsoft.com/office/drawing/2014/main" id="{76250FA1-B9BE-6A49-B710-F725A5F74A2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010552E-6120-5849-9AC9-044D56D1EE95}"/>
                    </a:ext>
                  </a:extLst>
                </p:cNvPr>
                <p:cNvGrpSpPr/>
                <p:nvPr/>
              </p:nvGrpSpPr>
              <p:grpSpPr>
                <a:xfrm>
                  <a:off x="5681003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BB6516AE-C811-2140-A911-4018B01606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8AF239A7-566F-AE4B-A5A0-9BF796B0C3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2C3804DB-7886-DB43-8B1D-E2AC5F58B186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7F7E049A-B143-6843-BDD2-DFF1852F741E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9D3EE5E5-927C-A04B-8071-4BEE951AD5EB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A0B8A6F-C059-6047-BB1D-B6642469119A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8B78F33B-3769-0A4C-AE1E-9914E7776974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C600D8F9-4CDC-0F46-9D28-347D201C6297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91B501D2-4BCB-5E47-A36C-423C3EA3E3BC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6024116-EEC4-014C-AD73-BCEDFA0BC5F5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96EDADC5-113F-E747-8FA8-A9DF88494A3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B9616F62-6335-2D4B-AEA8-DAA84B8FC39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C76FD74C-D8B0-A845-936B-789F393BDE3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>
                    <a:extLst>
                      <a:ext uri="{FF2B5EF4-FFF2-40B4-BE49-F238E27FC236}">
                        <a16:creationId xmlns:a16="http://schemas.microsoft.com/office/drawing/2014/main" id="{40D06899-49B1-0E40-8ADC-4CCFFEB9943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Arrow Connector 67">
                    <a:extLst>
                      <a:ext uri="{FF2B5EF4-FFF2-40B4-BE49-F238E27FC236}">
                        <a16:creationId xmlns:a16="http://schemas.microsoft.com/office/drawing/2014/main" id="{4DF40249-099B-2545-AA95-64A82DE718C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Arrow Connector 68">
                    <a:extLst>
                      <a:ext uri="{FF2B5EF4-FFF2-40B4-BE49-F238E27FC236}">
                        <a16:creationId xmlns:a16="http://schemas.microsoft.com/office/drawing/2014/main" id="{06867021-D9B1-6D42-A7F3-266811AEA50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>
                    <a:extLst>
                      <a:ext uri="{FF2B5EF4-FFF2-40B4-BE49-F238E27FC236}">
                        <a16:creationId xmlns:a16="http://schemas.microsoft.com/office/drawing/2014/main" id="{037F0DC8-90A7-D249-95CB-8693F666FB0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3A821A17-38E1-574B-B7DA-84F851AE125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123C9EF1-BEAE-1645-8952-C7EDBE6DCD5B}"/>
                    </a:ext>
                  </a:extLst>
                </p:cNvPr>
                <p:cNvGrpSpPr/>
                <p:nvPr/>
              </p:nvGrpSpPr>
              <p:grpSpPr>
                <a:xfrm>
                  <a:off x="7264717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EAAB5226-0F2C-1543-AD1B-7ACF5B67CE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23BB62BE-5D37-B249-8F73-E1CB0040D9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D897B15F-87AF-8040-A567-DEC10201BE99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AF587278-5DA2-3D4A-BF00-A217BC150666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5B987185-A359-9448-AE01-E36827CFD5BC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D770F233-320A-3F43-B312-2765752985EC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25674907-C1DC-344C-BD65-BE279FC72993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23E5620E-6D2E-EF43-A35C-A1F95572A73F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291154E-66ED-434D-B6C9-95F7DD48B0F2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8232AEC-8D7D-C340-888E-E4C090258AB1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412B79CE-E1EC-B34F-A6C9-4862B1E38BF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989580E7-4D79-874D-8D92-550EC5639CF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342DC901-65A8-ED42-BDAD-C4AB7140F5A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CDCDFB8D-23E3-AB4F-A37B-FB40A8D61674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E7007788-E63E-2044-B0A0-D8A97FDA62A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BF4B801B-C47B-CD49-834F-CDBD684AF8D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1ABE2437-C8FC-2446-B199-DC2E33646BC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24C8BE12-C050-DE45-B10B-85E0B92B13A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639E5C4-4FF5-4646-A380-284DBC6A9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00000">
                <a:off x="4452434" y="711696"/>
                <a:ext cx="600497" cy="62465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554B4B6-11CE-2C44-9CA2-078C53A10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200000">
                <a:off x="6378664" y="794869"/>
                <a:ext cx="628256" cy="537968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BD5D288-B885-1F4F-BC6E-376CB40C9FCB}"/>
                  </a:ext>
                </a:extLst>
              </p:cNvPr>
              <p:cNvSpPr/>
              <p:nvPr/>
            </p:nvSpPr>
            <p:spPr>
              <a:xfrm>
                <a:off x="4752682" y="657319"/>
                <a:ext cx="196501" cy="106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30" name="Right Arrow 29">
                <a:extLst>
                  <a:ext uri="{FF2B5EF4-FFF2-40B4-BE49-F238E27FC236}">
                    <a16:creationId xmlns:a16="http://schemas.microsoft.com/office/drawing/2014/main" id="{85D9E2FA-6883-954D-9B4E-1A71564D7ED1}"/>
                  </a:ext>
                </a:extLst>
              </p:cNvPr>
              <p:cNvSpPr/>
              <p:nvPr/>
            </p:nvSpPr>
            <p:spPr>
              <a:xfrm>
                <a:off x="5040477" y="1001677"/>
                <a:ext cx="257742" cy="117098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059B65FB-CD98-C648-8F74-DABDB97E1E4B}"/>
                  </a:ext>
                </a:extLst>
              </p:cNvPr>
              <p:cNvSpPr/>
              <p:nvPr/>
            </p:nvSpPr>
            <p:spPr>
              <a:xfrm>
                <a:off x="7032192" y="1001677"/>
                <a:ext cx="257742" cy="117098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09BCC4-E67D-584F-B538-FBB6E32DD30A}"/>
                </a:ext>
              </a:extLst>
            </p:cNvPr>
            <p:cNvSpPr/>
            <p:nvPr/>
          </p:nvSpPr>
          <p:spPr>
            <a:xfrm>
              <a:off x="7551555" y="4814743"/>
              <a:ext cx="3019628" cy="15089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75791-4E9E-4947-B8E3-E5E42140C46D}"/>
                </a:ext>
              </a:extLst>
            </p:cNvPr>
            <p:cNvSpPr txBox="1"/>
            <p:nvPr/>
          </p:nvSpPr>
          <p:spPr>
            <a:xfrm>
              <a:off x="7595212" y="4575548"/>
              <a:ext cx="2775897" cy="312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3. RF Carpet ion transport in xenon gas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36ADD4-670C-0243-BAB2-540113921425}"/>
                </a:ext>
              </a:extLst>
            </p:cNvPr>
            <p:cNvSpPr txBox="1"/>
            <p:nvPr/>
          </p:nvSpPr>
          <p:spPr>
            <a:xfrm>
              <a:off x="9190479" y="6060469"/>
              <a:ext cx="1338217" cy="291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SIMION simulation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5A16F3-E427-C740-A89A-51905ADAE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3604" y="4871560"/>
              <a:ext cx="2108560" cy="1196884"/>
            </a:xfrm>
            <a:prstGeom prst="rect">
              <a:avLst/>
            </a:prstGeom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01F22317-13BB-2B42-B082-9FEF189ED4E9}"/>
              </a:ext>
            </a:extLst>
          </p:cNvPr>
          <p:cNvSpPr txBox="1"/>
          <p:nvPr/>
        </p:nvSpPr>
        <p:spPr>
          <a:xfrm>
            <a:off x="1704690" y="3298113"/>
            <a:ext cx="212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NEXT-CRAB concept: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6AE6CB-78E9-5D41-A4D0-A28814A52C87}"/>
              </a:ext>
            </a:extLst>
          </p:cNvPr>
          <p:cNvSpPr txBox="1"/>
          <p:nvPr/>
        </p:nvSpPr>
        <p:spPr>
          <a:xfrm>
            <a:off x="1710329" y="463188"/>
            <a:ext cx="197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NEXT-BTX concept: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04F2011E-BDB9-8043-ABB6-E605EAA9E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592" y="793678"/>
            <a:ext cx="4226491" cy="2320695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63788377-7679-C341-A546-AD9392D0752B}"/>
              </a:ext>
            </a:extLst>
          </p:cNvPr>
          <p:cNvSpPr txBox="1"/>
          <p:nvPr/>
        </p:nvSpPr>
        <p:spPr>
          <a:xfrm>
            <a:off x="6429546" y="1127710"/>
            <a:ext cx="412642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Single ion sensor development is now fairly advanced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Important R&amp;D remains for ion concentration and collection: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Sensor-to-ion (BTX concept)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Ion-to-sensor (CRAB concept)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FE4B724-05B3-AC47-B37E-214F04AE2DD6}"/>
              </a:ext>
            </a:extLst>
          </p:cNvPr>
          <p:cNvSpPr txBox="1"/>
          <p:nvPr/>
        </p:nvSpPr>
        <p:spPr>
          <a:xfrm>
            <a:off x="1627592" y="6375129"/>
            <a:ext cx="91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 Demonstrator phases under intensive development on 2-3 year timescale </a:t>
            </a:r>
            <a:endParaRPr lang="en-US" b="1" dirty="0"/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6FDEC073-3D56-8546-A6B5-31F6D99A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582" y="211984"/>
            <a:ext cx="4404398" cy="990600"/>
          </a:xfrm>
        </p:spPr>
        <p:txBody>
          <a:bodyPr>
            <a:normAutofit/>
          </a:bodyPr>
          <a:lstStyle/>
          <a:p>
            <a:r>
              <a:rPr lang="en-US" sz="3600" dirty="0"/>
              <a:t>Demonstrators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A5061-33BB-E94D-9613-FFB8C842F3CE}"/>
              </a:ext>
            </a:extLst>
          </p:cNvPr>
          <p:cNvSpPr txBox="1"/>
          <p:nvPr/>
        </p:nvSpPr>
        <p:spPr>
          <a:xfrm>
            <a:off x="8684040" y="3362655"/>
            <a:ext cx="247449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Molecules found that fluoresce when Ba</a:t>
            </a:r>
            <a:r>
              <a:rPr lang="en-US" i="1" baseline="30000" dirty="0"/>
              <a:t>++</a:t>
            </a:r>
            <a:r>
              <a:rPr lang="en-US" i="1" dirty="0"/>
              <a:t> ion is captured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Single molecules with Ba++ can be imaged</a:t>
            </a:r>
          </a:p>
        </p:txBody>
      </p:sp>
    </p:spTree>
    <p:extLst>
      <p:ext uri="{BB962C8B-B14F-4D97-AF65-F5344CB8AC3E}">
        <p14:creationId xmlns:p14="http://schemas.microsoft.com/office/powerpoint/2010/main" val="264586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35DD3-E1FB-AD4F-97CB-6E774F4C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78469" y="-789342"/>
            <a:ext cx="4862442" cy="7821436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4750607-4AEE-1D4C-A07F-F90EA29E1FCE}"/>
              </a:ext>
            </a:extLst>
          </p:cNvPr>
          <p:cNvSpPr txBox="1"/>
          <p:nvPr/>
        </p:nvSpPr>
        <p:spPr>
          <a:xfrm>
            <a:off x="373499" y="146137"/>
            <a:ext cx="11553457" cy="65298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defPPr>
              <a:defRPr kern="1200" smtId="4294967295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577545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 tagging with single Ba ions extracted to Xe gas and vacuum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9768B-7A0D-9D49-BB81-4B3B1E606143}"/>
              </a:ext>
            </a:extLst>
          </p:cNvPr>
          <p:cNvSpPr/>
          <p:nvPr/>
        </p:nvSpPr>
        <p:spPr>
          <a:xfrm>
            <a:off x="1102289" y="5636719"/>
            <a:ext cx="10536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Calibri" panose="020F0502020204030204" pitchFamily="34" charset="0"/>
              </a:rPr>
              <a:t>RF funnel has been operated and is being improved.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Linear Paul Trap, Quadrupole mass filter and MRTOF have been built are being commissioned.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 on demonstration of a laser ablation source in high-pressure gas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3B1B9-F61D-7047-8921-18ED1E0E364F}"/>
              </a:ext>
            </a:extLst>
          </p:cNvPr>
          <p:cNvSpPr txBox="1"/>
          <p:nvPr/>
        </p:nvSpPr>
        <p:spPr>
          <a:xfrm>
            <a:off x="1574902" y="2455522"/>
            <a:ext cx="2068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Upgraded </a:t>
            </a:r>
            <a:r>
              <a:rPr lang="en-US" dirty="0" err="1"/>
              <a:t>nEXO</a:t>
            </a:r>
            <a:r>
              <a:rPr lang="en-US" dirty="0"/>
              <a:t> TPC</a:t>
            </a:r>
          </a:p>
        </p:txBody>
      </p:sp>
    </p:spTree>
    <p:extLst>
      <p:ext uri="{BB962C8B-B14F-4D97-AF65-F5344CB8AC3E}">
        <p14:creationId xmlns:p14="http://schemas.microsoft.com/office/powerpoint/2010/main" val="22014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6EC0B-0FB1-694C-9F16-BA4F4538A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7" b="-723"/>
          <a:stretch/>
        </p:blipFill>
        <p:spPr>
          <a:xfrm>
            <a:off x="429309" y="594085"/>
            <a:ext cx="8282326" cy="5762265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DE50E5D-AFCC-E54A-B8CE-C19E3B1B6D9F}"/>
              </a:ext>
            </a:extLst>
          </p:cNvPr>
          <p:cNvSpPr txBox="1"/>
          <p:nvPr/>
        </p:nvSpPr>
        <p:spPr>
          <a:xfrm>
            <a:off x="373499" y="146137"/>
            <a:ext cx="11553457" cy="65298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defPPr>
              <a:defRPr kern="1200" smtId="4294967295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577545">
              <a:spcBef>
                <a:spcPct val="20000"/>
              </a:spcBef>
              <a:defRPr/>
            </a:pPr>
            <a:r>
              <a:rPr lang="en-US" sz="28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Barium tagging  by imaging of single Ba atoms and ions in solid Xe </a:t>
            </a:r>
            <a:endParaRPr lang="en-US" sz="28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4E5F-DE12-8243-A059-01BC37FA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00B0-CA21-5244-87DA-0F33F6DA25D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photo-1.JPG">
            <a:extLst>
              <a:ext uri="{FF2B5EF4-FFF2-40B4-BE49-F238E27FC236}">
                <a16:creationId xmlns:a16="http://schemas.microsoft.com/office/drawing/2014/main" id="{478FE23A-FD66-E146-88D6-B6D478815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b="10929"/>
          <a:stretch/>
        </p:blipFill>
        <p:spPr>
          <a:xfrm>
            <a:off x="8897881" y="799119"/>
            <a:ext cx="2920620" cy="1828284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9B3BB81F-AA71-0747-AC6E-9B7BAD725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799" y="1180035"/>
            <a:ext cx="65757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/>
              <a:t>Ion Source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AFB29F5-D449-C044-ADF0-C89D14D86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219" y="990452"/>
            <a:ext cx="51110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 err="1"/>
              <a:t>ExB</a:t>
            </a:r>
            <a:r>
              <a:rPr lang="en-US" sz="1100" dirty="0"/>
              <a:t> Filter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E310314C-2C80-E042-974B-BB8538EAD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5473" y="1673069"/>
            <a:ext cx="689282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/>
              <a:t>Cryostat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EFDCA-4F27-A44D-91FC-0EA5BFBC361E}"/>
              </a:ext>
            </a:extLst>
          </p:cNvPr>
          <p:cNvSpPr txBox="1"/>
          <p:nvPr/>
        </p:nvSpPr>
        <p:spPr>
          <a:xfrm>
            <a:off x="8897881" y="2681377"/>
            <a:ext cx="307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Concept tested with mass-selected Ba</a:t>
            </a:r>
            <a:r>
              <a:rPr lang="en-US" sz="1600" baseline="30000" dirty="0"/>
              <a:t>+</a:t>
            </a:r>
            <a:r>
              <a:rPr lang="en-US" sz="1600" dirty="0"/>
              <a:t> ion beam in vacuum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1C075-C765-D940-9B37-EEDA9CC57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191" y="3568258"/>
            <a:ext cx="1371600" cy="1489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478EF6-867C-B445-BCEF-64B8FCFED779}"/>
              </a:ext>
            </a:extLst>
          </p:cNvPr>
          <p:cNvSpPr txBox="1"/>
          <p:nvPr/>
        </p:nvSpPr>
        <p:spPr>
          <a:xfrm>
            <a:off x="10358190" y="5112198"/>
            <a:ext cx="160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Window with a little frozen  </a:t>
            </a:r>
            <a:r>
              <a:rPr lang="en-US" sz="1400" dirty="0" err="1"/>
              <a:t>SXe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6F5E9-944D-6644-8F52-F524D4183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86" y="3746932"/>
            <a:ext cx="1681619" cy="1139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D8D95D-9646-2748-839F-D39E6A861B70}"/>
              </a:ext>
            </a:extLst>
          </p:cNvPr>
          <p:cNvSpPr txBox="1"/>
          <p:nvPr/>
        </p:nvSpPr>
        <p:spPr>
          <a:xfrm>
            <a:off x="8610600" y="4922098"/>
            <a:ext cx="160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SXe</a:t>
            </a:r>
            <a:r>
              <a:rPr lang="en-US" sz="1400" dirty="0"/>
              <a:t> on cryoprobe frozen from </a:t>
            </a:r>
            <a:r>
              <a:rPr lang="en-US" sz="1400" dirty="0" err="1"/>
              <a:t>LXe</a:t>
            </a:r>
            <a:r>
              <a:rPr lang="en-US" sz="1400" dirty="0"/>
              <a:t> and raised</a:t>
            </a:r>
          </a:p>
        </p:txBody>
      </p:sp>
    </p:spTree>
    <p:extLst>
      <p:ext uri="{BB962C8B-B14F-4D97-AF65-F5344CB8AC3E}">
        <p14:creationId xmlns:p14="http://schemas.microsoft.com/office/powerpoint/2010/main" val="212159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9799-4721-5547-BCC9-35A444C9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"Instrumentation Requirements"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023C6-3234-D44D-B9BD-4211D47628D2}"/>
              </a:ext>
            </a:extLst>
          </p:cNvPr>
          <p:cNvSpPr txBox="1"/>
          <p:nvPr/>
        </p:nvSpPr>
        <p:spPr>
          <a:xfrm>
            <a:off x="1461513" y="1600332"/>
            <a:ext cx="10262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/>
              <a:t>Instrumentation Requirements include: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Extraction of the daughter </a:t>
            </a:r>
            <a:r>
              <a:rPr lang="en-US" sz="2800" baseline="30000" dirty="0"/>
              <a:t>136</a:t>
            </a:r>
            <a:r>
              <a:rPr lang="en-US" sz="2800" dirty="0"/>
              <a:t>Ba from a large </a:t>
            </a:r>
            <a:r>
              <a:rPr lang="en-US" sz="2800" dirty="0">
                <a:latin typeface="Symbol" pitchFamily="2" charset="2"/>
              </a:rPr>
              <a:t>0nbb</a:t>
            </a:r>
            <a:r>
              <a:rPr lang="en-US" sz="2800" dirty="0"/>
              <a:t> TPC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Transport to a single Ba detection region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Count 1 or 0 Ba atom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Do all this with high efficiency and selectivity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Do it with equipment that does not compromise event detection capability and uses low background materials.</a:t>
            </a:r>
          </a:p>
        </p:txBody>
      </p:sp>
    </p:spTree>
    <p:extLst>
      <p:ext uri="{BB962C8B-B14F-4D97-AF65-F5344CB8AC3E}">
        <p14:creationId xmlns:p14="http://schemas.microsoft.com/office/powerpoint/2010/main" val="182579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9799-4721-5547-BCC9-35A444C9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52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"Instrumentation Challenges"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62E75-108B-9046-AEA1-8B78F555A346}"/>
              </a:ext>
            </a:extLst>
          </p:cNvPr>
          <p:cNvSpPr txBox="1"/>
          <p:nvPr/>
        </p:nvSpPr>
        <p:spPr>
          <a:xfrm>
            <a:off x="838200" y="1335043"/>
            <a:ext cx="108802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/>
              <a:t>Instrumentation challenges include: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Detecting single Ba atoms – much progress but continued R&amp;D to achieve high efficiency and selectivity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R&amp;D on extraction and transport in each case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Implement controlled and characterized sources of Ba isotopes for tests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e.g., radioactive Cs isotopes beta decay to Ba isotopes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Eventually 2</a:t>
            </a:r>
            <a:r>
              <a:rPr lang="en-US" sz="2800" dirty="0">
                <a:latin typeface="Symbol" pitchFamily="2" charset="2"/>
              </a:rPr>
              <a:t>nbb</a:t>
            </a:r>
            <a:r>
              <a:rPr lang="en-US" sz="2800" dirty="0"/>
              <a:t> decays as a source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Detect Ba daughters from individual decays - Cs beta decays in small Xe test cell and then 2</a:t>
            </a:r>
            <a:r>
              <a:rPr lang="en-US" sz="2800" dirty="0">
                <a:latin typeface="Symbol" pitchFamily="2" charset="2"/>
              </a:rPr>
              <a:t>nbb</a:t>
            </a:r>
            <a:r>
              <a:rPr lang="en-US" sz="2800" dirty="0"/>
              <a:t> decays in a large enough TPC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Engineering of a 0</a:t>
            </a:r>
            <a:r>
              <a:rPr lang="en-US" sz="2800" dirty="0">
                <a:latin typeface="Symbol" pitchFamily="2" charset="2"/>
              </a:rPr>
              <a:t>nbb</a:t>
            </a:r>
            <a:r>
              <a:rPr lang="en-US" sz="2800" dirty="0"/>
              <a:t> decay detector with Ba tagging</a:t>
            </a:r>
          </a:p>
        </p:txBody>
      </p:sp>
    </p:spTree>
    <p:extLst>
      <p:ext uri="{BB962C8B-B14F-4D97-AF65-F5344CB8AC3E}">
        <p14:creationId xmlns:p14="http://schemas.microsoft.com/office/powerpoint/2010/main" val="413504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033250-71B6-824F-894F-66B2E9247C6D}"/>
              </a:ext>
            </a:extLst>
          </p:cNvPr>
          <p:cNvSpPr txBox="1"/>
          <p:nvPr/>
        </p:nvSpPr>
        <p:spPr>
          <a:xfrm>
            <a:off x="1528175" y="388307"/>
            <a:ext cx="9031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For </a:t>
            </a:r>
            <a:r>
              <a:rPr lang="en-US" sz="3200" dirty="0" err="1">
                <a:solidFill>
                  <a:schemeClr val="accent1"/>
                </a:solidFill>
              </a:rPr>
              <a:t>nEXO</a:t>
            </a:r>
            <a:r>
              <a:rPr lang="en-US" sz="3200" dirty="0">
                <a:solidFill>
                  <a:schemeClr val="accent1"/>
                </a:solidFill>
              </a:rPr>
              <a:t>, Ba tagging is envisioned as a possible upgrade after n years of operation.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09197-DB79-FF45-80ED-3B421ED1C3EA}"/>
              </a:ext>
            </a:extLst>
          </p:cNvPr>
          <p:cNvSpPr txBox="1"/>
          <p:nvPr/>
        </p:nvSpPr>
        <p:spPr>
          <a:xfrm>
            <a:off x="593578" y="5610168"/>
            <a:ext cx="11210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There are considerable engineering challenges even after Ba tagging is demonstrated on a smaller system.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AF011A-C7D1-DF4F-8A91-E16CB9DC3F39}"/>
              </a:ext>
            </a:extLst>
          </p:cNvPr>
          <p:cNvSpPr/>
          <p:nvPr/>
        </p:nvSpPr>
        <p:spPr>
          <a:xfrm>
            <a:off x="6427689" y="2220395"/>
            <a:ext cx="5376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Experiments with </a:t>
            </a:r>
            <a:r>
              <a:rPr lang="en-US" sz="2400" baseline="30000" dirty="0"/>
              <a:t>139</a:t>
            </a:r>
            <a:r>
              <a:rPr lang="en-US" sz="2400" dirty="0"/>
              <a:t>Ba daughters from </a:t>
            </a:r>
            <a:r>
              <a:rPr lang="en-US" sz="2400" baseline="30000" dirty="0"/>
              <a:t>139</a:t>
            </a:r>
            <a:r>
              <a:rPr lang="en-US" sz="2400" dirty="0"/>
              <a:t>Cs 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dirty="0"/>
              <a:t> decay planned at TRIUMF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Development of technology to extract daughter </a:t>
            </a:r>
            <a:r>
              <a:rPr lang="en-US" sz="2400" baseline="30000" dirty="0"/>
              <a:t>136</a:t>
            </a:r>
            <a:r>
              <a:rPr lang="en-US" sz="2400" dirty="0"/>
              <a:t>Ba from anywhere in a </a:t>
            </a:r>
            <a:r>
              <a:rPr lang="en-US" sz="2400" dirty="0" err="1"/>
              <a:t>LXe</a:t>
            </a:r>
            <a:r>
              <a:rPr lang="en-US" sz="2400" dirty="0"/>
              <a:t> detector vessel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8B65D-0661-2F4F-9A6C-DC7379F29F32}"/>
              </a:ext>
            </a:extLst>
          </p:cNvPr>
          <p:cNvSpPr txBox="1"/>
          <p:nvPr/>
        </p:nvSpPr>
        <p:spPr>
          <a:xfrm>
            <a:off x="6317673" y="1677231"/>
            <a:ext cx="59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of the next phase work beginning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693894-152F-D64C-BBDF-0F9678A1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84" y="1625786"/>
            <a:ext cx="4072674" cy="40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C21A6-E8C8-064B-971A-037AF86916DA}"/>
              </a:ext>
            </a:extLst>
          </p:cNvPr>
          <p:cNvSpPr txBox="1"/>
          <p:nvPr/>
        </p:nvSpPr>
        <p:spPr>
          <a:xfrm>
            <a:off x="436209" y="1360990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nEXO</a:t>
            </a:r>
            <a:r>
              <a:rPr lang="en-US" dirty="0"/>
              <a:t> TPC:</a:t>
            </a:r>
          </a:p>
        </p:txBody>
      </p:sp>
    </p:spTree>
    <p:extLst>
      <p:ext uri="{BB962C8B-B14F-4D97-AF65-F5344CB8AC3E}">
        <p14:creationId xmlns:p14="http://schemas.microsoft.com/office/powerpoint/2010/main" val="29770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033250-71B6-824F-894F-66B2E9247C6D}"/>
              </a:ext>
            </a:extLst>
          </p:cNvPr>
          <p:cNvSpPr txBox="1"/>
          <p:nvPr/>
        </p:nvSpPr>
        <p:spPr>
          <a:xfrm>
            <a:off x="302337" y="166643"/>
            <a:ext cx="6274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For NEXT, Ba tagging is envisioned as a capability for second module in an N-module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AF011A-C7D1-DF4F-8A91-E16CB9DC3F39}"/>
              </a:ext>
            </a:extLst>
          </p:cNvPr>
          <p:cNvSpPr/>
          <p:nvPr/>
        </p:nvSpPr>
        <p:spPr>
          <a:xfrm>
            <a:off x="294536" y="3330372"/>
            <a:ext cx="3740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8B65D-0661-2F4F-9A6C-DC7379F29F32}"/>
              </a:ext>
            </a:extLst>
          </p:cNvPr>
          <p:cNvSpPr txBox="1"/>
          <p:nvPr/>
        </p:nvSpPr>
        <p:spPr>
          <a:xfrm>
            <a:off x="162202" y="2584144"/>
            <a:ext cx="67765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 of NEXT Ba tagging activities for Snowmass period: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Sensors (both molecules and microscopes) </a:t>
            </a:r>
            <a:r>
              <a:rPr lang="en-US" dirty="0"/>
              <a:t>under continuing optimization for efficient dry ion sensing using both Ba</a:t>
            </a:r>
            <a:r>
              <a:rPr lang="en-US" baseline="30000" dirty="0"/>
              <a:t>++</a:t>
            </a:r>
            <a:r>
              <a:rPr lang="en-US" dirty="0"/>
              <a:t> and Rn</a:t>
            </a:r>
            <a:r>
              <a:rPr lang="en-US" baseline="30000" dirty="0"/>
              <a:t>++ </a:t>
            </a:r>
            <a:r>
              <a:rPr lang="en-US" dirty="0"/>
              <a:t>beams at table-top scale, targeting convergence in ~2-3yr.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least one of </a:t>
            </a:r>
            <a:r>
              <a:rPr lang="en-US" dirty="0">
                <a:solidFill>
                  <a:schemeClr val="accent1"/>
                </a:solidFill>
              </a:rPr>
              <a:t>ion-to-sensor or sensor-to-ion transport methodologies must be proven</a:t>
            </a:r>
            <a:r>
              <a:rPr lang="en-US" dirty="0"/>
              <a:t>. Focus is now shifting onto this challenging aspect of the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Ambition is to follow R&amp;D in first half of Snowmass period with </a:t>
            </a:r>
            <a:r>
              <a:rPr lang="en-US" b="1" dirty="0">
                <a:solidFill>
                  <a:schemeClr val="accent1"/>
                </a:solidFill>
              </a:rPr>
              <a:t>tests using Ba from 2nubb in demonstrator-scale </a:t>
            </a:r>
            <a:r>
              <a:rPr lang="en-US" b="1" baseline="30000" dirty="0">
                <a:solidFill>
                  <a:schemeClr val="accent1"/>
                </a:solidFill>
              </a:rPr>
              <a:t>136</a:t>
            </a:r>
            <a:r>
              <a:rPr lang="en-US" b="1" dirty="0">
                <a:solidFill>
                  <a:schemeClr val="accent1"/>
                </a:solidFill>
              </a:rPr>
              <a:t>Xe underground system(s) during the second half.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2AC8193-15B2-6C41-83AF-ED1129B2F8A6}"/>
              </a:ext>
            </a:extLst>
          </p:cNvPr>
          <p:cNvGrpSpPr/>
          <p:nvPr/>
        </p:nvGrpSpPr>
        <p:grpSpPr>
          <a:xfrm>
            <a:off x="7185992" y="0"/>
            <a:ext cx="4313743" cy="6831461"/>
            <a:chOff x="7929511" y="25493"/>
            <a:chExt cx="4136754" cy="655117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2B445D1-3D93-F04B-9703-251D68ECC22B}"/>
                </a:ext>
              </a:extLst>
            </p:cNvPr>
            <p:cNvGrpSpPr/>
            <p:nvPr/>
          </p:nvGrpSpPr>
          <p:grpSpPr>
            <a:xfrm>
              <a:off x="8009024" y="3506189"/>
              <a:ext cx="4057241" cy="3070476"/>
              <a:chOff x="94046" y="0"/>
              <a:chExt cx="9061968" cy="685800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33DB7FA-D0BE-404B-BABE-97C98DB58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046" y="2863764"/>
                <a:ext cx="5174918" cy="302238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6EF52D0-0BFB-DB4D-A605-7DB86F99E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1598" y="2594297"/>
                <a:ext cx="4282402" cy="426370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9C2742B-4DE8-6A40-AD10-A155ABB2C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1627" y="0"/>
                <a:ext cx="2345856" cy="2514124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9DBA134-915C-CE49-B62E-1F1378703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1627" y="2514124"/>
                <a:ext cx="3586089" cy="2212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B403EBE-0022-2D41-8C0B-DE9E114BC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7483" y="2514124"/>
                <a:ext cx="1357191" cy="2212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F447B02-001D-0B42-87E0-824C7285B2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928"/>
              <a:stretch/>
            </p:blipFill>
            <p:spPr>
              <a:xfrm>
                <a:off x="6804584" y="75724"/>
                <a:ext cx="2351430" cy="2212024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C7D8F-C164-B74C-B42C-07762CD40CA2}"/>
                  </a:ext>
                </a:extLst>
              </p:cNvPr>
              <p:cNvSpPr/>
              <p:nvPr/>
            </p:nvSpPr>
            <p:spPr>
              <a:xfrm>
                <a:off x="5424555" y="1630928"/>
                <a:ext cx="346050" cy="333796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4D6FB50-A9A7-CF4D-9489-22E26F38A196}"/>
                  </a:ext>
                </a:extLst>
              </p:cNvPr>
              <p:cNvCxnSpPr/>
              <p:nvPr/>
            </p:nvCxnSpPr>
            <p:spPr>
              <a:xfrm flipV="1">
                <a:off x="5770605" y="18288"/>
                <a:ext cx="1025611" cy="161264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790DF6-9684-4749-8EAA-8CCFA59A9C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6820" y="1988056"/>
                <a:ext cx="1009396" cy="29969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D8742C-3D07-404F-BBAF-EDC5613D0FC2}"/>
                </a:ext>
              </a:extLst>
            </p:cNvPr>
            <p:cNvSpPr txBox="1"/>
            <p:nvPr/>
          </p:nvSpPr>
          <p:spPr>
            <a:xfrm>
              <a:off x="8081053" y="3866921"/>
              <a:ext cx="1653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High pressure single molecule microscopy in xenon gas</a:t>
              </a:r>
            </a:p>
          </p:txBody>
        </p:sp>
        <p:pic>
          <p:nvPicPr>
            <p:cNvPr id="1025" name="Picture 1" descr="page6image28709344">
              <a:extLst>
                <a:ext uri="{FF2B5EF4-FFF2-40B4-BE49-F238E27FC236}">
                  <a16:creationId xmlns:a16="http://schemas.microsoft.com/office/drawing/2014/main" id="{3D7550FF-D060-2749-AFB0-9720C0AD3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11" y="406619"/>
              <a:ext cx="3864176" cy="2726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7A092D-7BED-D142-895F-CB58A4792C43}"/>
                </a:ext>
              </a:extLst>
            </p:cNvPr>
            <p:cNvSpPr txBox="1"/>
            <p:nvPr/>
          </p:nvSpPr>
          <p:spPr>
            <a:xfrm>
              <a:off x="8081053" y="25493"/>
              <a:ext cx="2428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STM showing dry barium chelation in crown ether complex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1252F48-A0A7-2A4C-8AC9-2D9E74E9CA31}"/>
              </a:ext>
            </a:extLst>
          </p:cNvPr>
          <p:cNvSpPr txBox="1"/>
          <p:nvPr/>
        </p:nvSpPr>
        <p:spPr>
          <a:xfrm>
            <a:off x="520550" y="1583609"/>
            <a:ext cx="583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</a:rPr>
              <a:t>Planning for first NEXT-Ton module without barium tagging at Canfranc is underway, with EOI submitted to LSC in 2021.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F726FF-5096-D44B-8215-2A8179D2F7C6}"/>
              </a:ext>
            </a:extLst>
          </p:cNvPr>
          <p:cNvSpPr/>
          <p:nvPr/>
        </p:nvSpPr>
        <p:spPr>
          <a:xfrm>
            <a:off x="162202" y="2464231"/>
            <a:ext cx="6610557" cy="391349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69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801</Words>
  <Application>Microsoft Macintosh PowerPoint</Application>
  <PresentationFormat>Widescreen</PresentationFormat>
  <Paragraphs>122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Symbol</vt:lpstr>
      <vt:lpstr>Office Theme</vt:lpstr>
      <vt:lpstr>Barium daughter tagging for more sensitive 0nbb decay detection</vt:lpstr>
      <vt:lpstr>Novel instrumentation: 136Ba daughter tagging in bb decay “Physics areas”</vt:lpstr>
      <vt:lpstr>Demonstrators</vt:lpstr>
      <vt:lpstr>PowerPoint Presentation</vt:lpstr>
      <vt:lpstr>PowerPoint Presentation</vt:lpstr>
      <vt:lpstr>"Instrumentation Requirements" </vt:lpstr>
      <vt:lpstr>"Instrumentation Challenges"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Barium daughter tagging for more sensitive 0nbb decay detection</dc:title>
  <dc:creator>Fairbank Jr,William</dc:creator>
  <cp:lastModifiedBy>Fairbank Jr,William</cp:lastModifiedBy>
  <cp:revision>8</cp:revision>
  <dcterms:created xsi:type="dcterms:W3CDTF">2021-10-28T19:55:55Z</dcterms:created>
  <dcterms:modified xsi:type="dcterms:W3CDTF">2021-11-01T19:10:20Z</dcterms:modified>
</cp:coreProperties>
</file>