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90" r:id="rId2"/>
    <p:sldId id="271" r:id="rId3"/>
    <p:sldId id="293" r:id="rId4"/>
    <p:sldId id="292" r:id="rId5"/>
    <p:sldId id="280" r:id="rId6"/>
    <p:sldId id="283" r:id="rId7"/>
    <p:sldId id="282" r:id="rId8"/>
    <p:sldId id="286" r:id="rId9"/>
    <p:sldId id="279" r:id="rId10"/>
    <p:sldId id="294" r:id="rId11"/>
    <p:sldId id="295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02EB0"/>
    <a:srgbClr val="99377D"/>
    <a:srgbClr val="2D29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459" autoAdjust="0"/>
    <p:restoredTop sz="87314" autoAdjust="0"/>
  </p:normalViewPr>
  <p:slideViewPr>
    <p:cSldViewPr snapToGrid="0">
      <p:cViewPr varScale="1">
        <p:scale>
          <a:sx n="149" d="100"/>
          <a:sy n="149" d="100"/>
        </p:scale>
        <p:origin x="248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CE93DD-4B1A-42B7-96D0-60AE50BE40F7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CF43BC-E181-4B13-A53E-E216E2119E0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3134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3789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944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8289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zh-CN" sz="12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4557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4856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27983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570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CF43BC-E181-4B13-A53E-E216E2119E0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031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05A3D5-D482-4DAA-9F01-DEE1D9459D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DEE2C6-4828-4D8E-B6DF-F632B2E58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521718-890C-4446-ADD0-99786F3B1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3FAD35-676B-4B2A-BF16-6D822CF59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100249-92C5-413F-AEE6-5FD114F0B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3433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018FAA-EEA7-4222-9654-F039AC9FC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92DB9A-899A-4D9A-AB6C-F8EB613B31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A58FDE-A0A1-4468-BC81-C78EC4C63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27D9A-A519-435D-89EA-17C95FC76D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AB4CD3-236E-4849-97E8-1E659D5F3F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976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86AAF8-A760-4A2D-A413-F31A73A93C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2CC67-05DF-4CC5-82A8-F89A51A795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FED429-FCD9-498E-85F8-3F86B0FC10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F20B72B-A083-45DC-B468-2456C236A1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CE4A01-D1CA-4DE3-B18B-220FFC2D1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319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350AE6-01BF-4F3B-A8B9-FA2350059D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30ECF1-F037-4E91-939D-09AACD628F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A8F82C-35A1-40CD-8D40-04F8754A2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30DF8C-39F1-419F-9E3D-F6068BD0C2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F679E-C444-465F-9270-97CF2FDF0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670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82031D-C021-4857-B8A2-BB0F4D541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203FAD-717B-4141-9646-86E7E6FE2C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E09986-4B14-4ABE-9628-D0E2BE85C9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31CA0A-E2E5-4C89-ADA3-CA05FA90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2B2EB-0047-4A05-9D4E-C96FB9777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87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468D9D-E4ED-44BC-99DD-386EB08779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572FA-2840-415D-A524-509C62071D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92AAA-C6AB-4EF3-889D-AF940D724D5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B50B30-57F2-4ACD-A7CF-E3206E51D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9CC729-BB66-409D-8334-540CE3C86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D80AF4-95B7-47F4-A8E6-A8CCFCAD53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053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C5E41-70F2-4C46-87FA-6A2760A5E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583572-5D01-4C02-871E-A6D546655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F7CAE7-A0F5-4686-89F6-D46B6B0A67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38CB65B-00E7-4CE1-B891-DF3F9F04E94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2AF028-13B6-48BB-AB93-622E5AA1DE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E10125B-4DE9-48DB-85E7-5DA5291A6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B35B784-26E4-4D1A-B74C-9CFC77E4C1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8D0438-6CC4-4E66-921D-6E5B01C084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71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2BEFEC-265A-42FD-8038-21DC4237E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FA2A500-64A9-4C4D-9F1E-068F047A2E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FC72A9-4BAA-4DE8-BF6E-E0739377A9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476040-625A-4C95-9769-6348C5FC7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470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612077-61BE-4393-8A1F-CE84C31AD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48C74-CA5F-4A31-9767-D9D9BD6F28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807716-8EC5-425F-A665-E2A2444A1A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571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DAE77F-DD89-4A1A-83D7-09958812E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322996-1C6B-4309-BE92-31A245BEEF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9965D51-7637-4FE8-BCB6-E3636ACC9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DE649D-E684-4D4D-BDEE-05F704D115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FB2E29-6F40-4704-A1D1-0F38B7CB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DB05DC-C9AD-4845-AB78-BE20249A3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1867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6A4E2-3FA7-44A0-99BF-DE158B48A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0EED18-B565-48ED-9414-5F3046A4A61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F6C83A-A030-4068-B62D-AE20E53DF3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F56310-7FC0-4848-BB2E-D9532CAAC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7EB39E-ECF0-4A93-88D0-A8B118EEF7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2EBCFB-8AF5-45A2-8A8A-DB9AE9903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0898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DAF36AF-43C0-44D4-8264-0E4036B8F7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69C65C-9E02-4044-A6D1-376ABE8FD8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074DB6-F4AC-43E3-8D1C-218B9C0A00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5C3689-3321-4C44-9DFC-2E99526141B2}" type="datetimeFigureOut">
              <a:rPr lang="en-US" smtClean="0"/>
              <a:t>11/3/2021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3B67A5-059A-4B65-A97F-31F5F42ACC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FB158-2F4A-4FC8-B85F-B9A49FFCBA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A9AABA-3C84-4416-A2BB-FA3B2E51BD2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351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1CE2353F-475B-43F0-B01E-9E29018148DA}"/>
              </a:ext>
            </a:extLst>
          </p:cNvPr>
          <p:cNvSpPr txBox="1">
            <a:spLocks/>
          </p:cNvSpPr>
          <p:nvPr/>
        </p:nvSpPr>
        <p:spPr>
          <a:xfrm>
            <a:off x="491216" y="436418"/>
            <a:ext cx="11209565" cy="104733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>
                <a:solidFill>
                  <a:schemeClr val="bg1"/>
                </a:solidFill>
              </a:rPr>
              <a:t>NCP Mapmaking with </a:t>
            </a:r>
            <a:r>
              <a:rPr lang="en-US" b="1" dirty="0" err="1">
                <a:solidFill>
                  <a:schemeClr val="bg1"/>
                </a:solidFill>
              </a:rPr>
              <a:t>Tianlai</a:t>
            </a:r>
            <a:r>
              <a:rPr lang="en-US" b="1" dirty="0">
                <a:solidFill>
                  <a:schemeClr val="bg1"/>
                </a:solidFill>
              </a:rPr>
              <a:t> Dish Array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D21F2C4E-DF0F-44BF-B255-51DADA3D0396}"/>
              </a:ext>
            </a:extLst>
          </p:cNvPr>
          <p:cNvSpPr txBox="1">
            <a:spLocks/>
          </p:cNvSpPr>
          <p:nvPr/>
        </p:nvSpPr>
        <p:spPr>
          <a:xfrm>
            <a:off x="4509653" y="1581569"/>
            <a:ext cx="3172692" cy="10473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b="1" dirty="0">
                <a:solidFill>
                  <a:srgbClr val="002060"/>
                </a:solidFill>
              </a:rPr>
              <a:t>Ying-Feng Liu</a:t>
            </a:r>
          </a:p>
          <a:p>
            <a:pPr marL="0" indent="0" algn="ctr">
              <a:buNone/>
            </a:pPr>
            <a:r>
              <a:rPr lang="en-US" altLang="zh-CN" b="1" dirty="0">
                <a:solidFill>
                  <a:srgbClr val="002060"/>
                </a:solidFill>
              </a:rPr>
              <a:t>Nev</a:t>
            </a:r>
            <a:r>
              <a:rPr lang="en-US" b="1" dirty="0">
                <a:solidFill>
                  <a:srgbClr val="002060"/>
                </a:solidFill>
              </a:rPr>
              <a:t> 3, 2021</a:t>
            </a:r>
          </a:p>
        </p:txBody>
      </p:sp>
    </p:spTree>
    <p:extLst>
      <p:ext uri="{BB962C8B-B14F-4D97-AF65-F5344CB8AC3E}">
        <p14:creationId xmlns:p14="http://schemas.microsoft.com/office/powerpoint/2010/main" val="15852585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">
            <a:extLst>
              <a:ext uri="{FF2B5EF4-FFF2-40B4-BE49-F238E27FC236}">
                <a16:creationId xmlns:a16="http://schemas.microsoft.com/office/drawing/2014/main" id="{94CA6A8B-EF16-4470-8002-97117524E969}"/>
              </a:ext>
            </a:extLst>
          </p:cNvPr>
          <p:cNvSpPr txBox="1"/>
          <p:nvPr/>
        </p:nvSpPr>
        <p:spPr>
          <a:xfrm>
            <a:off x="4949692" y="130912"/>
            <a:ext cx="22926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NCP imaging</a:t>
            </a:r>
            <a:endParaRPr lang="en-US" sz="3200" dirty="0"/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E72F0F0F-2C80-4F07-AA67-CEEA734B1E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6308" y="1180384"/>
            <a:ext cx="5569310" cy="449723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C5E113E-8829-4B05-9828-02E353DCE0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61" t="12398" r="20888" b="9223"/>
          <a:stretch/>
        </p:blipFill>
        <p:spPr>
          <a:xfrm>
            <a:off x="690314" y="980061"/>
            <a:ext cx="4833310" cy="4897877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E4CC5C61-C36E-4849-B3AA-627BF4571835}"/>
              </a:ext>
            </a:extLst>
          </p:cNvPr>
          <p:cNvSpPr txBox="1"/>
          <p:nvPr/>
        </p:nvSpPr>
        <p:spPr>
          <a:xfrm>
            <a:off x="2325291" y="4759043"/>
            <a:ext cx="18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7030A0"/>
                </a:solidFill>
              </a:rPr>
              <a:t>Cassiopeia A</a:t>
            </a:r>
            <a:endParaRPr lang="zh-CN" altLang="en-US" sz="1200" b="1" dirty="0">
              <a:solidFill>
                <a:srgbClr val="7030A0"/>
              </a:solidFill>
            </a:endParaRPr>
          </a:p>
        </p:txBody>
      </p:sp>
      <p:cxnSp>
        <p:nvCxnSpPr>
          <p:cNvPr id="18" name="直接箭头连接符 17">
            <a:extLst>
              <a:ext uri="{FF2B5EF4-FFF2-40B4-BE49-F238E27FC236}">
                <a16:creationId xmlns:a16="http://schemas.microsoft.com/office/drawing/2014/main" id="{2F44B929-A270-4270-A18E-44D226AC28FC}"/>
              </a:ext>
            </a:extLst>
          </p:cNvPr>
          <p:cNvCxnSpPr>
            <a:cxnSpLocks/>
          </p:cNvCxnSpPr>
          <p:nvPr/>
        </p:nvCxnSpPr>
        <p:spPr>
          <a:xfrm flipV="1">
            <a:off x="3234829" y="4554867"/>
            <a:ext cx="174571" cy="1978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9" name="直接箭头连接符 18">
            <a:extLst>
              <a:ext uri="{FF2B5EF4-FFF2-40B4-BE49-F238E27FC236}">
                <a16:creationId xmlns:a16="http://schemas.microsoft.com/office/drawing/2014/main" id="{C798D437-5406-406D-911D-580AB586E594}"/>
              </a:ext>
            </a:extLst>
          </p:cNvPr>
          <p:cNvCxnSpPr>
            <a:cxnSpLocks/>
          </p:cNvCxnSpPr>
          <p:nvPr/>
        </p:nvCxnSpPr>
        <p:spPr>
          <a:xfrm flipV="1">
            <a:off x="8418798" y="3958708"/>
            <a:ext cx="174571" cy="1978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文本框 21">
            <a:extLst>
              <a:ext uri="{FF2B5EF4-FFF2-40B4-BE49-F238E27FC236}">
                <a16:creationId xmlns:a16="http://schemas.microsoft.com/office/drawing/2014/main" id="{7567C821-6345-420B-8E38-B0A9A67D1D02}"/>
              </a:ext>
            </a:extLst>
          </p:cNvPr>
          <p:cNvSpPr txBox="1"/>
          <p:nvPr/>
        </p:nvSpPr>
        <p:spPr>
          <a:xfrm>
            <a:off x="1937806" y="3805146"/>
            <a:ext cx="18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7030A0"/>
                </a:solidFill>
              </a:rPr>
              <a:t>3C061.1</a:t>
            </a:r>
          </a:p>
        </p:txBody>
      </p:sp>
      <p:cxnSp>
        <p:nvCxnSpPr>
          <p:cNvPr id="27" name="直接箭头连接符 26">
            <a:extLst>
              <a:ext uri="{FF2B5EF4-FFF2-40B4-BE49-F238E27FC236}">
                <a16:creationId xmlns:a16="http://schemas.microsoft.com/office/drawing/2014/main" id="{E2F3F473-85C1-4CD3-A8AE-66EE04B16F79}"/>
              </a:ext>
            </a:extLst>
          </p:cNvPr>
          <p:cNvCxnSpPr>
            <a:cxnSpLocks/>
          </p:cNvCxnSpPr>
          <p:nvPr/>
        </p:nvCxnSpPr>
        <p:spPr>
          <a:xfrm flipV="1">
            <a:off x="2932398" y="3574015"/>
            <a:ext cx="174571" cy="197889"/>
          </a:xfrm>
          <a:prstGeom prst="straightConnector1">
            <a:avLst/>
          </a:prstGeom>
          <a:ln>
            <a:solidFill>
              <a:srgbClr val="7030A0"/>
            </a:solidFill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8" name="文本框 27">
            <a:extLst>
              <a:ext uri="{FF2B5EF4-FFF2-40B4-BE49-F238E27FC236}">
                <a16:creationId xmlns:a16="http://schemas.microsoft.com/office/drawing/2014/main" id="{6B87FB0A-712F-4228-935B-512EAD8974E0}"/>
              </a:ext>
            </a:extLst>
          </p:cNvPr>
          <p:cNvSpPr txBox="1"/>
          <p:nvPr/>
        </p:nvSpPr>
        <p:spPr>
          <a:xfrm>
            <a:off x="7438605" y="4145478"/>
            <a:ext cx="18624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solidFill>
                  <a:srgbClr val="7030A0"/>
                </a:solidFill>
              </a:rPr>
              <a:t>3C061.1</a:t>
            </a:r>
          </a:p>
        </p:txBody>
      </p:sp>
    </p:spTree>
    <p:extLst>
      <p:ext uri="{BB962C8B-B14F-4D97-AF65-F5344CB8AC3E}">
        <p14:creationId xmlns:p14="http://schemas.microsoft.com/office/powerpoint/2010/main" val="17468456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F7B05861-FA17-4531-9640-245289DF5255}"/>
              </a:ext>
            </a:extLst>
          </p:cNvPr>
          <p:cNvSpPr txBox="1"/>
          <p:nvPr/>
        </p:nvSpPr>
        <p:spPr>
          <a:xfrm>
            <a:off x="2085491" y="1530515"/>
            <a:ext cx="48022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600" b="1" dirty="0"/>
              <a:t>TODO</a:t>
            </a:r>
          </a:p>
          <a:p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add noise source calibration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use better gridding method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b="1" dirty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b="1" dirty="0"/>
              <a:t>CLEAN the image</a:t>
            </a:r>
          </a:p>
        </p:txBody>
      </p:sp>
    </p:spTree>
    <p:extLst>
      <p:ext uri="{BB962C8B-B14F-4D97-AF65-F5344CB8AC3E}">
        <p14:creationId xmlns:p14="http://schemas.microsoft.com/office/powerpoint/2010/main" val="40857249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EF1A558-65EE-4842-9C52-2BDB1FB5DB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47607" y="1660763"/>
            <a:ext cx="4582674" cy="3815691"/>
          </a:xfrm>
        </p:spPr>
        <p:txBody>
          <a:bodyPr/>
          <a:lstStyle/>
          <a:p>
            <a:pPr algn="l"/>
            <a:r>
              <a:rPr lang="en-US" b="1" dirty="0"/>
              <a:t>Data Analysis Steps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RFI flagging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Point source calibration</a:t>
            </a:r>
            <a:endParaRPr lang="en-US" altLang="zh-CN" dirty="0"/>
          </a:p>
          <a:p>
            <a:pPr marL="342900" indent="-342900" algn="l">
              <a:buFontTx/>
              <a:buChar char="-"/>
            </a:pPr>
            <a:r>
              <a:rPr lang="en-US" dirty="0"/>
              <a:t>Crosstalk removing</a:t>
            </a:r>
          </a:p>
          <a:p>
            <a:pPr marL="342900" indent="-342900" algn="l">
              <a:buFontTx/>
              <a:buChar char="-"/>
            </a:pPr>
            <a:r>
              <a:rPr lang="en-US" altLang="zh-CN" dirty="0"/>
              <a:t>Gridding </a:t>
            </a:r>
            <a:endParaRPr lang="en-US" dirty="0"/>
          </a:p>
          <a:p>
            <a:pPr marL="342900" indent="-342900" algn="l">
              <a:buFontTx/>
              <a:buChar char="-"/>
            </a:pPr>
            <a:r>
              <a:rPr lang="en-US" dirty="0"/>
              <a:t>Bright Source Mapmaking</a:t>
            </a:r>
          </a:p>
          <a:p>
            <a:pPr marL="342900" indent="-342900" algn="l">
              <a:buFontTx/>
              <a:buChar char="-"/>
            </a:pPr>
            <a:r>
              <a:rPr lang="en-US" dirty="0"/>
              <a:t>NCP Mapmaking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4252" y="212206"/>
            <a:ext cx="95434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dirty="0"/>
              <a:t>Bright</a:t>
            </a:r>
            <a:r>
              <a:rPr lang="zh-CN" altLang="en-US" sz="3600" dirty="0"/>
              <a:t> </a:t>
            </a:r>
            <a:r>
              <a:rPr lang="en-US" altLang="zh-CN" sz="3600" dirty="0"/>
              <a:t>Source</a:t>
            </a:r>
            <a:r>
              <a:rPr lang="zh-CN" altLang="en-US" sz="3600" dirty="0"/>
              <a:t> </a:t>
            </a:r>
            <a:r>
              <a:rPr lang="en-US" altLang="zh-CN" sz="3600" dirty="0"/>
              <a:t>&amp;</a:t>
            </a:r>
            <a:r>
              <a:rPr lang="zh-CN" altLang="en-US" sz="3600" dirty="0"/>
              <a:t> </a:t>
            </a:r>
            <a:r>
              <a:rPr lang="en-US" altLang="zh-CN" sz="3600" dirty="0"/>
              <a:t>North</a:t>
            </a:r>
            <a:r>
              <a:rPr lang="zh-CN" altLang="en-US" sz="3600" dirty="0"/>
              <a:t> </a:t>
            </a:r>
            <a:r>
              <a:rPr lang="en-US" altLang="zh-CN" sz="3600" dirty="0"/>
              <a:t>Celestial</a:t>
            </a:r>
            <a:r>
              <a:rPr lang="zh-CN" altLang="en-US" sz="3600" dirty="0"/>
              <a:t> </a:t>
            </a:r>
            <a:r>
              <a:rPr lang="en-US" altLang="zh-CN" sz="3600" dirty="0"/>
              <a:t>Pole</a:t>
            </a:r>
            <a:r>
              <a:rPr lang="zh-CN" altLang="en-US" sz="3600" dirty="0"/>
              <a:t> </a:t>
            </a:r>
            <a:r>
              <a:rPr lang="en-US" altLang="zh-CN" sz="3600" dirty="0"/>
              <a:t>Mapmaking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08A3BC3-2882-4CEE-8D97-73E6CCC16A69}"/>
              </a:ext>
            </a:extLst>
          </p:cNvPr>
          <p:cNvSpPr txBox="1">
            <a:spLocks/>
          </p:cNvSpPr>
          <p:nvPr/>
        </p:nvSpPr>
        <p:spPr>
          <a:xfrm>
            <a:off x="7135185" y="1660763"/>
            <a:ext cx="2709208" cy="107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Data in use</a:t>
            </a:r>
          </a:p>
          <a:p>
            <a:pPr marL="800100" lvl="1" indent="-342900" algn="l">
              <a:buFontTx/>
              <a:buChar char="-"/>
            </a:pPr>
            <a:r>
              <a:rPr lang="en-US" b="1" dirty="0"/>
              <a:t>201801, </a:t>
            </a:r>
          </a:p>
        </p:txBody>
      </p:sp>
    </p:spTree>
    <p:extLst>
      <p:ext uri="{BB962C8B-B14F-4D97-AF65-F5344CB8AC3E}">
        <p14:creationId xmlns:p14="http://schemas.microsoft.com/office/powerpoint/2010/main" val="2108389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001EF910-FFD6-4FBE-AE59-ED602C31DAC4}"/>
              </a:ext>
            </a:extLst>
          </p:cNvPr>
          <p:cNvSpPr txBox="1"/>
          <p:nvPr/>
        </p:nvSpPr>
        <p:spPr>
          <a:xfrm>
            <a:off x="2459302" y="5927024"/>
            <a:ext cx="770438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Cas A raw visibility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baseline 09H-12H</a:t>
            </a:r>
            <a:r>
              <a:rPr lang="zh-CN" alt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，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20180101 data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7">
            <a:extLst>
              <a:ext uri="{FF2B5EF4-FFF2-40B4-BE49-F238E27FC236}">
                <a16:creationId xmlns:a16="http://schemas.microsoft.com/office/drawing/2014/main" id="{B94AC76B-C9CA-4710-BE3D-5EEEB7D8D25E}"/>
              </a:ext>
            </a:extLst>
          </p:cNvPr>
          <p:cNvSpPr txBox="1">
            <a:spLocks/>
          </p:cNvSpPr>
          <p:nvPr/>
        </p:nvSpPr>
        <p:spPr>
          <a:xfrm>
            <a:off x="4691313" y="229809"/>
            <a:ext cx="3240360" cy="60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000" dirty="0"/>
              <a:t>RFI of Bright Source </a:t>
            </a:r>
            <a:endParaRPr lang="zh-CN" altLang="en-US" sz="20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0BC412C-8E84-4330-95BD-574FA381F1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2731"/>
            <a:ext cx="6096000" cy="4572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2A3ED4E8-35E0-4153-AEDB-3338EE2BC4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55024"/>
            <a:ext cx="5929885" cy="444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859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8">
            <a:extLst>
              <a:ext uri="{FF2B5EF4-FFF2-40B4-BE49-F238E27FC236}">
                <a16:creationId xmlns:a16="http://schemas.microsoft.com/office/drawing/2014/main" id="{7C32C1DF-1E4F-4B47-9D88-C9EAACBB363B}"/>
              </a:ext>
            </a:extLst>
          </p:cNvPr>
          <p:cNvSpPr txBox="1"/>
          <p:nvPr/>
        </p:nvSpPr>
        <p:spPr>
          <a:xfrm>
            <a:off x="5002297" y="6229456"/>
            <a:ext cx="5328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 1H-4H, 6</a:t>
            </a:r>
            <a:r>
              <a:rPr lang="en-US" altLang="zh-CN" sz="16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h data, 20180101</a:t>
            </a:r>
            <a:endParaRPr lang="en-US" sz="16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标题 7">
            <a:extLst>
              <a:ext uri="{FF2B5EF4-FFF2-40B4-BE49-F238E27FC236}">
                <a16:creationId xmlns:a16="http://schemas.microsoft.com/office/drawing/2014/main" id="{A596EB26-AAE8-46FD-98AE-83372481F561}"/>
              </a:ext>
            </a:extLst>
          </p:cNvPr>
          <p:cNvSpPr txBox="1">
            <a:spLocks/>
          </p:cNvSpPr>
          <p:nvPr/>
        </p:nvSpPr>
        <p:spPr>
          <a:xfrm>
            <a:off x="3665319" y="20782"/>
            <a:ext cx="5269696" cy="60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r>
              <a:rPr lang="en-US" altLang="zh-CN" sz="2000" dirty="0"/>
              <a:t>RFI</a:t>
            </a:r>
            <a:r>
              <a:rPr lang="zh-CN" altLang="en-US" sz="2000" dirty="0"/>
              <a:t> </a:t>
            </a:r>
            <a:r>
              <a:rPr lang="en-US" altLang="zh-CN" sz="2000" dirty="0"/>
              <a:t>flagging of NCP night data</a:t>
            </a:r>
            <a:endParaRPr lang="zh-CN" altLang="en-US" sz="2000" dirty="0"/>
          </a:p>
        </p:txBody>
      </p:sp>
      <p:sp>
        <p:nvSpPr>
          <p:cNvPr id="7" name="标题 7">
            <a:extLst>
              <a:ext uri="{FF2B5EF4-FFF2-40B4-BE49-F238E27FC236}">
                <a16:creationId xmlns:a16="http://schemas.microsoft.com/office/drawing/2014/main" id="{FAFE0B38-F32E-4A52-9F0F-B8F17FDF7176}"/>
              </a:ext>
            </a:extLst>
          </p:cNvPr>
          <p:cNvSpPr txBox="1">
            <a:spLocks/>
          </p:cNvSpPr>
          <p:nvPr/>
        </p:nvSpPr>
        <p:spPr>
          <a:xfrm>
            <a:off x="697182" y="5000416"/>
            <a:ext cx="3240360" cy="6077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685783" rtl="0" eaLnBrk="1" latinLnBrk="0" hangingPunct="1">
              <a:spcBef>
                <a:spcPct val="0"/>
              </a:spcBef>
              <a:buNone/>
              <a:defRPr sz="3600" b="1" u="none" kern="1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defRPr>
            </a:lvl1pPr>
          </a:lstStyle>
          <a:p>
            <a:pPr algn="l"/>
            <a:r>
              <a:rPr lang="en-US" altLang="zh-CN" sz="2000" dirty="0"/>
              <a:t>Our site has low RFI</a:t>
            </a:r>
            <a:endParaRPr lang="zh-CN" altLang="en-US" sz="2000" dirty="0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206EE55A-E745-4BCA-AE47-8C300A89B9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3468" y="722569"/>
            <a:ext cx="7697188" cy="5412862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5C002A2C-B125-4FC5-A2A0-A93DE7036A25}"/>
              </a:ext>
            </a:extLst>
          </p:cNvPr>
          <p:cNvSpPr txBox="1">
            <a:spLocks/>
          </p:cNvSpPr>
          <p:nvPr/>
        </p:nvSpPr>
        <p:spPr>
          <a:xfrm>
            <a:off x="191344" y="1895849"/>
            <a:ext cx="4030460" cy="25107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Using nighttime data only</a:t>
            </a:r>
          </a:p>
          <a:p>
            <a:pPr algn="l"/>
            <a:endParaRPr lang="en-US" b="1" dirty="0"/>
          </a:p>
          <a:p>
            <a:pPr algn="l"/>
            <a:r>
              <a:rPr lang="en-US" b="1" dirty="0"/>
              <a:t>RFI is flagged by </a:t>
            </a:r>
            <a:r>
              <a:rPr lang="en-US" b="1" i="1" dirty="0" err="1"/>
              <a:t>tlpipe</a:t>
            </a:r>
            <a:endParaRPr lang="en-US" b="1" i="1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dirty="0" err="1"/>
              <a:t>SumThreshold</a:t>
            </a:r>
            <a:r>
              <a:rPr lang="en-US" altLang="zh-CN" dirty="0"/>
              <a:t> 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altLang="zh-CN" dirty="0"/>
              <a:t>Scale-invariant Rank (SIR)</a:t>
            </a:r>
            <a:endParaRPr lang="en-US" b="1" i="1" dirty="0"/>
          </a:p>
          <a:p>
            <a:pPr algn="l"/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304869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AC43A9E-3A7C-4CD0-B057-B947CC0CA207}"/>
              </a:ext>
            </a:extLst>
          </p:cNvPr>
          <p:cNvSpPr txBox="1"/>
          <p:nvPr/>
        </p:nvSpPr>
        <p:spPr>
          <a:xfrm>
            <a:off x="939364" y="6036778"/>
            <a:ext cx="16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beam pattern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456384" y="159502"/>
            <a:ext cx="727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Phase calibration of bright source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F6D5D11-7033-44EC-88D9-A7EB611E4D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5" t="9345" r="23284" b="10556"/>
          <a:stretch/>
        </p:blipFill>
        <p:spPr>
          <a:xfrm>
            <a:off x="4906869" y="868227"/>
            <a:ext cx="5967768" cy="5121546"/>
          </a:xfrm>
          <a:prstGeom prst="rect">
            <a:avLst/>
          </a:prstGeom>
        </p:spPr>
      </p:pic>
      <p:sp>
        <p:nvSpPr>
          <p:cNvPr id="7" name="TextBox 5">
            <a:extLst>
              <a:ext uri="{FF2B5EF4-FFF2-40B4-BE49-F238E27FC236}">
                <a16:creationId xmlns:a16="http://schemas.microsoft.com/office/drawing/2014/main" id="{A9B00729-30B6-4F5D-9B44-FA39BD32C241}"/>
              </a:ext>
            </a:extLst>
          </p:cNvPr>
          <p:cNvSpPr txBox="1"/>
          <p:nvPr/>
        </p:nvSpPr>
        <p:spPr>
          <a:xfrm>
            <a:off x="5498969" y="6090169"/>
            <a:ext cx="47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 phase calibrated by </a:t>
            </a:r>
            <a:r>
              <a:rPr lang="en-US" sz="1200" b="1" dirty="0" err="1">
                <a:latin typeface="微软雅黑" panose="020B0503020204020204" pitchFamily="34" charset="-122"/>
                <a:ea typeface="微软雅黑" panose="020B0503020204020204" pitchFamily="34" charset="-122"/>
              </a:rPr>
              <a:t>CasA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, 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8V-13V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34C3F038-40C2-43F2-BADA-48BEFCA7639A}"/>
              </a:ext>
            </a:extLst>
          </p:cNvPr>
          <p:cNvSpPr txBox="1">
            <a:spLocks/>
          </p:cNvSpPr>
          <p:nvPr/>
        </p:nvSpPr>
        <p:spPr>
          <a:xfrm>
            <a:off x="157298" y="2605968"/>
            <a:ext cx="4332018" cy="25351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/>
              <a:t>Point source calibration by </a:t>
            </a:r>
            <a:r>
              <a:rPr lang="en-US" b="1" i="1" dirty="0" err="1"/>
              <a:t>tlpipe</a:t>
            </a:r>
            <a:endParaRPr lang="en-US" b="1" i="1" dirty="0"/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 err="1"/>
              <a:t>ps_cal</a:t>
            </a:r>
            <a:r>
              <a:rPr lang="en-US" dirty="0"/>
              <a:t> only</a:t>
            </a:r>
          </a:p>
          <a:p>
            <a:pPr marL="342900" indent="-342900" algn="l">
              <a:buFont typeface="Wingdings" panose="05000000000000000000" pitchFamily="2" charset="2"/>
              <a:buChar char="Ø"/>
            </a:pPr>
            <a:r>
              <a:rPr lang="en-US" dirty="0"/>
              <a:t>Simulated phase by </a:t>
            </a:r>
            <a:r>
              <a:rPr lang="en-US" i="1" dirty="0" err="1"/>
              <a:t>aipy</a:t>
            </a:r>
            <a:r>
              <a:rPr lang="en-US" i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460172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A9D273-A2D3-484B-AA58-FE2C25FDEFAF}"/>
              </a:ext>
            </a:extLst>
          </p:cNvPr>
          <p:cNvSpPr txBox="1"/>
          <p:nvPr/>
        </p:nvSpPr>
        <p:spPr>
          <a:xfrm>
            <a:off x="8678598" y="5852112"/>
            <a:ext cx="257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sky map – real part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43A9E-3A7C-4CD0-B057-B947CC0CA207}"/>
              </a:ext>
            </a:extLst>
          </p:cNvPr>
          <p:cNvSpPr txBox="1"/>
          <p:nvPr/>
        </p:nvSpPr>
        <p:spPr>
          <a:xfrm>
            <a:off x="939364" y="6036778"/>
            <a:ext cx="16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beam pattern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001005" y="218869"/>
            <a:ext cx="727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Phase calibration of NCP Data</a:t>
            </a:r>
          </a:p>
        </p:txBody>
      </p:sp>
      <p:sp>
        <p:nvSpPr>
          <p:cNvPr id="9" name="TextBox 5">
            <a:extLst>
              <a:ext uri="{FF2B5EF4-FFF2-40B4-BE49-F238E27FC236}">
                <a16:creationId xmlns:a16="http://schemas.microsoft.com/office/drawing/2014/main" id="{F280E57E-DC3E-4213-9CE2-2600C9918FB2}"/>
              </a:ext>
            </a:extLst>
          </p:cNvPr>
          <p:cNvSpPr txBox="1"/>
          <p:nvPr/>
        </p:nvSpPr>
        <p:spPr>
          <a:xfrm>
            <a:off x="609221" y="5525994"/>
            <a:ext cx="47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 1V-8V, 20180101 9h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DB9E904-3FF5-4B16-B7F8-5E83BE60969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5" r="15680"/>
          <a:stretch/>
        </p:blipFill>
        <p:spPr>
          <a:xfrm>
            <a:off x="340708" y="1286822"/>
            <a:ext cx="5755292" cy="3755994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BED8033-FBFF-493E-946D-66F53DCB7A8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r="15316"/>
          <a:stretch/>
        </p:blipFill>
        <p:spPr>
          <a:xfrm>
            <a:off x="6130183" y="1286822"/>
            <a:ext cx="5813129" cy="3707977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708EEC87-DE38-4EC1-99A9-1D3D2314B134}"/>
              </a:ext>
            </a:extLst>
          </p:cNvPr>
          <p:cNvSpPr txBox="1"/>
          <p:nvPr/>
        </p:nvSpPr>
        <p:spPr>
          <a:xfrm>
            <a:off x="6610780" y="5525995"/>
            <a:ext cx="47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  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8V-13V, 20180101, 9h</a:t>
            </a:r>
          </a:p>
        </p:txBody>
      </p:sp>
    </p:spTree>
    <p:extLst>
      <p:ext uri="{BB962C8B-B14F-4D97-AF65-F5344CB8AC3E}">
        <p14:creationId xmlns:p14="http://schemas.microsoft.com/office/powerpoint/2010/main" val="13992764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A9D273-A2D3-484B-AA58-FE2C25FDEFAF}"/>
              </a:ext>
            </a:extLst>
          </p:cNvPr>
          <p:cNvSpPr txBox="1"/>
          <p:nvPr/>
        </p:nvSpPr>
        <p:spPr>
          <a:xfrm>
            <a:off x="8678598" y="5852112"/>
            <a:ext cx="257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sky map – real part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43A9E-3A7C-4CD0-B057-B947CC0CA207}"/>
              </a:ext>
            </a:extLst>
          </p:cNvPr>
          <p:cNvSpPr txBox="1"/>
          <p:nvPr/>
        </p:nvSpPr>
        <p:spPr>
          <a:xfrm>
            <a:off x="939364" y="6036778"/>
            <a:ext cx="16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beam pattern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1666587-3DFE-49E9-83A0-8D5FF4CB906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t="4193" r="15097"/>
          <a:stretch/>
        </p:blipFill>
        <p:spPr>
          <a:xfrm>
            <a:off x="361823" y="1659144"/>
            <a:ext cx="5612743" cy="3420539"/>
          </a:xfrm>
          <a:prstGeom prst="rect">
            <a:avLst/>
          </a:prstGeom>
        </p:spPr>
      </p:pic>
      <p:sp>
        <p:nvSpPr>
          <p:cNvPr id="9" name="TextBox 5">
            <a:extLst>
              <a:ext uri="{FF2B5EF4-FFF2-40B4-BE49-F238E27FC236}">
                <a16:creationId xmlns:a16="http://schemas.microsoft.com/office/drawing/2014/main" id="{4104F700-141A-4FFF-B04D-30656DC0764B}"/>
              </a:ext>
            </a:extLst>
          </p:cNvPr>
          <p:cNvSpPr txBox="1"/>
          <p:nvPr/>
        </p:nvSpPr>
        <p:spPr>
          <a:xfrm>
            <a:off x="767811" y="5783561"/>
            <a:ext cx="47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Baseline 1X-8X, 20180101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E9B52D1-8BE7-46E7-894B-06E28BF7E53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8" r="15825"/>
          <a:stretch/>
        </p:blipFill>
        <p:spPr>
          <a:xfrm>
            <a:off x="6179079" y="1451467"/>
            <a:ext cx="5651098" cy="3628216"/>
          </a:xfrm>
          <a:prstGeom prst="rect">
            <a:avLst/>
          </a:prstGeom>
        </p:spPr>
      </p:pic>
      <p:sp>
        <p:nvSpPr>
          <p:cNvPr id="12" name="TextBox 5">
            <a:extLst>
              <a:ext uri="{FF2B5EF4-FFF2-40B4-BE49-F238E27FC236}">
                <a16:creationId xmlns:a16="http://schemas.microsoft.com/office/drawing/2014/main" id="{D2001DBF-46F7-4458-99AF-E4A6AA574051}"/>
              </a:ext>
            </a:extLst>
          </p:cNvPr>
          <p:cNvSpPr txBox="1"/>
          <p:nvPr/>
        </p:nvSpPr>
        <p:spPr>
          <a:xfrm>
            <a:off x="6612844" y="5852112"/>
            <a:ext cx="4783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Simulated 3c61.1 phase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96EAA443-10CE-4078-A39E-6FDB8C030507}"/>
              </a:ext>
            </a:extLst>
          </p:cNvPr>
          <p:cNvSpPr txBox="1"/>
          <p:nvPr/>
        </p:nvSpPr>
        <p:spPr>
          <a:xfrm>
            <a:off x="2334950" y="212361"/>
            <a:ext cx="727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Crosstalk removing</a:t>
            </a:r>
          </a:p>
        </p:txBody>
      </p:sp>
      <p:sp>
        <p:nvSpPr>
          <p:cNvPr id="14" name="TextBox 5">
            <a:extLst>
              <a:ext uri="{FF2B5EF4-FFF2-40B4-BE49-F238E27FC236}">
                <a16:creationId xmlns:a16="http://schemas.microsoft.com/office/drawing/2014/main" id="{4B8AA0F5-B605-4E0A-B269-83E203624964}"/>
              </a:ext>
            </a:extLst>
          </p:cNvPr>
          <p:cNvSpPr txBox="1"/>
          <p:nvPr/>
        </p:nvSpPr>
        <p:spPr>
          <a:xfrm>
            <a:off x="471980" y="915157"/>
            <a:ext cx="845837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After removing the nightly mean value, the most obvious fringe from </a:t>
            </a:r>
            <a:r>
              <a:rPr lang="en-US" altLang="zh-CN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3c61.1 can be seen.</a:t>
            </a:r>
            <a:r>
              <a:rPr lang="en-US" sz="14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20110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id="{8AC43A9E-3A7C-4CD0-B057-B947CC0CA207}"/>
              </a:ext>
            </a:extLst>
          </p:cNvPr>
          <p:cNvSpPr txBox="1"/>
          <p:nvPr/>
        </p:nvSpPr>
        <p:spPr>
          <a:xfrm>
            <a:off x="939364" y="6036778"/>
            <a:ext cx="16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beam pattern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366448" y="67690"/>
            <a:ext cx="7279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dirty="0"/>
              <a:t>Gridding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BB0B582-C645-42D8-9DD7-A3314D59433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0" t="8820" r="51851" b="65008"/>
          <a:stretch/>
        </p:blipFill>
        <p:spPr>
          <a:xfrm>
            <a:off x="6675379" y="1613737"/>
            <a:ext cx="5173226" cy="436200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5B9EB76-CEB1-4C86-9D6D-CCDE1C5E31D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40" r="18547"/>
          <a:stretch/>
        </p:blipFill>
        <p:spPr>
          <a:xfrm>
            <a:off x="995447" y="1558924"/>
            <a:ext cx="4709825" cy="4622689"/>
          </a:xfrm>
          <a:prstGeom prst="rect">
            <a:avLst/>
          </a:prstGeom>
        </p:spPr>
      </p:pic>
      <p:sp>
        <p:nvSpPr>
          <p:cNvPr id="8" name="TextBox 11">
            <a:extLst>
              <a:ext uri="{FF2B5EF4-FFF2-40B4-BE49-F238E27FC236}">
                <a16:creationId xmlns:a16="http://schemas.microsoft.com/office/drawing/2014/main" id="{2284E272-9B44-47E1-B570-137BB2116AF6}"/>
              </a:ext>
            </a:extLst>
          </p:cNvPr>
          <p:cNvSpPr txBox="1"/>
          <p:nvPr/>
        </p:nvSpPr>
        <p:spPr>
          <a:xfrm>
            <a:off x="6807231" y="6062592"/>
            <a:ext cx="49095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NCP, 80h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of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10</a:t>
            </a:r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nights, all baseline</a:t>
            </a:r>
            <a:endParaRPr lang="en-US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3DD14EB-A95C-4E38-BC99-19569D971253}"/>
              </a:ext>
            </a:extLst>
          </p:cNvPr>
          <p:cNvSpPr txBox="1"/>
          <p:nvPr/>
        </p:nvSpPr>
        <p:spPr>
          <a:xfrm>
            <a:off x="3591752" y="6355308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Weighted </a:t>
            </a:r>
            <a:r>
              <a:rPr 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UV </a:t>
            </a:r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matrix</a:t>
            </a:r>
          </a:p>
        </p:txBody>
      </p:sp>
      <p:sp>
        <p:nvSpPr>
          <p:cNvPr id="10" name="TextBox 11">
            <a:extLst>
              <a:ext uri="{FF2B5EF4-FFF2-40B4-BE49-F238E27FC236}">
                <a16:creationId xmlns:a16="http://schemas.microsoft.com/office/drawing/2014/main" id="{D49E163D-7193-4CB5-AD82-07B1EDB84A3E}"/>
              </a:ext>
            </a:extLst>
          </p:cNvPr>
          <p:cNvSpPr txBox="1"/>
          <p:nvPr/>
        </p:nvSpPr>
        <p:spPr>
          <a:xfrm>
            <a:off x="1872353" y="6107956"/>
            <a:ext cx="26915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E1E821B-91FE-4B77-B83E-A1C7CDDAF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40922" y="768162"/>
            <a:ext cx="4551900" cy="643896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A49527F-C956-493E-B553-10E947EA4AE7}"/>
                  </a:ext>
                </a:extLst>
              </p:cNvPr>
              <p:cNvSpPr txBox="1"/>
              <p:nvPr/>
            </p:nvSpPr>
            <p:spPr>
              <a:xfrm>
                <a:off x="6675379" y="830333"/>
                <a:ext cx="3509682" cy="527901"/>
              </a:xfrm>
              <a:prstGeom prst="rect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altLang="zh-CN" b="1" dirty="0"/>
                  <a:t>Natural weighting: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nor/>
                          </m:rPr>
                          <a:rPr lang="el-GR" altLang="zh-CN" b="1" dirty="0"/>
                          <m:t>ω</m:t>
                        </m:r>
                      </m:e>
                      <m:sub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𝒋</m:t>
                        </m:r>
                      </m:sub>
                    </m:sSub>
                    <m:r>
                      <a:rPr lang="en-US" altLang="zh-CN" b="1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zh-CN" b="1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zh-CN" b="1" i="1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sSub>
                          <m:sSub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𝑵</m:t>
                            </m:r>
                          </m:e>
                          <m:sub>
                            <m:r>
                              <a:rPr lang="en-US" altLang="zh-CN" b="1" i="1" dirty="0" smtClean="0">
                                <a:latin typeface="Cambria Math" panose="02040503050406030204" pitchFamily="18" charset="0"/>
                              </a:rPr>
                              <m:t>𝒔</m:t>
                            </m:r>
                          </m:sub>
                        </m:sSub>
                        <m:d>
                          <m:dPr>
                            <m:ctrlP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zh-CN" b="1" i="1" smtClean="0">
                                <a:latin typeface="Cambria Math" panose="02040503050406030204" pitchFamily="18" charset="0"/>
                              </a:rPr>
                              <m:t>𝒋</m:t>
                            </m:r>
                          </m:e>
                        </m:d>
                      </m:den>
                    </m:f>
                  </m:oMath>
                </a14:m>
                <a:endParaRPr lang="en-US" altLang="zh-CN" dirty="0"/>
              </a:p>
            </p:txBody>
          </p:sp>
        </mc:Choice>
        <mc:Fallback>
          <p:sp>
            <p:nvSpPr>
              <p:cNvPr id="12" name="文本框 11">
                <a:extLst>
                  <a:ext uri="{FF2B5EF4-FFF2-40B4-BE49-F238E27FC236}">
                    <a16:creationId xmlns:a16="http://schemas.microsoft.com/office/drawing/2014/main" id="{1A49527F-C956-493E-B553-10E947EA4AE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75379" y="830333"/>
                <a:ext cx="3509682" cy="527901"/>
              </a:xfrm>
              <a:prstGeom prst="rect">
                <a:avLst/>
              </a:prstGeom>
              <a:blipFill>
                <a:blip r:embed="rId6"/>
                <a:stretch>
                  <a:fillRect l="-1211" b="-4494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56503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C4A9D273-A2D3-484B-AA58-FE2C25FDEFAF}"/>
              </a:ext>
            </a:extLst>
          </p:cNvPr>
          <p:cNvSpPr txBox="1"/>
          <p:nvPr/>
        </p:nvSpPr>
        <p:spPr>
          <a:xfrm>
            <a:off x="8678598" y="5852112"/>
            <a:ext cx="25740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sky map – real part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AC43A9E-3A7C-4CD0-B057-B947CC0CA207}"/>
              </a:ext>
            </a:extLst>
          </p:cNvPr>
          <p:cNvSpPr txBox="1"/>
          <p:nvPr/>
        </p:nvSpPr>
        <p:spPr>
          <a:xfrm>
            <a:off x="939364" y="6036778"/>
            <a:ext cx="16511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beam pattern</a:t>
            </a: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B1760263-4957-4C9F-8F1D-1823EC5A5034}"/>
              </a:ext>
            </a:extLst>
          </p:cNvPr>
          <p:cNvSpPr txBox="1"/>
          <p:nvPr/>
        </p:nvSpPr>
        <p:spPr>
          <a:xfrm>
            <a:off x="685657" y="6036778"/>
            <a:ext cx="478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Cas</a:t>
            </a:r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siopeia </a:t>
            </a:r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A dirty image</a:t>
            </a:r>
          </a:p>
          <a:p>
            <a:pPr algn="ctr"/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20180101</a:t>
            </a:r>
          </a:p>
        </p:txBody>
      </p:sp>
      <p:sp>
        <p:nvSpPr>
          <p:cNvPr id="16" name="TextBox 5">
            <a:extLst>
              <a:ext uri="{FF2B5EF4-FFF2-40B4-BE49-F238E27FC236}">
                <a16:creationId xmlns:a16="http://schemas.microsoft.com/office/drawing/2014/main" id="{BFA6B442-0239-4E3D-81E4-5DACCB7ABEAB}"/>
              </a:ext>
            </a:extLst>
          </p:cNvPr>
          <p:cNvSpPr txBox="1"/>
          <p:nvPr/>
        </p:nvSpPr>
        <p:spPr>
          <a:xfrm>
            <a:off x="6640621" y="6049199"/>
            <a:ext cx="47835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M1 dirty image</a:t>
            </a:r>
          </a:p>
          <a:p>
            <a:pPr algn="ctr"/>
            <a:r>
              <a:rPr lang="en-US" sz="12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20180101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903714" y="138969"/>
            <a:ext cx="38297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/>
              <a:t>Bright</a:t>
            </a:r>
            <a:r>
              <a:rPr lang="zh-CN" altLang="en-US" sz="3200" dirty="0"/>
              <a:t> </a:t>
            </a:r>
            <a:r>
              <a:rPr lang="en-US" altLang="zh-CN" sz="3200" dirty="0"/>
              <a:t>Source</a:t>
            </a:r>
            <a:r>
              <a:rPr lang="zh-CN" altLang="en-US" sz="3200" dirty="0"/>
              <a:t> </a:t>
            </a:r>
            <a:r>
              <a:rPr lang="en-US" altLang="zh-CN" sz="3200" dirty="0"/>
              <a:t>imaging</a:t>
            </a:r>
            <a:endParaRPr lang="en-US" sz="3200" dirty="0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49B29FF-AC56-412F-B867-ACEBAA7F30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68" b="4692"/>
          <a:stretch/>
        </p:blipFill>
        <p:spPr>
          <a:xfrm>
            <a:off x="329163" y="1093415"/>
            <a:ext cx="5676900" cy="4810652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311C6EDA-7E2C-48DD-A67E-09E9AC9FCC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019088"/>
            <a:ext cx="5328189" cy="4819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6136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5274</TotalTime>
  <Words>238</Words>
  <Application>Microsoft Office PowerPoint</Application>
  <PresentationFormat>宽屏</PresentationFormat>
  <Paragraphs>72</Paragraphs>
  <Slides>11</Slides>
  <Notes>8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11</vt:i4>
      </vt:variant>
    </vt:vector>
  </HeadingPairs>
  <TitlesOfParts>
    <vt:vector size="18" baseType="lpstr">
      <vt:lpstr>微软雅黑</vt:lpstr>
      <vt:lpstr>Arial</vt:lpstr>
      <vt:lpstr>Calibri</vt:lpstr>
      <vt:lpstr>Calibri Light</vt:lpstr>
      <vt:lpstr>Cambria Math</vt:lpstr>
      <vt:lpstr>Wingdings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Northpole Imaging of Tianlai Dish Array</dc:title>
  <dc:creator>Yingfeng Liu</dc:creator>
  <cp:lastModifiedBy>Liu Yingfeng</cp:lastModifiedBy>
  <cp:revision>343</cp:revision>
  <dcterms:created xsi:type="dcterms:W3CDTF">2019-07-25T10:33:47Z</dcterms:created>
  <dcterms:modified xsi:type="dcterms:W3CDTF">2021-11-03T13:24:11Z</dcterms:modified>
</cp:coreProperties>
</file>