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3" r:id="rId4"/>
    <p:sldId id="275" r:id="rId5"/>
    <p:sldId id="276" r:id="rId6"/>
    <p:sldId id="274" r:id="rId7"/>
    <p:sldId id="269" r:id="rId8"/>
    <p:sldId id="27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73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10/22/21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10/22/21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A01D97CF-7354-46D0-B928-F2E27E0DCCD8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540312CB-C759-43BE-A33F-2AA10A057A30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2BBE6F83-2D00-4DDA-9971-1D9B72FED04C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5528D-178D-4D0B-95DC-6C1AC9E2FDB7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0E74D-19DC-4FDD-8840-236285ECAE4D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AA06E-A569-4E7B-87CD-5A86B7FB7CAA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3B10A-14F8-400D-B206-19EE8CB1B11E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A85B-A36D-4D9D-96A3-AC537F1D4D6B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90F4915-4234-4CBB-80AD-002BA4F2ABDC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E38007D-AD08-4405-A8A7-9C7E22FCAAEF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Phil Adamson | MI Startup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 Startup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Marty Murphy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AD 0900 Scheduling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22 October 2021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B6F-5933-4D48-A666-31B7C3FD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Beam to NuMI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8F3F-8C2C-8544-A31A-396E20C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FA545-A9A6-794D-BA6E-A759AF5D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 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0619-5728-C04C-ADD0-0C7E9537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AAAD06F-5863-5644-B407-455D6AF34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0948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 Time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E6B0CE2-3293-764D-9CB9-D9F44CB48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B5C9-B360-EB40-81EE-6055C291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D3646-EF9C-1D4A-A50B-3883678C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40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B5C9-B360-EB40-81EE-6055C291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D3646-EF9C-1D4A-A50B-3883678C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583046-665C-7246-973F-D037B1E9E9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83982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408F-77C9-AF42-A98F-C870F669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CFFA-29F4-2948-AC54-C7D546A3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786499"/>
            <a:ext cx="8672513" cy="542936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Peak power to NuMI </a:t>
            </a:r>
            <a:r>
              <a:rPr lang="en-US" dirty="0">
                <a:solidFill>
                  <a:srgbClr val="C00000"/>
                </a:solidFill>
              </a:rPr>
              <a:t>~863 KW</a:t>
            </a:r>
            <a:r>
              <a:rPr lang="en-US" dirty="0"/>
              <a:t>, but </a:t>
            </a:r>
            <a:r>
              <a:rPr lang="en-US" i="1" dirty="0"/>
              <a:t>not</a:t>
            </a:r>
            <a:r>
              <a:rPr lang="en-US" dirty="0"/>
              <a:t> for one hour.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Big Items: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All-week:  Parasitic RR beam measurements during day shifts.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Sunday/Monday – RR damper </a:t>
            </a:r>
            <a:r>
              <a:rPr lang="en-US" sz="2000" dirty="0" err="1"/>
              <a:t>borad</a:t>
            </a:r>
            <a:r>
              <a:rPr lang="en-US" sz="2000" dirty="0"/>
              <a:t> failure; MI only-beam ($23)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Tuesday – investigation into MIRF gap voltage oddities.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Wednesday - MI8 collimator move after FE reboot; working with Controls to resolve.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Thursday - Worked improving MI collimation arrangement.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Today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Test newly installed VFD at MI50 for MI52 pond pump.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Implement new base tune in RR; has been tested and it works.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Continue tuning RR &amp; MI for increased power and reduced losses.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Provide beam to Muon Campus as requested</a:t>
            </a:r>
            <a:r>
              <a:rPr lang="en-US" sz="18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1EEB-A1D1-A947-A576-59C80FA0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C6EA-5203-B344-80B0-C17A1061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 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0B327-F56F-204C-A9A6-935922EA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18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9"/>
            <a:ext cx="8686800" cy="483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Start-up Activities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105310" y="586855"/>
            <a:ext cx="8935948" cy="54440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000" b="1" dirty="0">
                <a:latin typeface="Helvetica" panose="020B0604020202020204" pitchFamily="34" charset="0"/>
              </a:rPr>
              <a:t>Beam Commissioning Continues</a:t>
            </a:r>
            <a:endParaRPr lang="en-US" altLang="en-US" sz="2000" dirty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</a:rPr>
              <a:t>MI:</a:t>
            </a:r>
            <a:endParaRPr lang="en-US" altLang="en-US" sz="2000" b="1" dirty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Helvetica" panose="020B0604020202020204" pitchFamily="34" charset="0"/>
              </a:rPr>
              <a:t>Start-up P1, P2 and P3 beam line power supplies.  </a:t>
            </a:r>
            <a:r>
              <a:rPr lang="en-US" altLang="en-US" sz="2000" dirty="0">
                <a:solidFill>
                  <a:srgbClr val="C00000"/>
                </a:solidFill>
                <a:latin typeface="Helvetica" panose="020B0604020202020204" pitchFamily="34" charset="0"/>
              </a:rPr>
              <a:t>In Progress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Helvetica" panose="020B0604020202020204" pitchFamily="34" charset="0"/>
              </a:rPr>
              <a:t>Commission SY slow spill to SY dump.  </a:t>
            </a:r>
            <a:r>
              <a:rPr lang="en-US" altLang="en-US" sz="2000" dirty="0">
                <a:solidFill>
                  <a:srgbClr val="C00000"/>
                </a:solidFill>
                <a:latin typeface="Helvetica" panose="020B0604020202020204" pitchFamily="34" charset="0"/>
              </a:rPr>
              <a:t>Next week</a:t>
            </a:r>
          </a:p>
          <a:p>
            <a:pPr marL="457200" lvl="1" indent="0">
              <a:buNone/>
            </a:pPr>
            <a:endParaRPr lang="en-US" altLang="en-US" sz="2000" dirty="0">
              <a:solidFill>
                <a:srgbClr val="C00000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b="1" dirty="0">
                <a:latin typeface="Helvetica" panose="020B0604020202020204" pitchFamily="34" charset="0"/>
              </a:rPr>
              <a:t>RR:</a:t>
            </a:r>
            <a:endParaRPr lang="en-US" altLang="en-US" sz="200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</a:rPr>
              <a:t>Parasitic scans as requested by physicists; one cycle per minute, </a:t>
            </a:r>
            <a:r>
              <a:rPr lang="en-US" altLang="en-US" dirty="0">
                <a:solidFill>
                  <a:srgbClr val="C00000"/>
                </a:solidFill>
                <a:latin typeface="Helvetica" panose="020B0604020202020204" pitchFamily="34" charset="0"/>
              </a:rPr>
              <a:t>Minimal impact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</a:rPr>
              <a:t>Provide beam for Muon Campus tune-up.  </a:t>
            </a:r>
            <a:r>
              <a:rPr lang="en-US" dirty="0">
                <a:solidFill>
                  <a:srgbClr val="C00000"/>
                </a:solidFill>
                <a:latin typeface="Helvetica" panose="020B0604020202020204" pitchFamily="34" charset="0"/>
              </a:rPr>
              <a:t>As requested</a:t>
            </a:r>
            <a:endParaRPr lang="en-US" altLang="en-US" b="1" dirty="0"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altLang="en-US" sz="2000" b="1" dirty="0"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b="1" dirty="0">
                <a:latin typeface="Helvetica" panose="020B0604020202020204" pitchFamily="34" charset="0"/>
              </a:rPr>
              <a:t>RR in the future;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Helvetica" panose="020B0604020202020204" pitchFamily="34" charset="0"/>
              </a:rPr>
              <a:t>MI8-RR lattice measurement </a:t>
            </a:r>
            <a:r>
              <a:rPr lang="en-US" altLang="en-US" b="1" u="sng" dirty="0">
                <a:solidFill>
                  <a:srgbClr val="C00000"/>
                </a:solidFill>
                <a:latin typeface="Helvetica" panose="020B0604020202020204" pitchFamily="34" charset="0"/>
              </a:rPr>
              <a:t>Dedicated study</a:t>
            </a:r>
            <a:r>
              <a:rPr lang="en-US" altLang="en-US" dirty="0">
                <a:latin typeface="Helvetica" panose="020B0604020202020204" pitchFamily="34" charset="0"/>
              </a:rPr>
              <a:t> </a:t>
            </a:r>
            <a:r>
              <a:rPr lang="en-US" altLang="en-US" dirty="0">
                <a:solidFill>
                  <a:srgbClr val="C00000"/>
                </a:solidFill>
                <a:latin typeface="Helvetica" panose="020B0604020202020204" pitchFamily="34" charset="0"/>
              </a:rPr>
              <a:t>4-6 hours.  Will schedule with </a:t>
            </a:r>
            <a:r>
              <a:rPr lang="en-US" altLang="en-US" dirty="0" err="1">
                <a:solidFill>
                  <a:srgbClr val="C00000"/>
                </a:solidFill>
                <a:latin typeface="Helvetica" panose="020B0604020202020204" pitchFamily="34" charset="0"/>
              </a:rPr>
              <a:t>RunCo</a:t>
            </a:r>
            <a:r>
              <a:rPr lang="en-US" altLang="en-US" dirty="0">
                <a:solidFill>
                  <a:srgbClr val="C00000"/>
                </a:solidFill>
                <a:latin typeface="Helvetica" panose="020B0604020202020204" pitchFamily="34" charset="0"/>
              </a:rPr>
              <a:t>. Not soon.</a:t>
            </a:r>
            <a:endParaRPr lang="en-US" altLang="en-US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altLang="en-US" sz="2000" dirty="0">
              <a:latin typeface="Helvetica" panose="020B0604020202020204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2">
              <a:buFont typeface="Wingdings" pitchFamily="2" charset="2"/>
              <a:buChar char="§"/>
            </a:pPr>
            <a:endParaRPr lang="en-US" altLang="en-US" sz="1800" dirty="0"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C00000"/>
              </a:solidFill>
              <a:latin typeface="Helvetic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C00000"/>
              </a:solidFill>
              <a:latin typeface="Helvetica" panose="020B0604020202020204" pitchFamily="3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04C97"/>
                </a:solidFill>
                <a:latin typeface="Helvetica" panose="020B0604020202020204" pitchFamily="34" charset="0"/>
              </a:rPr>
              <a:t>10/8/21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7020304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9460737-2628-4B1C-BD04-4A911055B460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9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A4DA28-AC57-4F74-AB6D-E66617BB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 | MI Startup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172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MI Beam Loss Before/After Off-p Injection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97CF-7354-46D0-B928-F2E27E0DCCD8}" type="datetime1">
              <a:rPr lang="en-US" altLang="en-US" smtClean="0"/>
              <a:t>10/22/21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B5C9-B360-EB40-81EE-6055C291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Marty Murphy| MI Startup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D3646-EF9C-1D4A-A50B-3883678C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10" name="Content Placeholder 9" descr="A picture containing chart&#10;&#10;Description automatically generated">
            <a:extLst>
              <a:ext uri="{FF2B5EF4-FFF2-40B4-BE49-F238E27FC236}">
                <a16:creationId xmlns:a16="http://schemas.microsoft.com/office/drawing/2014/main" id="{9D521B85-35E5-CD4A-9ABA-162D09CDFF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0282" y="935037"/>
            <a:ext cx="6005118" cy="498792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CE24219-8BE3-7049-A0B7-A3E28DAAED25}"/>
              </a:ext>
            </a:extLst>
          </p:cNvPr>
          <p:cNvSpPr txBox="1"/>
          <p:nvPr/>
        </p:nvSpPr>
        <p:spPr>
          <a:xfrm>
            <a:off x="156682" y="935037"/>
            <a:ext cx="26816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plot at right is a comparison of average Beam Power Lost (BEL) on the NuMI cycle ($2A) using original RR injection scheme and new off-momentum scheme.  BELA2A is now about 50% lower with maximum beam intensity.</a:t>
            </a:r>
          </a:p>
          <a:p>
            <a:endParaRPr lang="en-US" sz="1800" dirty="0"/>
          </a:p>
          <a:p>
            <a:r>
              <a:rPr lang="en-US" sz="1800" dirty="0"/>
              <a:t>The red points represent BELA2A for a whole day in mid-May 2021.  The green dots represent BELA2A for 24 hours as of Wednesday.</a:t>
            </a:r>
          </a:p>
        </p:txBody>
      </p:sp>
    </p:spTree>
    <p:extLst>
      <p:ext uri="{BB962C8B-B14F-4D97-AF65-F5344CB8AC3E}">
        <p14:creationId xmlns:p14="http://schemas.microsoft.com/office/powerpoint/2010/main" val="2092222302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20479</TotalTime>
  <Words>346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FNAL_TemplateMac_060514</vt:lpstr>
      <vt:lpstr>Fermilab: Footer Only</vt:lpstr>
      <vt:lpstr> Main Injector/Recycler Startup</vt:lpstr>
      <vt:lpstr>HEP Beam to NuMI</vt:lpstr>
      <vt:lpstr>MI Down Time</vt:lpstr>
      <vt:lpstr>RR Down Time</vt:lpstr>
      <vt:lpstr>This Week</vt:lpstr>
      <vt:lpstr>Start-up Activities</vt:lpstr>
      <vt:lpstr>Comparison of MI Beam Loss Before/After Off-p Injection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Martin Murphy</cp:lastModifiedBy>
  <cp:revision>388</cp:revision>
  <cp:lastPrinted>2014-01-20T19:40:21Z</cp:lastPrinted>
  <dcterms:created xsi:type="dcterms:W3CDTF">2015-04-23T16:09:57Z</dcterms:created>
  <dcterms:modified xsi:type="dcterms:W3CDTF">2021-10-22T14:55:39Z</dcterms:modified>
</cp:coreProperties>
</file>