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30"/>
  </p:notesMasterIdLst>
  <p:sldIdLst>
    <p:sldId id="256" r:id="rId2"/>
    <p:sldId id="304" r:id="rId3"/>
    <p:sldId id="299" r:id="rId4"/>
    <p:sldId id="317" r:id="rId5"/>
    <p:sldId id="307" r:id="rId6"/>
    <p:sldId id="308" r:id="rId7"/>
    <p:sldId id="309" r:id="rId8"/>
    <p:sldId id="310" r:id="rId9"/>
    <p:sldId id="321" r:id="rId10"/>
    <p:sldId id="276" r:id="rId11"/>
    <p:sldId id="264" r:id="rId12"/>
    <p:sldId id="311" r:id="rId13"/>
    <p:sldId id="338" r:id="rId14"/>
    <p:sldId id="340" r:id="rId15"/>
    <p:sldId id="302" r:id="rId16"/>
    <p:sldId id="303" r:id="rId17"/>
    <p:sldId id="312" r:id="rId18"/>
    <p:sldId id="320" r:id="rId19"/>
    <p:sldId id="339" r:id="rId20"/>
    <p:sldId id="270" r:id="rId21"/>
    <p:sldId id="271" r:id="rId22"/>
    <p:sldId id="273" r:id="rId23"/>
    <p:sldId id="337" r:id="rId24"/>
    <p:sldId id="322" r:id="rId25"/>
    <p:sldId id="313" r:id="rId26"/>
    <p:sldId id="327" r:id="rId27"/>
    <p:sldId id="314" r:id="rId28"/>
    <p:sldId id="315" r:id="rId29"/>
  </p:sldIdLst>
  <p:sldSz cx="12192000" cy="6858000"/>
  <p:notesSz cx="6985000" cy="92837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Helvetica Neue" panose="020B0604020202020204" charset="0"/>
      <p:regular r:id="rId35"/>
      <p:bold r:id="rId36"/>
      <p:italic r:id="rId37"/>
      <p:boldItalic r:id="rId38"/>
    </p:embeddedFont>
    <p:embeddedFont>
      <p:font typeface="Arial Narrow" panose="020B0606020202030204" pitchFamily="34" charset="0"/>
      <p:regular r:id="rId39"/>
      <p:bold r:id="rId40"/>
      <p:italic r:id="rId41"/>
      <p:boldItalic r:id="rId42"/>
    </p:embeddedFont>
    <p:embeddedFont>
      <p:font typeface="Helvetica" panose="020B060402020202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988">
          <p15:clr>
            <a:srgbClr val="A4A3A4"/>
          </p15:clr>
        </p15:guide>
        <p15:guide id="2" orient="horz" pos="4186">
          <p15:clr>
            <a:srgbClr val="A4A3A4"/>
          </p15:clr>
        </p15:guide>
        <p15:guide id="3" orient="horz" pos="3394">
          <p15:clr>
            <a:srgbClr val="A4A3A4"/>
          </p15:clr>
        </p15:guide>
        <p15:guide id="4" orient="horz" pos="777">
          <p15:clr>
            <a:srgbClr val="A4A3A4"/>
          </p15:clr>
        </p15:guide>
        <p15:guide id="5" orient="horz" pos="1749">
          <p15:clr>
            <a:srgbClr val="A4A3A4"/>
          </p15:clr>
        </p15:guide>
        <p15:guide id="6" orient="horz" pos="457">
          <p15:clr>
            <a:srgbClr val="A4A3A4"/>
          </p15:clr>
        </p15:guide>
        <p15:guide id="7" pos="380">
          <p15:clr>
            <a:srgbClr val="A4A3A4"/>
          </p15:clr>
        </p15:guide>
        <p15:guide id="8" pos="73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ACFAA7D-96D4-43AA-BA2D-99A91344D6BB}">
  <a:tblStyle styleId="{8ACFAA7D-96D4-43AA-BA2D-99A91344D6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849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080" y="96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380"/>
        <p:guide pos="73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17904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ed7afc7db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ed7afc7db2_0_10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ed7afc7db2_0_10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f5141b52f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f5141b52f1_0_207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f5141b52f1_0_207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f1fac9e95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f1fac9e952_1_0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f1fac9e952_1_0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f1fac9e952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f1fac9e952_0_200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f1fac9e952_0_200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f5141b52f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f5141b52f1_0_55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f5141b52f1_0_55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192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gf29ae6337b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6" name="Google Shape;1516;gf29ae6337b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19592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f5141b52f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f5141b52f1_0_55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f5141b52f1_0_55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8758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f8fbf2572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f8fbf2572d_0_42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f8fbf2572d_0_42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f8fbf2572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f8fbf2572d_0_1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f8fbf2572d_0_1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f5141b52f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f5141b52f1_0_55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f5141b52f1_0_55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6989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f5141b52f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f5141b52f1_0_55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f5141b52f1_0_55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8354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f29ae633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9" name="Google Shape;1479;gf29ae633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Uncertainties:</a:t>
            </a:r>
            <a:endParaRPr/>
          </a:p>
          <a:p>
            <a:pPr marL="2730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/>
              <a:t>Energy Spectrum and intensity of the beam we are producing (flux)</a:t>
            </a:r>
            <a:br>
              <a:rPr lang="en-US"/>
            </a:br>
            <a:r>
              <a:rPr lang="en-US"/>
              <a:t>- Probability of neutrino interaction in Argon (all three detectors use Argon)</a:t>
            </a:r>
            <a:br>
              <a:rPr lang="en-US"/>
            </a:br>
            <a:r>
              <a:rPr lang="en-US"/>
              <a:t>- </a:t>
            </a:r>
            <a:r>
              <a:rPr lang="en-US">
                <a:solidFill>
                  <a:srgbClr val="313C5A"/>
                </a:solidFill>
              </a:rPr>
              <a:t>How does a LAR TPC respond to neutrino events (detector response) </a:t>
            </a:r>
            <a:endParaRPr/>
          </a:p>
          <a:p>
            <a:pPr marL="27305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</a:pPr>
            <a:endParaRPr>
              <a:solidFill>
                <a:srgbClr val="313C5A"/>
              </a:solidFill>
            </a:endParaRPr>
          </a:p>
          <a:p>
            <a:pPr marL="101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313C5A"/>
                </a:solidFill>
              </a:rPr>
              <a:t>Beams parameters are not stable enough to stop probing</a:t>
            </a:r>
            <a:endParaRPr/>
          </a:p>
          <a:p>
            <a:pPr marL="101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313C5A"/>
                </a:solidFill>
              </a:rPr>
              <a:t>ND serves other purposes (physics and learning ways to reduce uncertainties)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480" name="Google Shape;1480;gf29ae6337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8316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f5141b52f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f5141b52f1_0_55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f5141b52f1_0_55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2902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2821518" y="6488432"/>
            <a:ext cx="7329349" cy="18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399885" y="6488431"/>
            <a:ext cx="700617" cy="18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1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rgbClr val="63666A"/>
              </a:buClr>
              <a:buSzPts val="1800"/>
              <a:buFont typeface="Merriweather Sans"/>
              <a:buChar char="-"/>
              <a:defRPr sz="20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183" algn="l" rtl="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rgbClr val="63666A"/>
              </a:buClr>
              <a:buSzPts val="1584"/>
              <a:buFont typeface="Arial"/>
              <a:buChar char="•"/>
              <a:defRPr sz="18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rgbClr val="63666A"/>
              </a:buClr>
              <a:buSzPts val="1440"/>
              <a:buFont typeface="Merriweather Sans"/>
              <a:buChar char="-"/>
              <a:defRPr sz="16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6832" algn="l" rtl="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rgbClr val="63666A"/>
              </a:buClr>
              <a:buSzPts val="1232"/>
              <a:buFont typeface="Arial"/>
              <a:buChar char="•"/>
              <a:defRPr sz="14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2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rgbClr val="63666A"/>
              </a:buClr>
              <a:buSzPts val="1800"/>
              <a:buFont typeface="Merriweather Sans"/>
              <a:buChar char="-"/>
              <a:defRPr sz="20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183" algn="l" rtl="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rgbClr val="63666A"/>
              </a:buClr>
              <a:buSzPts val="1584"/>
              <a:buFont typeface="Arial"/>
              <a:buChar char="•"/>
              <a:defRPr sz="18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rgbClr val="63666A"/>
              </a:buClr>
              <a:buSzPts val="1440"/>
              <a:buFont typeface="Merriweather Sans"/>
              <a:buChar char="-"/>
              <a:defRPr sz="16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6832" algn="l" rtl="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rgbClr val="63666A"/>
              </a:buClr>
              <a:buSzPts val="1232"/>
              <a:buFont typeface="Arial"/>
              <a:buChar char="•"/>
              <a:defRPr sz="14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dt" idx="10"/>
          </p:nvPr>
        </p:nvSpPr>
        <p:spPr>
          <a:xfrm>
            <a:off x="1305984" y="6488431"/>
            <a:ext cx="1355023" cy="18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ontent">
  <p:cSld name="Title, Subtitle and Content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  <a:defRPr sz="3200" b="1" i="0" cap="none">
                <a:solidFill>
                  <a:srgbClr val="313C5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5"/>
          <p:cNvSpPr txBox="1">
            <a:spLocks noGrp="1"/>
          </p:cNvSpPr>
          <p:nvPr>
            <p:ph type="body" idx="1"/>
          </p:nvPr>
        </p:nvSpPr>
        <p:spPr>
          <a:xfrm>
            <a:off x="573616" y="1600201"/>
            <a:ext cx="11008784" cy="44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/>
            </a:lvl1pPr>
            <a:lvl2pPr marL="914400" lvl="1" indent="-355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–"/>
              <a:defRPr/>
            </a:lvl2pPr>
            <a:lvl3pPr marL="1371600" lvl="2" indent="-3365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/>
            </a:lvl3pPr>
            <a:lvl4pPr marL="1828800" lvl="3" indent="-3365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5" name="Google Shape;315;p15"/>
          <p:cNvSpPr txBox="1">
            <a:spLocks noGrp="1"/>
          </p:cNvSpPr>
          <p:nvPr>
            <p:ph type="body" idx="2"/>
          </p:nvPr>
        </p:nvSpPr>
        <p:spPr>
          <a:xfrm>
            <a:off x="576072" y="1055688"/>
            <a:ext cx="1093681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i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" name="Google Shape;316;p15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5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5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4062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1">
  <p:cSld name="Two Content 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edf270cb3d_0_244"/>
          <p:cNvSpPr txBox="1">
            <a:spLocks noGrp="1"/>
          </p:cNvSpPr>
          <p:nvPr>
            <p:ph type="title"/>
          </p:nvPr>
        </p:nvSpPr>
        <p:spPr>
          <a:xfrm>
            <a:off x="609600" y="432610"/>
            <a:ext cx="110574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1" name="Google Shape;321;gedf270cb3d_0_244"/>
          <p:cNvSpPr txBox="1">
            <a:spLocks noGrp="1"/>
          </p:cNvSpPr>
          <p:nvPr>
            <p:ph type="ftr" idx="11"/>
          </p:nvPr>
        </p:nvSpPr>
        <p:spPr>
          <a:xfrm>
            <a:off x="2821518" y="6488432"/>
            <a:ext cx="7329300" cy="1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gedf270cb3d_0_244"/>
          <p:cNvSpPr txBox="1">
            <a:spLocks noGrp="1"/>
          </p:cNvSpPr>
          <p:nvPr>
            <p:ph type="sldNum" idx="12"/>
          </p:nvPr>
        </p:nvSpPr>
        <p:spPr>
          <a:xfrm>
            <a:off x="399885" y="6488431"/>
            <a:ext cx="700500" cy="1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3" name="Google Shape;323;gedf270cb3d_0_244"/>
          <p:cNvSpPr txBox="1">
            <a:spLocks noGrp="1"/>
          </p:cNvSpPr>
          <p:nvPr>
            <p:ph type="body" idx="1"/>
          </p:nvPr>
        </p:nvSpPr>
        <p:spPr>
          <a:xfrm>
            <a:off x="609600" y="1238250"/>
            <a:ext cx="5331900" cy="48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rgbClr val="63666A"/>
              </a:buClr>
              <a:buSzPts val="1800"/>
              <a:buFont typeface="Merriweather Sans"/>
              <a:buChar char="-"/>
              <a:defRPr sz="20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183" algn="l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rgbClr val="63666A"/>
              </a:buClr>
              <a:buSzPts val="1584"/>
              <a:buFont typeface="Arial"/>
              <a:buChar char="•"/>
              <a:defRPr sz="18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0039" algn="l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rgbClr val="63666A"/>
              </a:buClr>
              <a:buSzPts val="1440"/>
              <a:buFont typeface="Merriweather Sans"/>
              <a:buChar char="-"/>
              <a:defRPr sz="16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6832" algn="l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rgbClr val="63666A"/>
              </a:buClr>
              <a:buSzPts val="1232"/>
              <a:buFont typeface="Arial"/>
              <a:buChar char="•"/>
              <a:defRPr sz="14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4" name="Google Shape;324;gedf270cb3d_0_244"/>
          <p:cNvSpPr txBox="1">
            <a:spLocks noGrp="1"/>
          </p:cNvSpPr>
          <p:nvPr>
            <p:ph type="body" idx="2"/>
          </p:nvPr>
        </p:nvSpPr>
        <p:spPr>
          <a:xfrm>
            <a:off x="6335272" y="1238250"/>
            <a:ext cx="5331900" cy="48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rgbClr val="63666A"/>
              </a:buClr>
              <a:buSzPts val="1800"/>
              <a:buFont typeface="Merriweather Sans"/>
              <a:buChar char="-"/>
              <a:defRPr sz="20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183" algn="l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rgbClr val="63666A"/>
              </a:buClr>
              <a:buSzPts val="1584"/>
              <a:buFont typeface="Arial"/>
              <a:buChar char="•"/>
              <a:defRPr sz="18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0039" algn="l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rgbClr val="63666A"/>
              </a:buClr>
              <a:buSzPts val="1440"/>
              <a:buFont typeface="Merriweather Sans"/>
              <a:buChar char="-"/>
              <a:defRPr sz="16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6832" algn="l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rgbClr val="63666A"/>
              </a:buClr>
              <a:buSzPts val="1232"/>
              <a:buFont typeface="Arial"/>
              <a:buChar char="•"/>
              <a:defRPr sz="14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5" name="Google Shape;325;gedf270cb3d_0_244"/>
          <p:cNvSpPr txBox="1">
            <a:spLocks noGrp="1"/>
          </p:cNvSpPr>
          <p:nvPr>
            <p:ph type="dt" idx="10"/>
          </p:nvPr>
        </p:nvSpPr>
        <p:spPr>
          <a:xfrm>
            <a:off x="1305984" y="6488431"/>
            <a:ext cx="1355100" cy="1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100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9363" y="6488431"/>
            <a:ext cx="6965878" cy="187325"/>
          </a:xfrm>
        </p:spPr>
        <p:txBody>
          <a:bodyPr/>
          <a:lstStyle/>
          <a:p>
            <a:pPr>
              <a:defRPr/>
            </a:pPr>
            <a:r>
              <a:rPr lang="en-US"/>
              <a:t>M. Leitner | Near Detector Integration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352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6/20/2020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31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Leitner | Near Detector Integration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399885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DAAE906-8AAE-4B53-A6A5-981574B10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35502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6/20/2020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923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03639F-D853-4AE5-95DF-8B101DF80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6/20/2020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1621E3-5B1C-45B1-A8A6-EDD1DF95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Leitner | Near Detector Integration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BE227-DFDE-4C8C-A05E-7CBF08124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E3BC9-5F36-40BF-9BE5-3D99A246E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01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/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2599363" y="6488431"/>
            <a:ext cx="6965878" cy="18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492352" y="6488431"/>
            <a:ext cx="700617" cy="18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3666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3666A"/>
              </a:buClr>
              <a:buSzPts val="1800"/>
              <a:buFont typeface="Merriweather Sans"/>
              <a:buChar char="-"/>
              <a:defRPr sz="20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18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3666A"/>
              </a:buClr>
              <a:buSzPts val="1584"/>
              <a:buFont typeface="Arial"/>
              <a:buChar char="•"/>
              <a:defRPr sz="18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3666A"/>
              </a:buClr>
              <a:buSzPts val="1440"/>
              <a:buFont typeface="Merriweather Sans"/>
              <a:buChar char="-"/>
              <a:defRPr sz="16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683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3666A"/>
              </a:buClr>
              <a:buSzPts val="1232"/>
              <a:buFont typeface="Arial"/>
              <a:buChar char="•"/>
              <a:defRPr sz="14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dt" idx="10"/>
          </p:nvPr>
        </p:nvSpPr>
        <p:spPr>
          <a:xfrm>
            <a:off x="1305984" y="6488431"/>
            <a:ext cx="1098169" cy="18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rgbClr val="00B5E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B5E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2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rgbClr val="00B5E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B5E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2821518" y="6488432"/>
            <a:ext cx="7329349" cy="18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363679" y="6488431"/>
            <a:ext cx="700617" cy="18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3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3666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3666A"/>
              </a:buClr>
              <a:buSzPts val="1800"/>
              <a:buFont typeface="Merriweather Sans"/>
              <a:buChar char="-"/>
              <a:defRPr sz="20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18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3666A"/>
              </a:buClr>
              <a:buSzPts val="1584"/>
              <a:buFont typeface="Arial"/>
              <a:buChar char="•"/>
              <a:defRPr sz="18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3666A"/>
              </a:buClr>
              <a:buSzPts val="1440"/>
              <a:buFont typeface="Merriweather Sans"/>
              <a:buChar char="-"/>
              <a:defRPr sz="16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683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3666A"/>
              </a:buClr>
              <a:buSzPts val="1232"/>
              <a:buFont typeface="Arial"/>
              <a:buChar char="•"/>
              <a:defRPr sz="14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4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3666A"/>
              </a:buClr>
              <a:buSzPts val="1800"/>
              <a:buFont typeface="Merriweather Sans"/>
              <a:buChar char="-"/>
              <a:defRPr sz="20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4036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3666A"/>
              </a:buClr>
              <a:buSzPts val="1760"/>
              <a:buFont typeface="Arial"/>
              <a:buChar char="•"/>
              <a:defRPr sz="20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3666A"/>
              </a:buClr>
              <a:buSzPts val="1800"/>
              <a:buFont typeface="Merriweather Sans"/>
              <a:buChar char="-"/>
              <a:defRPr sz="20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036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3666A"/>
              </a:buClr>
              <a:buSzPts val="1760"/>
              <a:buFont typeface="Arial"/>
              <a:buChar char="•"/>
              <a:defRPr sz="20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dt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icture">
  <p:cSld name="Title and Pictur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>
            <a:spLocks noGrp="1"/>
          </p:cNvSpPr>
          <p:nvPr>
            <p:ph type="pic" idx="2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5"/>
          <p:cNvSpPr txBox="1">
            <a:spLocks noGrp="1"/>
          </p:cNvSpPr>
          <p:nvPr>
            <p:ph type="ftr" idx="11"/>
          </p:nvPr>
        </p:nvSpPr>
        <p:spPr>
          <a:xfrm>
            <a:off x="2821519" y="6488431"/>
            <a:ext cx="7103318" cy="18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492352" y="6488431"/>
            <a:ext cx="700617" cy="18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dt" idx="10"/>
          </p:nvPr>
        </p:nvSpPr>
        <p:spPr>
          <a:xfrm>
            <a:off x="1305985" y="6488431"/>
            <a:ext cx="1324200" cy="18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">
  <p:cSld name="Pictur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099175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6"/>
          <p:cNvSpPr txBox="1">
            <a:spLocks noGrp="1"/>
          </p:cNvSpPr>
          <p:nvPr>
            <p:ph type="ftr" idx="11"/>
          </p:nvPr>
        </p:nvSpPr>
        <p:spPr>
          <a:xfrm>
            <a:off x="2821518" y="6488432"/>
            <a:ext cx="7329349" cy="18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461529" y="6488430"/>
            <a:ext cx="700617" cy="18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rgbClr val="00B5E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B5E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>
            <a:spLocks noGrp="1"/>
          </p:cNvSpPr>
          <p:nvPr>
            <p:ph type="pic" idx="2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2821518" y="6488432"/>
            <a:ext cx="7329349" cy="18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363679" y="6488431"/>
            <a:ext cx="700617" cy="18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3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rgbClr val="63666A"/>
              </a:buClr>
              <a:buSzPts val="1800"/>
              <a:buFont typeface="Merriweather Sans"/>
              <a:buChar char="-"/>
              <a:defRPr sz="20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183" algn="l" rtl="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rgbClr val="63666A"/>
              </a:buClr>
              <a:buSzPts val="1584"/>
              <a:buFont typeface="Arial"/>
              <a:buChar char="•"/>
              <a:defRPr sz="18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rgbClr val="63666A"/>
              </a:buClr>
              <a:buSzPts val="1440"/>
              <a:buFont typeface="Merriweather Sans"/>
              <a:buChar char="-"/>
              <a:defRPr sz="16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6832" algn="l" rtl="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>
                <a:srgbClr val="63666A"/>
              </a:buClr>
              <a:buSzPts val="1232"/>
              <a:buFont typeface="Arial"/>
              <a:buChar char="•"/>
              <a:defRPr sz="14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1305985" y="6488431"/>
            <a:ext cx="1313926" cy="18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Picture with Caption">
  <p:cSld name="Title, Picture with 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>
            <a:spLocks noGrp="1"/>
          </p:cNvSpPr>
          <p:nvPr>
            <p:ph type="pic" idx="2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rgbClr val="00B5E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B5E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ftr" idx="11"/>
          </p:nvPr>
        </p:nvSpPr>
        <p:spPr>
          <a:xfrm>
            <a:off x="2821518" y="6488432"/>
            <a:ext cx="7329349" cy="18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363679" y="6488431"/>
            <a:ext cx="700617" cy="18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1" i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dt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Logos">
  <p:cSld name="Title Slide with Logo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609600" y="1711746"/>
            <a:ext cx="11057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1"/>
          </p:nvPr>
        </p:nvSpPr>
        <p:spPr>
          <a:xfrm>
            <a:off x="605367" y="3209908"/>
            <a:ext cx="11061600" cy="17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440"/>
              </a:spcBef>
              <a:spcAft>
                <a:spcPts val="0"/>
              </a:spcAft>
              <a:buClr>
                <a:srgbClr val="004C97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004C9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004C9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rgbClr val="004C9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Clr>
                <a:srgbClr val="004C9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1"/>
          <p:cNvCxnSpPr/>
          <p:nvPr/>
        </p:nvCxnSpPr>
        <p:spPr>
          <a:xfrm>
            <a:off x="287676" y="6357938"/>
            <a:ext cx="11667705" cy="0"/>
          </a:xfrm>
          <a:prstGeom prst="straightConnector1">
            <a:avLst/>
          </a:prstGeom>
          <a:noFill/>
          <a:ln w="25400" cap="flat" cmpd="sng">
            <a:solidFill>
              <a:srgbClr val="004C9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1"/>
          <p:cNvSpPr txBox="1">
            <a:spLocks noGrp="1"/>
          </p:cNvSpPr>
          <p:nvPr>
            <p:ph type="dt" idx="10"/>
          </p:nvPr>
        </p:nvSpPr>
        <p:spPr>
          <a:xfrm>
            <a:off x="1305985" y="6488431"/>
            <a:ext cx="1313926" cy="20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ftr" idx="11"/>
          </p:nvPr>
        </p:nvSpPr>
        <p:spPr>
          <a:xfrm>
            <a:off x="2821518" y="6488432"/>
            <a:ext cx="7329349" cy="18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363679" y="6488431"/>
            <a:ext cx="700617" cy="18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310285" y="6425229"/>
            <a:ext cx="1518036" cy="31372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tags" Target="../tags/tag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875839" y="1741298"/>
            <a:ext cx="5200217" cy="679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DUNE-ND </a:t>
            </a:r>
            <a:r>
              <a:rPr lang="en-US" dirty="0" smtClean="0">
                <a:latin typeface="Helvetica Neue"/>
                <a:ea typeface="Helvetica Neue"/>
                <a:cs typeface="Helvetica Neue"/>
                <a:sym typeface="Helvetica Neue"/>
              </a:rPr>
              <a:t>I&amp;I/Systems</a:t>
            </a:r>
            <a:endParaRPr dirty="0"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875839" y="2656004"/>
            <a:ext cx="5042100" cy="8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0"/>
              </a:spcAft>
              <a:buClr>
                <a:srgbClr val="004C97"/>
              </a:buClr>
              <a:buSzPts val="2200"/>
              <a:buFont typeface="Helvetica Neue"/>
              <a:buNone/>
            </a:pPr>
            <a:r>
              <a:rPr lang="en-US" dirty="0" smtClean="0"/>
              <a:t>Tuesday 26th </a:t>
            </a:r>
            <a:r>
              <a:rPr lang="en-US" dirty="0"/>
              <a:t>October 2021</a:t>
            </a:r>
            <a:endParaRPr dirty="0"/>
          </a:p>
        </p:txBody>
      </p:sp>
      <p:sp>
        <p:nvSpPr>
          <p:cNvPr id="4" name="Google Shape;77;p11"/>
          <p:cNvSpPr txBox="1">
            <a:spLocks/>
          </p:cNvSpPr>
          <p:nvPr/>
        </p:nvSpPr>
        <p:spPr>
          <a:xfrm>
            <a:off x="875839" y="3445218"/>
            <a:ext cx="5042100" cy="8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4C97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C9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C9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C9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C9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Helvetica Neue"/>
              <a:buNone/>
            </a:pPr>
            <a:r>
              <a:rPr lang="en-US" dirty="0" smtClean="0"/>
              <a:t>Fabrice </a:t>
            </a:r>
            <a:r>
              <a:rPr lang="en-US" dirty="0" err="1" smtClean="0"/>
              <a:t>Matichard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950" y="198119"/>
            <a:ext cx="7721223" cy="5013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7243" y="544259"/>
            <a:ext cx="8185322" cy="5318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7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6176" y="699320"/>
            <a:ext cx="8369980" cy="5482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9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89424" y="762995"/>
            <a:ext cx="8327741" cy="544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225" y="596038"/>
            <a:ext cx="8983599" cy="57426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09;p27"/>
          <p:cNvSpPr txBox="1"/>
          <p:nvPr/>
        </p:nvSpPr>
        <p:spPr>
          <a:xfrm>
            <a:off x="209550" y="1"/>
            <a:ext cx="243459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Verification</a:t>
            </a:r>
            <a:endParaRPr sz="2600" b="1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6220" y="220980"/>
            <a:ext cx="502920" cy="63017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36220" y="6079350"/>
            <a:ext cx="117348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31520" y="126584"/>
            <a:ext cx="5623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matrices 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739140" y="6242061"/>
            <a:ext cx="42378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Credits: Peter </a:t>
            </a:r>
            <a:r>
              <a:rPr lang="en-US" sz="1400" dirty="0" err="1" smtClean="0"/>
              <a:t>Tennessen</a:t>
            </a:r>
            <a:r>
              <a:rPr lang="en-US" sz="1400" dirty="0" smtClean="0"/>
              <a:t>, Andrew Lambert, LBNL/DUNE</a:t>
            </a:r>
            <a:endParaRPr lang="en-US" sz="1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739140" y="653881"/>
            <a:ext cx="7802514" cy="5146642"/>
            <a:chOff x="739140" y="653881"/>
            <a:chExt cx="7802514" cy="5146642"/>
          </a:xfrm>
        </p:grpSpPr>
        <p:grpSp>
          <p:nvGrpSpPr>
            <p:cNvPr id="5" name="Group 4"/>
            <p:cNvGrpSpPr/>
            <p:nvPr/>
          </p:nvGrpSpPr>
          <p:grpSpPr>
            <a:xfrm>
              <a:off x="739140" y="653881"/>
              <a:ext cx="7802514" cy="5146642"/>
              <a:chOff x="739140" y="653881"/>
              <a:chExt cx="7802514" cy="5146642"/>
            </a:xfrm>
          </p:grpSpPr>
          <p:pic>
            <p:nvPicPr>
              <p:cNvPr id="2050" name="Picture 2" descr="https://lh3.googleusercontent.com/RVHnNxx3egf6z8Yu9_klQkOEEmyui7Asy0H_mT-UE6cXYFoAsBzajGwT8xqvDktJsVXV6gsvnK6Y70efHncypgSVDGzkKmAWJm69Wm9rz4SNs4RRu84zWuh-P_JsiGFRk0PaXWO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5420" y="653881"/>
                <a:ext cx="7696234" cy="457331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739140" y="5215748"/>
                <a:ext cx="15135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Interface </a:t>
                </a:r>
              </a:p>
              <a:p>
                <a:r>
                  <a:rPr lang="en-US" sz="1600" dirty="0" smtClean="0"/>
                  <a:t>Documentation</a:t>
                </a:r>
                <a:endParaRPr lang="en-US" sz="1600" dirty="0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788461" y="5269521"/>
              <a:ext cx="1357994" cy="496955"/>
            </a:xfrm>
            <a:prstGeom prst="rect">
              <a:avLst/>
            </a:prstGeom>
            <a:noFill/>
            <a:ln w="38100">
              <a:solidFill>
                <a:srgbClr val="CB13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51587" y="1049699"/>
            <a:ext cx="8873045" cy="4964019"/>
            <a:chOff x="2251587" y="1049699"/>
            <a:chExt cx="8873045" cy="4964019"/>
          </a:xfrm>
        </p:grpSpPr>
        <p:grpSp>
          <p:nvGrpSpPr>
            <p:cNvPr id="7" name="Group 6"/>
            <p:cNvGrpSpPr/>
            <p:nvPr/>
          </p:nvGrpSpPr>
          <p:grpSpPr>
            <a:xfrm>
              <a:off x="2252735" y="1049699"/>
              <a:ext cx="8871897" cy="4964019"/>
              <a:chOff x="2252735" y="1049699"/>
              <a:chExt cx="8871897" cy="496401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2735" y="1049699"/>
                <a:ext cx="8871897" cy="441466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2319791" y="5428943"/>
                <a:ext cx="15135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System</a:t>
                </a:r>
              </a:p>
              <a:p>
                <a:r>
                  <a:rPr lang="en-US" sz="1600" dirty="0" smtClean="0"/>
                  <a:t>Interfaces</a:t>
                </a:r>
                <a:endParaRPr lang="en-US" sz="1600" dirty="0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2251587" y="5481968"/>
              <a:ext cx="1063986" cy="496955"/>
            </a:xfrm>
            <a:prstGeom prst="rect">
              <a:avLst/>
            </a:prstGeom>
            <a:noFill/>
            <a:ln w="38100">
              <a:solidFill>
                <a:srgbClr val="CB13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08432" y="1665383"/>
            <a:ext cx="8509220" cy="4309153"/>
            <a:chOff x="3608432" y="1665383"/>
            <a:chExt cx="8509220" cy="4309153"/>
          </a:xfrm>
        </p:grpSpPr>
        <p:grpSp>
          <p:nvGrpSpPr>
            <p:cNvPr id="14" name="Group 13"/>
            <p:cNvGrpSpPr/>
            <p:nvPr/>
          </p:nvGrpSpPr>
          <p:grpSpPr>
            <a:xfrm>
              <a:off x="3608432" y="1665383"/>
              <a:ext cx="8509220" cy="4309152"/>
              <a:chOff x="3608432" y="1665383"/>
              <a:chExt cx="8509220" cy="430915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08432" y="1665383"/>
                <a:ext cx="8509220" cy="397238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3667170" y="5635981"/>
                <a:ext cx="27276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Sub-System Interfaces</a:t>
                </a:r>
                <a:endParaRPr lang="en-US" sz="1600" dirty="0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667169" y="5663752"/>
              <a:ext cx="1951853" cy="310784"/>
            </a:xfrm>
            <a:prstGeom prst="rect">
              <a:avLst/>
            </a:prstGeom>
            <a:noFill/>
            <a:ln w="38100">
              <a:solidFill>
                <a:srgbClr val="CB13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608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80"/>
    </mc:Choice>
    <mc:Fallback xmlns="">
      <p:transition spd="slow" advTm="61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/>
          <p:nvPr/>
        </p:nvSpPr>
        <p:spPr>
          <a:xfrm>
            <a:off x="3573445" y="2484854"/>
            <a:ext cx="532161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Risks &amp; Hazards Analysis</a:t>
            </a:r>
            <a:endParaRPr sz="2600" b="1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7593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750779"/>
            <a:ext cx="11468469" cy="468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1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/>
          <p:nvPr/>
        </p:nvSpPr>
        <p:spPr>
          <a:xfrm>
            <a:off x="4353126" y="2653679"/>
            <a:ext cx="3288030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Integrated design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6321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f29ae6337b_0_0"/>
          <p:cNvSpPr txBox="1">
            <a:spLocks noGrp="1"/>
          </p:cNvSpPr>
          <p:nvPr>
            <p:ph type="title"/>
          </p:nvPr>
        </p:nvSpPr>
        <p:spPr>
          <a:xfrm>
            <a:off x="207725" y="109000"/>
            <a:ext cx="3745200" cy="4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 sz="2400" dirty="0" smtClean="0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rPr>
              <a:t>Integrated Design</a:t>
            </a:r>
            <a:r>
              <a:rPr lang="en-US" sz="2400" dirty="0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dirty="0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dirty="0"/>
              <a:t/>
            </a:r>
            <a:br>
              <a:rPr lang="en-US" sz="2400" dirty="0"/>
            </a:br>
            <a:endParaRPr sz="1400" b="0" dirty="0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246342" y="941435"/>
            <a:ext cx="3990977" cy="4869397"/>
            <a:chOff x="4251846" y="1600059"/>
            <a:chExt cx="3990977" cy="4869397"/>
          </a:xfrm>
        </p:grpSpPr>
        <p:pic>
          <p:nvPicPr>
            <p:cNvPr id="1483" name="Google Shape;1483;gf29ae6337b_0_0"/>
            <p:cNvPicPr preferRelativeResize="0"/>
            <p:nvPr/>
          </p:nvPicPr>
          <p:blipFill rotWithShape="1">
            <a:blip r:embed="rId3">
              <a:alphaModFix/>
            </a:blip>
            <a:srcRect l="8785" r="3533"/>
            <a:stretch/>
          </p:blipFill>
          <p:spPr>
            <a:xfrm>
              <a:off x="4251846" y="1901379"/>
              <a:ext cx="3990977" cy="4551807"/>
            </a:xfrm>
            <a:prstGeom prst="rect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1489" name="Google Shape;1489;gf29ae6337b_0_0"/>
            <p:cNvCxnSpPr/>
            <p:nvPr/>
          </p:nvCxnSpPr>
          <p:spPr>
            <a:xfrm flipH="1">
              <a:off x="4856570" y="4695825"/>
              <a:ext cx="89700" cy="447600"/>
            </a:xfrm>
            <a:prstGeom prst="straightConnector1">
              <a:avLst/>
            </a:prstGeom>
            <a:noFill/>
            <a:ln w="25400" cap="flat" cmpd="sng">
              <a:solidFill>
                <a:srgbClr val="008CA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080"/>
                </a:srgbClr>
              </a:outerShdw>
            </a:effectLst>
          </p:spPr>
        </p:cxnSp>
        <p:cxnSp>
          <p:nvCxnSpPr>
            <p:cNvPr id="1490" name="Google Shape;1490;gf29ae6337b_0_0"/>
            <p:cNvCxnSpPr/>
            <p:nvPr/>
          </p:nvCxnSpPr>
          <p:spPr>
            <a:xfrm>
              <a:off x="5267700" y="4740851"/>
              <a:ext cx="202500" cy="632700"/>
            </a:xfrm>
            <a:prstGeom prst="straightConnector1">
              <a:avLst/>
            </a:prstGeom>
            <a:noFill/>
            <a:ln w="25400" cap="flat" cmpd="sng">
              <a:solidFill>
                <a:srgbClr val="008CA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080"/>
                </a:srgbClr>
              </a:outerShdw>
            </a:effectLst>
          </p:spPr>
        </p:cxnSp>
        <p:cxnSp>
          <p:nvCxnSpPr>
            <p:cNvPr id="1491" name="Google Shape;1491;gf29ae6337b_0_0"/>
            <p:cNvCxnSpPr/>
            <p:nvPr/>
          </p:nvCxnSpPr>
          <p:spPr>
            <a:xfrm flipH="1">
              <a:off x="5100822" y="4695825"/>
              <a:ext cx="12300" cy="552300"/>
            </a:xfrm>
            <a:prstGeom prst="straightConnector1">
              <a:avLst/>
            </a:prstGeom>
            <a:noFill/>
            <a:ln w="25400" cap="flat" cmpd="sng">
              <a:solidFill>
                <a:srgbClr val="008CA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080"/>
                </a:srgbClr>
              </a:outerShdw>
            </a:effectLst>
          </p:spPr>
        </p:cxnSp>
        <p:sp>
          <p:nvSpPr>
            <p:cNvPr id="1492" name="Google Shape;1492;gf29ae6337b_0_0"/>
            <p:cNvSpPr txBox="1"/>
            <p:nvPr/>
          </p:nvSpPr>
          <p:spPr>
            <a:xfrm>
              <a:off x="4756580" y="4343022"/>
              <a:ext cx="977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Detectors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95" name="Google Shape;1495;gf29ae6337b_0_0"/>
            <p:cNvCxnSpPr/>
            <p:nvPr/>
          </p:nvCxnSpPr>
          <p:spPr>
            <a:xfrm flipH="1" flipV="1">
              <a:off x="4251848" y="5717426"/>
              <a:ext cx="2105061" cy="186969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dash"/>
              <a:round/>
              <a:headEnd type="none" w="sm" len="sm"/>
              <a:tailEnd type="triangle" w="med" len="med"/>
            </a:ln>
          </p:spPr>
        </p:cxnSp>
        <p:sp>
          <p:nvSpPr>
            <p:cNvPr id="1496" name="Google Shape;1496;gf29ae6337b_0_0"/>
            <p:cNvSpPr txBox="1"/>
            <p:nvPr/>
          </p:nvSpPr>
          <p:spPr>
            <a:xfrm>
              <a:off x="5859174" y="6007756"/>
              <a:ext cx="1589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 dirty="0">
                  <a:solidFill>
                    <a:schemeClr val="accent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  Neutrino</a:t>
              </a:r>
              <a:endParaRPr sz="1200" b="0" i="0" u="none" strike="noStrike" cap="none" dirty="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 dirty="0">
                  <a:solidFill>
                    <a:schemeClr val="accent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Beam Direction</a:t>
              </a:r>
              <a:endParaRPr sz="1200" b="0" i="0" u="none" strike="noStrike" cap="none" dirty="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97" name="Google Shape;1497;gf29ae6337b_0_0"/>
            <p:cNvSpPr txBox="1"/>
            <p:nvPr/>
          </p:nvSpPr>
          <p:spPr>
            <a:xfrm>
              <a:off x="4251859" y="1600059"/>
              <a:ext cx="3030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Facilities and Detectors</a:t>
              </a:r>
              <a:endParaRPr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536290" y="941435"/>
            <a:ext cx="3512678" cy="4869397"/>
            <a:chOff x="8541794" y="1600059"/>
            <a:chExt cx="3512678" cy="4869397"/>
          </a:xfrm>
        </p:grpSpPr>
        <p:pic>
          <p:nvPicPr>
            <p:cNvPr id="1484" name="Google Shape;1484;gf29ae6337b_0_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41794" y="1901379"/>
              <a:ext cx="3354603" cy="4551808"/>
            </a:xfrm>
            <a:prstGeom prst="rect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499" name="Google Shape;1499;gf29ae6337b_0_0"/>
            <p:cNvSpPr txBox="1"/>
            <p:nvPr/>
          </p:nvSpPr>
          <p:spPr>
            <a:xfrm>
              <a:off x="8541806" y="1600059"/>
              <a:ext cx="250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Auxiliary Systems</a:t>
              </a:r>
              <a:endParaRPr/>
            </a:p>
          </p:txBody>
        </p:sp>
        <p:sp>
          <p:nvSpPr>
            <p:cNvPr id="1500" name="Google Shape;1500;gf29ae6337b_0_0"/>
            <p:cNvSpPr txBox="1"/>
            <p:nvPr/>
          </p:nvSpPr>
          <p:spPr>
            <a:xfrm>
              <a:off x="9163184" y="2955436"/>
              <a:ext cx="114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Cryogenics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01" name="Google Shape;1501;gf29ae6337b_0_0"/>
            <p:cNvCxnSpPr/>
            <p:nvPr/>
          </p:nvCxnSpPr>
          <p:spPr>
            <a:xfrm rot="10800000" flipH="1">
              <a:off x="10209112" y="2711224"/>
              <a:ext cx="722700" cy="398100"/>
            </a:xfrm>
            <a:prstGeom prst="straightConnector1">
              <a:avLst/>
            </a:prstGeom>
            <a:noFill/>
            <a:ln w="25400" cap="flat" cmpd="sng">
              <a:solidFill>
                <a:srgbClr val="008CA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080"/>
                </a:srgbClr>
              </a:outerShdw>
            </a:effectLst>
          </p:spPr>
        </p:cxnSp>
        <p:cxnSp>
          <p:nvCxnSpPr>
            <p:cNvPr id="1502" name="Google Shape;1502;gf29ae6337b_0_0"/>
            <p:cNvCxnSpPr/>
            <p:nvPr/>
          </p:nvCxnSpPr>
          <p:spPr>
            <a:xfrm>
              <a:off x="10219095" y="3194086"/>
              <a:ext cx="522900" cy="585000"/>
            </a:xfrm>
            <a:prstGeom prst="straightConnector1">
              <a:avLst/>
            </a:prstGeom>
            <a:noFill/>
            <a:ln w="25400" cap="flat" cmpd="sng">
              <a:solidFill>
                <a:srgbClr val="008CA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080"/>
                </a:srgbClr>
              </a:outerShdw>
            </a:effectLst>
          </p:spPr>
        </p:cxnSp>
        <p:cxnSp>
          <p:nvCxnSpPr>
            <p:cNvPr id="1503" name="Google Shape;1503;gf29ae6337b_0_0"/>
            <p:cNvCxnSpPr/>
            <p:nvPr/>
          </p:nvCxnSpPr>
          <p:spPr>
            <a:xfrm>
              <a:off x="10086320" y="3264006"/>
              <a:ext cx="655800" cy="1901400"/>
            </a:xfrm>
            <a:prstGeom prst="straightConnector1">
              <a:avLst/>
            </a:prstGeom>
            <a:noFill/>
            <a:ln w="25400" cap="flat" cmpd="sng">
              <a:solidFill>
                <a:srgbClr val="008CA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080"/>
                </a:srgbClr>
              </a:outerShdw>
            </a:effectLst>
          </p:spPr>
        </p:cxnSp>
        <p:cxnSp>
          <p:nvCxnSpPr>
            <p:cNvPr id="1504" name="Google Shape;1504;gf29ae6337b_0_0"/>
            <p:cNvCxnSpPr/>
            <p:nvPr/>
          </p:nvCxnSpPr>
          <p:spPr>
            <a:xfrm>
              <a:off x="9920123" y="3295707"/>
              <a:ext cx="138900" cy="1952700"/>
            </a:xfrm>
            <a:prstGeom prst="straightConnector1">
              <a:avLst/>
            </a:prstGeom>
            <a:noFill/>
            <a:ln w="25400" cap="flat" cmpd="sng">
              <a:solidFill>
                <a:srgbClr val="008CA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080"/>
                </a:srgbClr>
              </a:outerShdw>
            </a:effectLst>
          </p:spPr>
        </p:cxnSp>
        <p:sp>
          <p:nvSpPr>
            <p:cNvPr id="1505" name="Google Shape;1505;gf29ae6337b_0_0"/>
            <p:cNvSpPr txBox="1"/>
            <p:nvPr/>
          </p:nvSpPr>
          <p:spPr>
            <a:xfrm>
              <a:off x="9808972" y="6161656"/>
              <a:ext cx="2245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Rails and Energy Chains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06" name="Google Shape;1506;gf29ae6337b_0_0"/>
            <p:cNvCxnSpPr/>
            <p:nvPr/>
          </p:nvCxnSpPr>
          <p:spPr>
            <a:xfrm rot="10800000">
              <a:off x="10344977" y="5762056"/>
              <a:ext cx="135600" cy="399600"/>
            </a:xfrm>
            <a:prstGeom prst="straightConnector1">
              <a:avLst/>
            </a:prstGeom>
            <a:noFill/>
            <a:ln w="25400" cap="flat" cmpd="sng">
              <a:solidFill>
                <a:srgbClr val="008CA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080"/>
                </a:srgbClr>
              </a:outerShdw>
            </a:effectLst>
          </p:spPr>
        </p:cxnSp>
        <p:cxnSp>
          <p:nvCxnSpPr>
            <p:cNvPr id="1507" name="Google Shape;1507;gf29ae6337b_0_0"/>
            <p:cNvCxnSpPr/>
            <p:nvPr/>
          </p:nvCxnSpPr>
          <p:spPr>
            <a:xfrm rot="10800000" flipH="1">
              <a:off x="10561994" y="5745856"/>
              <a:ext cx="231600" cy="415800"/>
            </a:xfrm>
            <a:prstGeom prst="straightConnector1">
              <a:avLst/>
            </a:prstGeom>
            <a:noFill/>
            <a:ln w="25400" cap="flat" cmpd="sng">
              <a:solidFill>
                <a:srgbClr val="008CA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080"/>
                </a:srgbClr>
              </a:outerShdw>
            </a:effectLst>
          </p:spPr>
        </p:cxnSp>
      </p:grpSp>
      <p:grpSp>
        <p:nvGrpSpPr>
          <p:cNvPr id="17" name="Group 16"/>
          <p:cNvGrpSpPr/>
          <p:nvPr/>
        </p:nvGrpSpPr>
        <p:grpSpPr>
          <a:xfrm>
            <a:off x="0" y="941435"/>
            <a:ext cx="4512192" cy="4853128"/>
            <a:chOff x="5504" y="1600059"/>
            <a:chExt cx="4512192" cy="4853128"/>
          </a:xfrm>
        </p:grpSpPr>
        <p:grpSp>
          <p:nvGrpSpPr>
            <p:cNvPr id="16" name="Group 15"/>
            <p:cNvGrpSpPr/>
            <p:nvPr/>
          </p:nvGrpSpPr>
          <p:grpSpPr>
            <a:xfrm>
              <a:off x="5504" y="1600059"/>
              <a:ext cx="4018233" cy="4853128"/>
              <a:chOff x="5504" y="1600059"/>
              <a:chExt cx="4018233" cy="4853128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504" y="1600059"/>
                <a:ext cx="4009992" cy="4853128"/>
                <a:chOff x="5504" y="1600059"/>
                <a:chExt cx="4009992" cy="4853128"/>
              </a:xfrm>
            </p:grpSpPr>
            <p:pic>
              <p:nvPicPr>
                <p:cNvPr id="1482" name="Google Shape;1482;gf29ae6337b_0_0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6005" r="4219"/>
                <a:stretch/>
              </p:blipFill>
              <p:spPr>
                <a:xfrm>
                  <a:off x="104775" y="1901380"/>
                  <a:ext cx="3848101" cy="4551807"/>
                </a:xfrm>
                <a:prstGeom prst="rect">
                  <a:avLst/>
                </a:prstGeom>
                <a:solidFill>
                  <a:srgbClr val="00B0F0"/>
                </a:solidFill>
                <a:ln w="9525" cap="flat" cmpd="sng">
                  <a:solidFill>
                    <a:srgbClr val="B7B7B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pic>
            <p:grpSp>
              <p:nvGrpSpPr>
                <p:cNvPr id="2" name="Group 1"/>
                <p:cNvGrpSpPr/>
                <p:nvPr/>
              </p:nvGrpSpPr>
              <p:grpSpPr>
                <a:xfrm>
                  <a:off x="404062" y="2411247"/>
                  <a:ext cx="1316588" cy="572632"/>
                  <a:chOff x="404062" y="2411247"/>
                  <a:chExt cx="1316588" cy="572632"/>
                </a:xfrm>
              </p:grpSpPr>
              <p:cxnSp>
                <p:nvCxnSpPr>
                  <p:cNvPr id="1487" name="Google Shape;1487;gf29ae6337b_0_0"/>
                  <p:cNvCxnSpPr/>
                  <p:nvPr/>
                </p:nvCxnSpPr>
                <p:spPr>
                  <a:xfrm rot="10800000" flipH="1">
                    <a:off x="1162050" y="2411247"/>
                    <a:ext cx="558600" cy="211800"/>
                  </a:xfrm>
                  <a:prstGeom prst="straightConnector1">
                    <a:avLst/>
                  </a:prstGeom>
                  <a:noFill/>
                  <a:ln w="25400" cap="flat" cmpd="sng">
                    <a:solidFill>
                      <a:srgbClr val="008CAB"/>
                    </a:solidFill>
                    <a:prstDash val="solid"/>
                    <a:round/>
                    <a:headEnd type="none" w="sm" len="sm"/>
                    <a:tailEnd type="triangle" w="med" len="med"/>
                  </a:ln>
                  <a:effectLst>
                    <a:outerShdw blurRad="40000" dist="20000" dir="5400000" rotWithShape="0">
                      <a:srgbClr val="000000">
                        <a:alpha val="36080"/>
                      </a:srgbClr>
                    </a:outerShdw>
                  </a:effectLst>
                </p:spPr>
              </p:cxnSp>
              <p:sp>
                <p:nvSpPr>
                  <p:cNvPr id="1488" name="Google Shape;1488;gf29ae6337b_0_0"/>
                  <p:cNvSpPr txBox="1"/>
                  <p:nvPr/>
                </p:nvSpPr>
                <p:spPr>
                  <a:xfrm>
                    <a:off x="404062" y="2460679"/>
                    <a:ext cx="977400" cy="523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4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Surface building</a:t>
                    </a:r>
                    <a:endParaRPr sz="1400" b="0" i="0" u="none" strike="noStrike" cap="none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" name="Group 2"/>
                <p:cNvGrpSpPr/>
                <p:nvPr/>
              </p:nvGrpSpPr>
              <p:grpSpPr>
                <a:xfrm>
                  <a:off x="5504" y="3690600"/>
                  <a:ext cx="3227895" cy="1157263"/>
                  <a:chOff x="5504" y="3690600"/>
                  <a:chExt cx="3227895" cy="1157263"/>
                </a:xfrm>
              </p:grpSpPr>
              <p:cxnSp>
                <p:nvCxnSpPr>
                  <p:cNvPr id="1493" name="Google Shape;1493;gf29ae6337b_0_0"/>
                  <p:cNvCxnSpPr/>
                  <p:nvPr/>
                </p:nvCxnSpPr>
                <p:spPr>
                  <a:xfrm>
                    <a:off x="959650" y="4215163"/>
                    <a:ext cx="202500" cy="632700"/>
                  </a:xfrm>
                  <a:prstGeom prst="straightConnector1">
                    <a:avLst/>
                  </a:prstGeom>
                  <a:noFill/>
                  <a:ln w="25400" cap="flat" cmpd="sng">
                    <a:solidFill>
                      <a:srgbClr val="008CAB"/>
                    </a:solidFill>
                    <a:prstDash val="solid"/>
                    <a:round/>
                    <a:headEnd type="none" w="sm" len="sm"/>
                    <a:tailEnd type="triangle" w="med" len="med"/>
                  </a:ln>
                  <a:effectLst>
                    <a:outerShdw blurRad="40000" dist="20000" dir="5400000" rotWithShape="0">
                      <a:srgbClr val="000000">
                        <a:alpha val="36080"/>
                      </a:srgbClr>
                    </a:outerShdw>
                  </a:effectLst>
                </p:spPr>
              </p:cxnSp>
              <p:sp>
                <p:nvSpPr>
                  <p:cNvPr id="1494" name="Google Shape;1494;gf29ae6337b_0_0"/>
                  <p:cNvSpPr txBox="1"/>
                  <p:nvPr/>
                </p:nvSpPr>
                <p:spPr>
                  <a:xfrm>
                    <a:off x="5504" y="3690600"/>
                    <a:ext cx="1908300" cy="738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4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Cavern</a:t>
                    </a:r>
                    <a:endParaRPr dirty="0"/>
                  </a:p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4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 </a:t>
                    </a:r>
                    <a:r>
                      <a:rPr lang="en-US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(52m </a:t>
                    </a:r>
                    <a:r>
                      <a:rPr lang="en-US" sz="14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long)</a:t>
                    </a:r>
                    <a:endParaRPr sz="1400" b="0" i="0" u="none" strike="noStrike" cap="none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45" name="Google Shape;1493;gf29ae6337b_0_0"/>
                  <p:cNvCxnSpPr/>
                  <p:nvPr/>
                </p:nvCxnSpPr>
                <p:spPr>
                  <a:xfrm flipH="1" flipV="1">
                    <a:off x="2895711" y="4156303"/>
                    <a:ext cx="337688" cy="212326"/>
                  </a:xfrm>
                  <a:prstGeom prst="straightConnector1">
                    <a:avLst/>
                  </a:prstGeom>
                  <a:noFill/>
                  <a:ln w="25400" cap="flat" cmpd="sng">
                    <a:solidFill>
                      <a:srgbClr val="008CAB"/>
                    </a:solidFill>
                    <a:prstDash val="solid"/>
                    <a:round/>
                    <a:headEnd type="none" w="sm" len="sm"/>
                    <a:tailEnd type="triangle" w="med" len="med"/>
                  </a:ln>
                  <a:effectLst>
                    <a:outerShdw blurRad="40000" dist="20000" dir="5400000" rotWithShape="0">
                      <a:srgbClr val="000000">
                        <a:alpha val="36080"/>
                      </a:srgbClr>
                    </a:outerShdw>
                  </a:effectLst>
                </p:spPr>
              </p:cxnSp>
            </p:grpSp>
            <p:sp>
              <p:nvSpPr>
                <p:cNvPr id="1498" name="Google Shape;1498;gf29ae6337b_0_0"/>
                <p:cNvSpPr txBox="1"/>
                <p:nvPr/>
              </p:nvSpPr>
              <p:spPr>
                <a:xfrm>
                  <a:off x="104782" y="1600059"/>
                  <a:ext cx="13992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ND Building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1508" name="Google Shape;1508;gf29ae6337b_0_0"/>
                <p:cNvCxnSpPr/>
                <p:nvPr/>
              </p:nvCxnSpPr>
              <p:spPr>
                <a:xfrm rot="10800000" flipH="1">
                  <a:off x="1720645" y="2775351"/>
                  <a:ext cx="1540200" cy="510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DE483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09" name="Google Shape;1509;gf29ae6337b_0_0"/>
                <p:cNvCxnSpPr/>
                <p:nvPr/>
              </p:nvCxnSpPr>
              <p:spPr>
                <a:xfrm rot="10800000">
                  <a:off x="3719743" y="2515636"/>
                  <a:ext cx="0" cy="43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758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cxnSp>
              <p:nvCxnSpPr>
                <p:cNvPr id="1510" name="Google Shape;1510;gf29ae6337b_0_0"/>
                <p:cNvCxnSpPr/>
                <p:nvPr/>
              </p:nvCxnSpPr>
              <p:spPr>
                <a:xfrm>
                  <a:off x="3715211" y="3243114"/>
                  <a:ext cx="0" cy="434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758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sp>
              <p:nvSpPr>
                <p:cNvPr id="1512" name="Google Shape;1512;gf29ae6337b_0_0"/>
                <p:cNvSpPr txBox="1"/>
                <p:nvPr/>
              </p:nvSpPr>
              <p:spPr>
                <a:xfrm>
                  <a:off x="3260696" y="1907829"/>
                  <a:ext cx="754800" cy="523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0" i="0" u="none" strike="noStrike" cap="none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Above ground</a:t>
                  </a:r>
                  <a:endParaRPr sz="14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1513" name="Google Shape;1513;gf29ae6337b_0_0"/>
                <p:cNvCxnSpPr/>
                <p:nvPr/>
              </p:nvCxnSpPr>
              <p:spPr>
                <a:xfrm>
                  <a:off x="3260696" y="2782153"/>
                  <a:ext cx="628500" cy="3567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DE483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14" name="Rectangle 13"/>
              <p:cNvSpPr/>
              <p:nvPr/>
            </p:nvSpPr>
            <p:spPr>
              <a:xfrm>
                <a:off x="2984670" y="4262466"/>
                <a:ext cx="103906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dirty="0" smtClean="0"/>
                  <a:t>Shaft </a:t>
                </a:r>
              </a:p>
              <a:p>
                <a:pPr lvl="0" algn="ctr"/>
                <a:r>
                  <a:rPr lang="en-US" dirty="0" smtClean="0"/>
                  <a:t>(60m long)</a:t>
                </a:r>
                <a:endParaRPr lang="en-US" dirty="0"/>
              </a:p>
            </p:txBody>
          </p:sp>
        </p:grpSp>
        <p:sp>
          <p:nvSpPr>
            <p:cNvPr id="1511" name="Google Shape;1511;gf29ae6337b_0_0"/>
            <p:cNvSpPr txBox="1"/>
            <p:nvPr/>
          </p:nvSpPr>
          <p:spPr>
            <a:xfrm>
              <a:off x="3260696" y="3630566"/>
              <a:ext cx="12570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Under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ground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254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indoor, toy, table, window&#10;&#10;Description automatically generated">
            <a:extLst>
              <a:ext uri="{FF2B5EF4-FFF2-40B4-BE49-F238E27FC236}">
                <a16:creationId xmlns:a16="http://schemas.microsoft.com/office/drawing/2014/main" id="{D47393F2-3B90-40C2-BD2C-B237781EC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00" y="804096"/>
            <a:ext cx="3851687" cy="2971301"/>
          </a:xfrm>
          <a:prstGeom prst="rect">
            <a:avLst/>
          </a:prstGeom>
          <a:effectLst>
            <a:glow rad="520700">
              <a:srgbClr val="FFFF99">
                <a:alpha val="7843"/>
              </a:srgbClr>
            </a:glow>
          </a:effectLst>
        </p:spPr>
      </p:pic>
      <p:cxnSp>
        <p:nvCxnSpPr>
          <p:cNvPr id="9" name="Straight Connector 8"/>
          <p:cNvCxnSpPr/>
          <p:nvPr/>
        </p:nvCxnSpPr>
        <p:spPr>
          <a:xfrm>
            <a:off x="236220" y="6079350"/>
            <a:ext cx="117348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81838" y="124315"/>
            <a:ext cx="23033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Integration</a:t>
            </a:r>
          </a:p>
          <a:p>
            <a:endParaRPr lang="en-US" sz="1400" dirty="0"/>
          </a:p>
        </p:txBody>
      </p:sp>
      <p:pic>
        <p:nvPicPr>
          <p:cNvPr id="27" name="Google Shape;244;p23"/>
          <p:cNvPicPr preferRelativeResize="0"/>
          <p:nvPr/>
        </p:nvPicPr>
        <p:blipFill rotWithShape="1">
          <a:blip r:embed="rId5">
            <a:alphaModFix/>
          </a:blip>
          <a:srcRect b="4257"/>
          <a:stretch/>
        </p:blipFill>
        <p:spPr>
          <a:xfrm>
            <a:off x="3758762" y="92851"/>
            <a:ext cx="4654982" cy="3515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908748" y="3942542"/>
            <a:ext cx="10254589" cy="2132145"/>
            <a:chOff x="908748" y="3942542"/>
            <a:chExt cx="10254589" cy="2132145"/>
          </a:xfrm>
        </p:grpSpPr>
        <p:grpSp>
          <p:nvGrpSpPr>
            <p:cNvPr id="3" name="Group 2"/>
            <p:cNvGrpSpPr/>
            <p:nvPr/>
          </p:nvGrpSpPr>
          <p:grpSpPr>
            <a:xfrm>
              <a:off x="908748" y="4053288"/>
              <a:ext cx="5446332" cy="1703171"/>
              <a:chOff x="908528" y="4223080"/>
              <a:chExt cx="5446332" cy="1703171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8528" y="4420539"/>
                <a:ext cx="2122992" cy="145084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68673" y="4600300"/>
                <a:ext cx="1653246" cy="126168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8"/>
              <a:srcRect r="58456"/>
              <a:stretch/>
            </p:blipFill>
            <p:spPr>
              <a:xfrm>
                <a:off x="5175940" y="4223080"/>
                <a:ext cx="1178920" cy="1703171"/>
              </a:xfrm>
              <a:prstGeom prst="rect">
                <a:avLst/>
              </a:prstGeom>
            </p:spPr>
          </p:pic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59479" y="3942542"/>
              <a:ext cx="1496050" cy="188372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96351" y="4070024"/>
              <a:ext cx="2566986" cy="169756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10749" y="5706127"/>
              <a:ext cx="16242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Disconnects, panels</a:t>
              </a:r>
              <a:endParaRPr lang="en-US" sz="140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16056" y="5672374"/>
              <a:ext cx="119130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Transformers</a:t>
              </a:r>
              <a:endParaRPr lang="en-US" sz="14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214095" y="5712678"/>
              <a:ext cx="119130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Monitoring</a:t>
              </a:r>
              <a:endParaRPr lang="en-US" sz="14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093239" y="5766910"/>
              <a:ext cx="119130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Routing</a:t>
              </a:r>
              <a:endParaRPr lang="en-US" sz="1400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9284192" y="5751339"/>
              <a:ext cx="119130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Cryogenics</a:t>
              </a:r>
              <a:endParaRPr lang="en-US" sz="1400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2234566" y="1320477"/>
            <a:ext cx="558749" cy="197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oogle Shape;184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579540" y="1363996"/>
            <a:ext cx="3549309" cy="223557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794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4"/>
    </mc:Choice>
    <mc:Fallback xmlns="">
      <p:transition spd="slow" advTm="1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37ACFD-229E-463B-A80B-12AC263FE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F. </a:t>
            </a:r>
            <a:r>
              <a:rPr lang="en-US" dirty="0" err="1" smtClean="0"/>
              <a:t>Matichard</a:t>
            </a:r>
            <a:r>
              <a:rPr lang="en-US" dirty="0" smtClean="0"/>
              <a:t> | ND I&amp;I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7F9195-0769-4890-A784-D3C81B1F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9086" y="6582093"/>
            <a:ext cx="700617" cy="187325"/>
          </a:xfrm>
        </p:spPr>
        <p:txBody>
          <a:bodyPr/>
          <a:lstStyle/>
          <a:p>
            <a:pPr>
              <a:defRPr/>
            </a:pPr>
            <a:fld id="{C663080B-B7DD-F94E-BF93-E5AF96AB217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BB49C7-76E7-4A47-9413-E79D316BB9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2718" y="6582093"/>
            <a:ext cx="1098169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05.20.21</a:t>
            </a:r>
            <a:endParaRPr lang="en-US" dirty="0"/>
          </a:p>
        </p:txBody>
      </p:sp>
      <p:pic>
        <p:nvPicPr>
          <p:cNvPr id="10" name="Picture 9" descr="A picture containing indoor, toy, table, window&#10;&#10;Description automatically generated">
            <a:extLst>
              <a:ext uri="{FF2B5EF4-FFF2-40B4-BE49-F238E27FC236}">
                <a16:creationId xmlns:a16="http://schemas.microsoft.com/office/drawing/2014/main" id="{D47393F2-3B90-40C2-BD2C-B237781EC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602" y="863585"/>
            <a:ext cx="5981700" cy="4614454"/>
          </a:xfrm>
          <a:prstGeom prst="rect">
            <a:avLst/>
          </a:prstGeom>
          <a:effectLst>
            <a:glow rad="520700">
              <a:srgbClr val="FFFF99">
                <a:alpha val="7843"/>
              </a:srgbClr>
            </a:glo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74103B1-D956-4160-8BBC-4421ECB9D5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38"/>
          <a:stretch/>
        </p:blipFill>
        <p:spPr>
          <a:xfrm>
            <a:off x="6854505" y="2158495"/>
            <a:ext cx="4675392" cy="31678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3945" y="917846"/>
            <a:ext cx="1691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Solidworks</a:t>
            </a:r>
            <a:r>
              <a:rPr lang="en-US" dirty="0" smtClean="0"/>
              <a:t>/STEPS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974152" y="842555"/>
            <a:ext cx="11015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Navisworks</a:t>
            </a:r>
            <a:endParaRPr lang="en-US" dirty="0"/>
          </a:p>
        </p:txBody>
      </p:sp>
      <p:sp>
        <p:nvSpPr>
          <p:cNvPr id="14" name="Google Shape;1485;gf29ae6337b_0_0"/>
          <p:cNvSpPr txBox="1">
            <a:spLocks noGrp="1"/>
          </p:cNvSpPr>
          <p:nvPr>
            <p:ph type="title"/>
          </p:nvPr>
        </p:nvSpPr>
        <p:spPr>
          <a:xfrm>
            <a:off x="207725" y="109000"/>
            <a:ext cx="3745200" cy="4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 sz="2400" dirty="0" smtClean="0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rPr>
              <a:t>Models Export</a:t>
            </a:r>
            <a:endParaRPr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89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/>
          <p:nvPr/>
        </p:nvSpPr>
        <p:spPr>
          <a:xfrm>
            <a:off x="3368387" y="2813539"/>
            <a:ext cx="6242404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 level analysis and surveys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7487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8" name="Google Shape;1518;gf29ae6337b_0_36" descr="A picture containing indoor, toy, table, window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0249"/>
          <a:stretch/>
        </p:blipFill>
        <p:spPr>
          <a:xfrm>
            <a:off x="4294100" y="1000475"/>
            <a:ext cx="7707300" cy="5336700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19" name="Google Shape;1519;gf29ae6337b_0_36"/>
          <p:cNvSpPr txBox="1">
            <a:spLocks noGrp="1"/>
          </p:cNvSpPr>
          <p:nvPr>
            <p:ph type="title"/>
          </p:nvPr>
        </p:nvSpPr>
        <p:spPr>
          <a:xfrm>
            <a:off x="207666" y="285474"/>
            <a:ext cx="88023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 sz="2400" dirty="0" smtClean="0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rPr>
              <a:t>ND Systems Engineering, Integration, Installation </a:t>
            </a:r>
            <a:r>
              <a:rPr lang="en-US" sz="2400" dirty="0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dirty="0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dirty="0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dirty="0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dirty="0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dirty="0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dirty="0">
              <a:solidFill>
                <a:srgbClr val="313C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111325" y="5230650"/>
            <a:ext cx="3690247" cy="1114055"/>
            <a:chOff x="8111325" y="5230650"/>
            <a:chExt cx="3690247" cy="1114055"/>
          </a:xfrm>
        </p:grpSpPr>
        <p:cxnSp>
          <p:nvCxnSpPr>
            <p:cNvPr id="1521" name="Google Shape;1521;gf29ae6337b_0_36"/>
            <p:cNvCxnSpPr/>
            <p:nvPr/>
          </p:nvCxnSpPr>
          <p:spPr>
            <a:xfrm flipH="1" flipV="1">
              <a:off x="8111325" y="5230650"/>
              <a:ext cx="1064647" cy="856112"/>
            </a:xfrm>
            <a:prstGeom prst="straightConnector1">
              <a:avLst/>
            </a:prstGeom>
            <a:noFill/>
            <a:ln w="25400" cap="flat" cmpd="sng">
              <a:solidFill>
                <a:srgbClr val="008CA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080"/>
                </a:srgbClr>
              </a:outerShdw>
            </a:effectLst>
          </p:spPr>
        </p:cxnSp>
        <p:sp>
          <p:nvSpPr>
            <p:cNvPr id="1522" name="Google Shape;1522;gf29ae6337b_0_36"/>
            <p:cNvSpPr/>
            <p:nvPr/>
          </p:nvSpPr>
          <p:spPr>
            <a:xfrm>
              <a:off x="9175972" y="5975405"/>
              <a:ext cx="2625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Liquid Argon detector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6450" y="3684275"/>
            <a:ext cx="4474500" cy="369300"/>
            <a:chOff x="376450" y="3684275"/>
            <a:chExt cx="4474500" cy="369300"/>
          </a:xfrm>
        </p:grpSpPr>
        <p:sp>
          <p:nvSpPr>
            <p:cNvPr id="1520" name="Google Shape;1520;gf29ae6337b_0_36"/>
            <p:cNvSpPr/>
            <p:nvPr/>
          </p:nvSpPr>
          <p:spPr>
            <a:xfrm>
              <a:off x="376450" y="3684275"/>
              <a:ext cx="2673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Conventional Facilities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23" name="Google Shape;1523;gf29ae6337b_0_36"/>
            <p:cNvCxnSpPr>
              <a:stCxn id="1520" idx="3"/>
            </p:cNvCxnSpPr>
            <p:nvPr/>
          </p:nvCxnSpPr>
          <p:spPr>
            <a:xfrm>
              <a:off x="3050050" y="3868925"/>
              <a:ext cx="1800900" cy="72000"/>
            </a:xfrm>
            <a:prstGeom prst="straightConnector1">
              <a:avLst/>
            </a:prstGeom>
            <a:noFill/>
            <a:ln w="25400" cap="flat" cmpd="sng">
              <a:solidFill>
                <a:srgbClr val="008CA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080"/>
                </a:srgbClr>
              </a:outerShdw>
            </a:effectLst>
          </p:spPr>
        </p:cxnSp>
      </p:grpSp>
      <p:grpSp>
        <p:nvGrpSpPr>
          <p:cNvPr id="4" name="Group 3"/>
          <p:cNvGrpSpPr/>
          <p:nvPr/>
        </p:nvGrpSpPr>
        <p:grpSpPr>
          <a:xfrm>
            <a:off x="4055675" y="5289150"/>
            <a:ext cx="2864700" cy="1379848"/>
            <a:chOff x="4055675" y="5289150"/>
            <a:chExt cx="2864700" cy="1379848"/>
          </a:xfrm>
        </p:grpSpPr>
        <p:cxnSp>
          <p:nvCxnSpPr>
            <p:cNvPr id="1524" name="Google Shape;1524;gf29ae6337b_0_36"/>
            <p:cNvCxnSpPr/>
            <p:nvPr/>
          </p:nvCxnSpPr>
          <p:spPr>
            <a:xfrm flipV="1">
              <a:off x="5806105" y="5289150"/>
              <a:ext cx="853545" cy="747169"/>
            </a:xfrm>
            <a:prstGeom prst="straightConnector1">
              <a:avLst/>
            </a:prstGeom>
            <a:noFill/>
            <a:ln w="25400" cap="flat" cmpd="sng">
              <a:solidFill>
                <a:srgbClr val="008CA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080"/>
                </a:srgbClr>
              </a:outerShdw>
            </a:effectLst>
          </p:spPr>
        </p:cxnSp>
        <p:sp>
          <p:nvSpPr>
            <p:cNvPr id="1525" name="Google Shape;1525;gf29ae6337b_0_36"/>
            <p:cNvSpPr/>
            <p:nvPr/>
          </p:nvSpPr>
          <p:spPr>
            <a:xfrm>
              <a:off x="4055675" y="6030203"/>
              <a:ext cx="2864700" cy="6387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Muon Spectrometer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744804" y="993954"/>
            <a:ext cx="1447200" cy="3150671"/>
            <a:chOff x="10744804" y="993954"/>
            <a:chExt cx="1447200" cy="3150671"/>
          </a:xfrm>
        </p:grpSpPr>
        <p:cxnSp>
          <p:nvCxnSpPr>
            <p:cNvPr id="1529" name="Google Shape;1529;gf29ae6337b_0_36"/>
            <p:cNvCxnSpPr/>
            <p:nvPr/>
          </p:nvCxnSpPr>
          <p:spPr>
            <a:xfrm flipH="1">
              <a:off x="10962300" y="2045225"/>
              <a:ext cx="186300" cy="2099400"/>
            </a:xfrm>
            <a:prstGeom prst="straightConnector1">
              <a:avLst/>
            </a:prstGeom>
            <a:noFill/>
            <a:ln w="25400" cap="flat" cmpd="sng">
              <a:solidFill>
                <a:srgbClr val="008CA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080"/>
                </a:srgbClr>
              </a:outerShdw>
            </a:effectLst>
          </p:spPr>
        </p:cxnSp>
        <p:sp>
          <p:nvSpPr>
            <p:cNvPr id="1530" name="Google Shape;1530;gf29ae6337b_0_36"/>
            <p:cNvSpPr/>
            <p:nvPr/>
          </p:nvSpPr>
          <p:spPr>
            <a:xfrm>
              <a:off x="10744804" y="993954"/>
              <a:ext cx="14472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Power distribution and DAQ</a:t>
              </a:r>
              <a:endParaRPr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906353" y="1281925"/>
            <a:ext cx="2103613" cy="1836463"/>
            <a:chOff x="6906353" y="1281925"/>
            <a:chExt cx="2103613" cy="1836463"/>
          </a:xfrm>
        </p:grpSpPr>
        <p:sp>
          <p:nvSpPr>
            <p:cNvPr id="1528" name="Google Shape;1528;gf29ae6337b_0_36"/>
            <p:cNvSpPr/>
            <p:nvPr/>
          </p:nvSpPr>
          <p:spPr>
            <a:xfrm>
              <a:off x="6906353" y="1281925"/>
              <a:ext cx="1673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Installation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31" name="Google Shape;1531;gf29ae6337b_0_36"/>
            <p:cNvCxnSpPr/>
            <p:nvPr/>
          </p:nvCxnSpPr>
          <p:spPr>
            <a:xfrm>
              <a:off x="7966266" y="1610888"/>
              <a:ext cx="1043700" cy="1507500"/>
            </a:xfrm>
            <a:prstGeom prst="straightConnector1">
              <a:avLst/>
            </a:prstGeom>
            <a:noFill/>
            <a:ln w="25400" cap="flat" cmpd="sng">
              <a:solidFill>
                <a:srgbClr val="008CA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080"/>
                </a:srgbClr>
              </a:outerShdw>
            </a:effectLst>
          </p:spPr>
        </p:cxnSp>
      </p:grpSp>
      <p:grpSp>
        <p:nvGrpSpPr>
          <p:cNvPr id="6" name="Group 5"/>
          <p:cNvGrpSpPr/>
          <p:nvPr/>
        </p:nvGrpSpPr>
        <p:grpSpPr>
          <a:xfrm>
            <a:off x="6231615" y="2057439"/>
            <a:ext cx="3046310" cy="1623461"/>
            <a:chOff x="6231615" y="2057439"/>
            <a:chExt cx="3046310" cy="1623461"/>
          </a:xfrm>
        </p:grpSpPr>
        <p:cxnSp>
          <p:nvCxnSpPr>
            <p:cNvPr id="1527" name="Google Shape;1527;gf29ae6337b_0_36"/>
            <p:cNvCxnSpPr/>
            <p:nvPr/>
          </p:nvCxnSpPr>
          <p:spPr>
            <a:xfrm>
              <a:off x="7537925" y="2342600"/>
              <a:ext cx="1740000" cy="1338300"/>
            </a:xfrm>
            <a:prstGeom prst="straightConnector1">
              <a:avLst/>
            </a:prstGeom>
            <a:noFill/>
            <a:ln w="25400" cap="flat" cmpd="sng">
              <a:solidFill>
                <a:srgbClr val="008CA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080"/>
                </a:srgbClr>
              </a:outerShdw>
            </a:effectLst>
          </p:spPr>
        </p:cxnSp>
        <p:sp>
          <p:nvSpPr>
            <p:cNvPr id="1532" name="Google Shape;1532;gf29ae6337b_0_36"/>
            <p:cNvSpPr/>
            <p:nvPr/>
          </p:nvSpPr>
          <p:spPr>
            <a:xfrm>
              <a:off x="6231615" y="2057439"/>
              <a:ext cx="1447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Cryogenics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08830" y="2253760"/>
            <a:ext cx="2492575" cy="1697317"/>
            <a:chOff x="4408830" y="2253760"/>
            <a:chExt cx="2492575" cy="1697317"/>
          </a:xfrm>
        </p:grpSpPr>
        <p:cxnSp>
          <p:nvCxnSpPr>
            <p:cNvPr id="1533" name="Google Shape;1533;gf29ae6337b_0_36"/>
            <p:cNvCxnSpPr/>
            <p:nvPr/>
          </p:nvCxnSpPr>
          <p:spPr>
            <a:xfrm>
              <a:off x="5806105" y="2985377"/>
              <a:ext cx="1095300" cy="965700"/>
            </a:xfrm>
            <a:prstGeom prst="straightConnector1">
              <a:avLst/>
            </a:prstGeom>
            <a:noFill/>
            <a:ln w="25400" cap="flat" cmpd="sng">
              <a:solidFill>
                <a:srgbClr val="008CA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080"/>
                </a:srgbClr>
              </a:outerShdw>
            </a:effectLst>
          </p:spPr>
        </p:cxnSp>
        <p:sp>
          <p:nvSpPr>
            <p:cNvPr id="1534" name="Google Shape;1534;gf29ae6337b_0_36"/>
            <p:cNvSpPr/>
            <p:nvPr/>
          </p:nvSpPr>
          <p:spPr>
            <a:xfrm>
              <a:off x="4408830" y="2253760"/>
              <a:ext cx="18228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nergy chain and traveling systems</a:t>
              </a:r>
              <a:endParaRPr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8050" y="4934525"/>
            <a:ext cx="4664275" cy="457315"/>
            <a:chOff x="488050" y="4934525"/>
            <a:chExt cx="4664275" cy="457315"/>
          </a:xfrm>
        </p:grpSpPr>
        <p:cxnSp>
          <p:nvCxnSpPr>
            <p:cNvPr id="1526" name="Google Shape;1526;gf29ae6337b_0_36"/>
            <p:cNvCxnSpPr/>
            <p:nvPr/>
          </p:nvCxnSpPr>
          <p:spPr>
            <a:xfrm flipV="1">
              <a:off x="2758440" y="4934525"/>
              <a:ext cx="2393885" cy="296125"/>
            </a:xfrm>
            <a:prstGeom prst="straightConnector1">
              <a:avLst/>
            </a:prstGeom>
            <a:noFill/>
            <a:ln w="25400" cap="flat" cmpd="sng">
              <a:solidFill>
                <a:srgbClr val="008CA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6080"/>
                </a:srgbClr>
              </a:outerShdw>
            </a:effectLst>
          </p:spPr>
        </p:cxnSp>
        <p:sp>
          <p:nvSpPr>
            <p:cNvPr id="1535" name="Google Shape;1535;gf29ae6337b_0_36"/>
            <p:cNvSpPr/>
            <p:nvPr/>
          </p:nvSpPr>
          <p:spPr>
            <a:xfrm>
              <a:off x="488050" y="5022540"/>
              <a:ext cx="2562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Beam line </a:t>
              </a:r>
              <a:r>
                <a:rPr lang="en-US" sz="1800" dirty="0">
                  <a:solidFill>
                    <a:schemeClr val="dk1"/>
                  </a:solidFill>
                </a:rPr>
                <a:t>m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onitor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6" name="Google Shape;1536;gf29ae6337b_0_36"/>
          <p:cNvSpPr txBox="1"/>
          <p:nvPr/>
        </p:nvSpPr>
        <p:spPr>
          <a:xfrm>
            <a:off x="174279" y="1392640"/>
            <a:ext cx="3947100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Coordinate development with the detector groups and conventional 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facilities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7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1800" y="132300"/>
            <a:ext cx="5381974" cy="595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5"/>
          <p:cNvSpPr txBox="1"/>
          <p:nvPr/>
        </p:nvSpPr>
        <p:spPr>
          <a:xfrm>
            <a:off x="0" y="0"/>
            <a:ext cx="30000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 Field maps</a:t>
            </a:r>
            <a:endParaRPr sz="2600" b="1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endParaRPr sz="2600" b="1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Requirements</a:t>
            </a:r>
            <a:endParaRPr sz="2600" b="1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/>
          <p:nvPr/>
        </p:nvSpPr>
        <p:spPr>
          <a:xfrm>
            <a:off x="0" y="0"/>
            <a:ext cx="45861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 Field maps and</a:t>
            </a:r>
            <a:endParaRPr sz="2600" b="1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Requirements</a:t>
            </a:r>
            <a:endParaRPr sz="2600" b="1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9" name="Google Shape;19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3136" y="189825"/>
            <a:ext cx="5415488" cy="305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6"/>
          <p:cNvSpPr txBox="1"/>
          <p:nvPr/>
        </p:nvSpPr>
        <p:spPr>
          <a:xfrm>
            <a:off x="0" y="1085100"/>
            <a:ext cx="10048200" cy="58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>
                <a:solidFill>
                  <a:schemeClr val="dk1"/>
                </a:solidFill>
              </a:rPr>
              <a:t>~100 gauss at planned ND-LAr transformer location.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>
                <a:solidFill>
                  <a:schemeClr val="dk1"/>
                </a:solidFill>
              </a:rPr>
              <a:t>Similar field strength where ND-LAr electronics cabinets are intended. 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US" sz="1500">
                <a:solidFill>
                  <a:schemeClr val="dk1"/>
                </a:solidFill>
              </a:rPr>
              <a:t>AC to DC field ratio?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US" sz="1500">
                <a:solidFill>
                  <a:schemeClr val="dk1"/>
                </a:solidFill>
              </a:rPr>
              <a:t>100 Gauss ~ 1-2 % of saturation level?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US" sz="1500">
                <a:solidFill>
                  <a:schemeClr val="dk1"/>
                </a:solidFill>
              </a:rPr>
              <a:t>AC designed at 98-99% of saturation?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US" sz="1500">
                <a:solidFill>
                  <a:schemeClr val="dk1"/>
                </a:solidFill>
              </a:rPr>
              <a:t>DC shielding difficult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US" sz="1500">
                <a:solidFill>
                  <a:schemeClr val="dk1"/>
                </a:solidFill>
              </a:rPr>
              <a:t>No reference of applications operating at this DC field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US" sz="1500">
                <a:solidFill>
                  <a:schemeClr val="dk1"/>
                </a:solidFill>
              </a:rPr>
              <a:t>Magnetic fields tolerable in ND LAr. What deflection/bias does it introduce? Face sheets need to be included in the simulations.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US" sz="1500">
                <a:solidFill>
                  <a:schemeClr val="dk1"/>
                </a:solidFill>
              </a:rPr>
              <a:t>Only in active region of LAr, passive doesn’t matter.  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US" sz="1500">
                <a:solidFill>
                  <a:schemeClr val="dk1"/>
                </a:solidFill>
              </a:rPr>
              <a:t>What about all the other electronics. Inductors (including filters), transformers /power supplies. Saturation at a factor of 2 lower.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US" sz="1500">
                <a:solidFill>
                  <a:schemeClr val="dk1"/>
                </a:solidFill>
              </a:rPr>
              <a:t>Fringe field induced by cut-out in ND-GAr yoke. Fallback: instrumented yoke (layers of iron and scintillator)?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US" sz="1500">
                <a:solidFill>
                  <a:schemeClr val="dk1"/>
                </a:solidFill>
              </a:rPr>
              <a:t>System level analysis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 txBox="1">
            <a:spLocks noGrp="1"/>
          </p:cNvSpPr>
          <p:nvPr>
            <p:ph type="title"/>
          </p:nvPr>
        </p:nvSpPr>
        <p:spPr>
          <a:xfrm>
            <a:off x="304460" y="69294"/>
            <a:ext cx="27330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/>
              <a:t>Slow Controls</a:t>
            </a:r>
            <a:endParaRPr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896" y="537241"/>
            <a:ext cx="9069988" cy="5800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/>
          <p:nvPr/>
        </p:nvSpPr>
        <p:spPr>
          <a:xfrm>
            <a:off x="4174080" y="2493819"/>
            <a:ext cx="4138647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Installation planning</a:t>
            </a:r>
            <a:endParaRPr sz="2600" b="1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4658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50"/>
          <a:stretch/>
        </p:blipFill>
        <p:spPr>
          <a:xfrm rot="173607">
            <a:off x="1360750" y="958586"/>
            <a:ext cx="4810012" cy="51548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1151" r="8777"/>
          <a:stretch/>
        </p:blipFill>
        <p:spPr>
          <a:xfrm>
            <a:off x="6706803" y="1724892"/>
            <a:ext cx="5003902" cy="432877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51694-E1BF-46F5-AC85-0F98795E1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01E6C654-F4D2-4957-9DDA-804FD76B3666}"/>
              </a:ext>
            </a:extLst>
          </p:cNvPr>
          <p:cNvSpPr txBox="1">
            <a:spLocks/>
          </p:cNvSpPr>
          <p:nvPr/>
        </p:nvSpPr>
        <p:spPr>
          <a:xfrm>
            <a:off x="233266" y="207753"/>
            <a:ext cx="11140750" cy="465175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l"/>
            <a:r>
              <a:rPr lang="en-US" sz="2200" b="1" dirty="0" smtClean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Installation Sequence : Resources and Parallel activities</a:t>
            </a:r>
            <a:endParaRPr lang="en-US" sz="2200" b="1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DEBFC0-697C-4CBF-99F0-69BCCA766163}"/>
              </a:ext>
            </a:extLst>
          </p:cNvPr>
          <p:cNvSpPr txBox="1"/>
          <p:nvPr/>
        </p:nvSpPr>
        <p:spPr>
          <a:xfrm>
            <a:off x="824709" y="875108"/>
            <a:ext cx="2998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5A5A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Surface </a:t>
            </a:r>
            <a:r>
              <a:rPr lang="en-US" b="1" dirty="0">
                <a:solidFill>
                  <a:srgbClr val="5A5A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building</a:t>
            </a:r>
          </a:p>
          <a:p>
            <a:r>
              <a:rPr lang="en-US" b="1" dirty="0" smtClean="0">
                <a:solidFill>
                  <a:srgbClr val="5A5A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beneficial </a:t>
            </a:r>
            <a:r>
              <a:rPr lang="en-US" b="1" dirty="0">
                <a:solidFill>
                  <a:srgbClr val="5A5A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occupancy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CE0F35B-B804-4F6C-B95C-0C438A726EBA}"/>
              </a:ext>
            </a:extLst>
          </p:cNvPr>
          <p:cNvCxnSpPr>
            <a:cxnSpLocks/>
          </p:cNvCxnSpPr>
          <p:nvPr/>
        </p:nvCxnSpPr>
        <p:spPr>
          <a:xfrm>
            <a:off x="2407155" y="1489228"/>
            <a:ext cx="964476" cy="274935"/>
          </a:xfrm>
          <a:prstGeom prst="straightConnector1">
            <a:avLst/>
          </a:prstGeom>
          <a:ln w="19050" cap="rnd">
            <a:solidFill>
              <a:srgbClr val="5A5A5A"/>
            </a:solidFill>
            <a:tailEnd type="oval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5B37A7D-4DF5-406B-869B-0F56558AF6CE}"/>
              </a:ext>
            </a:extLst>
          </p:cNvPr>
          <p:cNvSpPr txBox="1"/>
          <p:nvPr/>
        </p:nvSpPr>
        <p:spPr>
          <a:xfrm>
            <a:off x="9474125" y="2246653"/>
            <a:ext cx="2998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5A5A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Underground </a:t>
            </a:r>
            <a:r>
              <a:rPr lang="en-US" b="1" dirty="0">
                <a:solidFill>
                  <a:srgbClr val="5A5A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cavern</a:t>
            </a:r>
          </a:p>
          <a:p>
            <a:r>
              <a:rPr lang="en-US" b="1" dirty="0">
                <a:solidFill>
                  <a:srgbClr val="5A5A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beneficial occupancy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AB2F068-6D3A-4068-B2A2-1E0D73A810EB}"/>
              </a:ext>
            </a:extLst>
          </p:cNvPr>
          <p:cNvCxnSpPr>
            <a:cxnSpLocks/>
          </p:cNvCxnSpPr>
          <p:nvPr/>
        </p:nvCxnSpPr>
        <p:spPr>
          <a:xfrm flipH="1">
            <a:off x="8664087" y="2739742"/>
            <a:ext cx="810038" cy="543336"/>
          </a:xfrm>
          <a:prstGeom prst="straightConnector1">
            <a:avLst/>
          </a:prstGeom>
          <a:ln w="19050" cap="rnd">
            <a:solidFill>
              <a:srgbClr val="5A5A5A"/>
            </a:solidFill>
            <a:tailEnd type="oval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9363" y="6488431"/>
            <a:ext cx="6965878" cy="1873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Matichard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|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Installation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 Sequence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305984" y="6488431"/>
            <a:ext cx="1098169" cy="1873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05.20.21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51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733" y="766314"/>
            <a:ext cx="4572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858" y="843831"/>
            <a:ext cx="4572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105" y="903386"/>
            <a:ext cx="4572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230" y="980393"/>
            <a:ext cx="4572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574" y="1076077"/>
            <a:ext cx="4572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094" y="1169127"/>
            <a:ext cx="4572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461" y="1236255"/>
            <a:ext cx="4572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666" y="1313249"/>
            <a:ext cx="4572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264" y="1417725"/>
            <a:ext cx="4572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465" y="1501609"/>
            <a:ext cx="4572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666" y="1600185"/>
            <a:ext cx="4572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80" y="1704619"/>
            <a:ext cx="4572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85" y="1773069"/>
            <a:ext cx="4572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90" y="1840122"/>
            <a:ext cx="4572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062" y="1951854"/>
            <a:ext cx="4572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60" y="2066376"/>
            <a:ext cx="4572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/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097" y="2245161"/>
            <a:ext cx="4572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Picture 30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834" y="2368479"/>
            <a:ext cx="4572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/>
          <p:cNvPicPr>
            <a:picLocks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705" y="2472540"/>
            <a:ext cx="4572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Picture 32"/>
          <p:cNvPicPr>
            <a:picLocks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76" y="2589668"/>
            <a:ext cx="4572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/>
          <p:cNvPicPr>
            <a:picLocks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77" y="2711916"/>
            <a:ext cx="4572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/>
          <p:cNvPicPr>
            <a:picLocks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778" y="2838613"/>
            <a:ext cx="4572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Picture 37"/>
          <p:cNvPicPr>
            <a:picLocks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025" y="2937666"/>
            <a:ext cx="4572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395788" y="6550223"/>
            <a:ext cx="34612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Credits/Sources </a:t>
            </a:r>
            <a:r>
              <a:rPr lang="en-US" sz="1400" dirty="0" smtClean="0"/>
              <a:t>– Austin Turner, LBNL/DUNE </a:t>
            </a:r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0" y="215020"/>
            <a:ext cx="4452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Installation planning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738574" y="1154152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Installation sequence</a:t>
            </a:r>
          </a:p>
          <a:p>
            <a:r>
              <a:rPr lang="en-US" dirty="0"/>
              <a:t> Resources: labor, equipment, rental</a:t>
            </a:r>
          </a:p>
          <a:p>
            <a:r>
              <a:rPr lang="en-US" dirty="0"/>
              <a:t>  Needed to baseline the project</a:t>
            </a:r>
          </a:p>
          <a:p>
            <a:r>
              <a:rPr lang="en-US" dirty="0"/>
              <a:t>   Assembly &amp; Installation tooling</a:t>
            </a:r>
          </a:p>
          <a:p>
            <a:r>
              <a:rPr lang="en-US" dirty="0"/>
              <a:t>    Integrated to the sub-system development</a:t>
            </a:r>
          </a:p>
          <a:p>
            <a:r>
              <a:rPr lang="en-US" dirty="0"/>
              <a:t>     Integrated safety considerations</a:t>
            </a:r>
          </a:p>
          <a:p>
            <a:r>
              <a:rPr lang="en-US" dirty="0"/>
              <a:t>      Power needs (outlets, currents…)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984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84"/>
    </mc:Choice>
    <mc:Fallback xmlns="">
      <p:transition spd="slow" advTm="100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9C72E-2A13-EB4D-AD45-6D4E6ACAED8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52" name="Title 7">
            <a:extLst>
              <a:ext uri="{FF2B5EF4-FFF2-40B4-BE49-F238E27FC236}">
                <a16:creationId xmlns:a16="http://schemas.microsoft.com/office/drawing/2014/main" id="{0D66D00F-35A3-43F0-AF95-AE44B06E8861}"/>
              </a:ext>
            </a:extLst>
          </p:cNvPr>
          <p:cNvSpPr txBox="1">
            <a:spLocks/>
          </p:cNvSpPr>
          <p:nvPr/>
        </p:nvSpPr>
        <p:spPr>
          <a:xfrm>
            <a:off x="238181" y="70566"/>
            <a:ext cx="5837141" cy="403487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200" b="1" i="0" kern="1200" baseline="0">
                <a:solidFill>
                  <a:srgbClr val="004C97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dirty="0" smtClean="0"/>
              <a:t>Install Sequence – Q1 2027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9622" b="2693"/>
          <a:stretch/>
        </p:blipFill>
        <p:spPr>
          <a:xfrm>
            <a:off x="185210" y="904879"/>
            <a:ext cx="7341191" cy="211607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4996531" y="904879"/>
            <a:ext cx="0" cy="36754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503269" y="904879"/>
            <a:ext cx="0" cy="36875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154995" y="1880157"/>
            <a:ext cx="1549527" cy="1459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14853" y="2759813"/>
            <a:ext cx="2461449" cy="15227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502753" y="1293732"/>
            <a:ext cx="2224200" cy="1218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09444" y="1578973"/>
            <a:ext cx="2446620" cy="1426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98446" y="989191"/>
            <a:ext cx="3968643" cy="12520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863219" y="2461705"/>
            <a:ext cx="671633" cy="166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r="7695" b="6358"/>
          <a:stretch/>
        </p:blipFill>
        <p:spPr>
          <a:xfrm>
            <a:off x="3498446" y="545586"/>
            <a:ext cx="4556316" cy="311605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 flipV="1">
            <a:off x="3854594" y="2998483"/>
            <a:ext cx="0" cy="157321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231489" y="3000189"/>
            <a:ext cx="0" cy="158013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606365" y="3000189"/>
            <a:ext cx="0" cy="158013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85210" y="3638508"/>
            <a:ext cx="7363432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85210" y="3322649"/>
            <a:ext cx="7363432" cy="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85210" y="3948414"/>
            <a:ext cx="7363432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5366574" y="3007109"/>
            <a:ext cx="0" cy="157935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5736724" y="3000189"/>
            <a:ext cx="0" cy="159222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6114171" y="3000189"/>
            <a:ext cx="0" cy="158013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6865315" y="3000189"/>
            <a:ext cx="0" cy="159222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7242763" y="3000189"/>
            <a:ext cx="0" cy="159222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3102860" y="3007109"/>
            <a:ext cx="0" cy="157321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2873053" y="3013060"/>
            <a:ext cx="0" cy="156725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2854982" y="3000188"/>
            <a:ext cx="0" cy="157321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85210" y="4270414"/>
            <a:ext cx="7363432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185210" y="4580320"/>
            <a:ext cx="7363432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D518E8FD-05C7-4622-BA83-6050B52506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4" t="950" r="79332" b="95983"/>
          <a:stretch/>
        </p:blipFill>
        <p:spPr>
          <a:xfrm>
            <a:off x="176445" y="3066078"/>
            <a:ext cx="2556266" cy="1629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518E8FD-05C7-4622-BA83-6050B52506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1" t="32285" r="80389" b="65026"/>
          <a:stretch/>
        </p:blipFill>
        <p:spPr>
          <a:xfrm>
            <a:off x="169506" y="3399366"/>
            <a:ext cx="2572890" cy="149139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D518E8FD-05C7-4622-BA83-6050B52506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3" t="66553" r="79502" b="31180"/>
          <a:stretch/>
        </p:blipFill>
        <p:spPr>
          <a:xfrm>
            <a:off x="168754" y="3725733"/>
            <a:ext cx="2556658" cy="138630"/>
          </a:xfrm>
          <a:prstGeom prst="rect">
            <a:avLst/>
          </a:prstGeom>
        </p:spPr>
      </p:pic>
      <p:pic>
        <p:nvPicPr>
          <p:cNvPr id="103" name="Picture 102" descr="Table&#10;&#10;Description automatically generated">
            <a:extLst>
              <a:ext uri="{FF2B5EF4-FFF2-40B4-BE49-F238E27FC236}">
                <a16:creationId xmlns:a16="http://schemas.microsoft.com/office/drawing/2014/main" id="{2EF1F1A2-C151-4989-94DB-7533DAF6CE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0" r="84565" b="96055"/>
          <a:stretch/>
        </p:blipFill>
        <p:spPr>
          <a:xfrm>
            <a:off x="159579" y="4029591"/>
            <a:ext cx="2575198" cy="157737"/>
          </a:xfrm>
          <a:prstGeom prst="rect">
            <a:avLst/>
          </a:prstGeom>
        </p:spPr>
      </p:pic>
      <p:sp>
        <p:nvSpPr>
          <p:cNvPr id="110" name="Rectangle 109"/>
          <p:cNvSpPr/>
          <p:nvPr/>
        </p:nvSpPr>
        <p:spPr>
          <a:xfrm>
            <a:off x="2880886" y="3081496"/>
            <a:ext cx="739137" cy="125712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3515427" y="2167499"/>
            <a:ext cx="2024022" cy="1370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3095375" y="3401865"/>
            <a:ext cx="3260688" cy="142497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5364803" y="3721594"/>
            <a:ext cx="1138467" cy="144372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2880886" y="4037228"/>
            <a:ext cx="3233285" cy="138644"/>
          </a:xfrm>
          <a:prstGeom prst="rect">
            <a:avLst/>
          </a:prstGeom>
          <a:solidFill>
            <a:srgbClr val="D1D0FF"/>
          </a:solidFill>
          <a:ln>
            <a:solidFill>
              <a:srgbClr val="D1D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35357" y="401981"/>
            <a:ext cx="4865261" cy="4391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066174" y="1040947"/>
            <a:ext cx="5255108" cy="3063159"/>
            <a:chOff x="3620023" y="1040947"/>
            <a:chExt cx="7177188" cy="3063159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3643915" y="4104106"/>
              <a:ext cx="1642069" cy="0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3643915" y="3473113"/>
              <a:ext cx="1642069" cy="0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643915" y="1040947"/>
              <a:ext cx="1579438" cy="0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620023" y="1347983"/>
              <a:ext cx="160333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643916" y="2228110"/>
              <a:ext cx="7153295" cy="0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706546" y="2545005"/>
              <a:ext cx="3866603" cy="0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620023" y="1647172"/>
              <a:ext cx="160333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Rectangle 79"/>
          <p:cNvSpPr/>
          <p:nvPr/>
        </p:nvSpPr>
        <p:spPr>
          <a:xfrm>
            <a:off x="139268" y="4242750"/>
            <a:ext cx="5015727" cy="8186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3872957" y="904879"/>
            <a:ext cx="370043" cy="3371815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t="20486"/>
          <a:stretch/>
        </p:blipFill>
        <p:spPr>
          <a:xfrm>
            <a:off x="9505912" y="368532"/>
            <a:ext cx="1974126" cy="192464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7"/>
          <a:srcRect l="13232" t="46672" r="11330" b="5351"/>
          <a:stretch/>
        </p:blipFill>
        <p:spPr>
          <a:xfrm>
            <a:off x="5419651" y="3469544"/>
            <a:ext cx="1166852" cy="1371600"/>
          </a:xfrm>
          <a:prstGeom prst="rect">
            <a:avLst/>
          </a:prstGeom>
          <a:solidFill>
            <a:srgbClr val="FFCCFF"/>
          </a:solidFill>
          <a:ln w="57150">
            <a:solidFill>
              <a:srgbClr val="FFCCFF"/>
            </a:solidFill>
          </a:ln>
          <a:effectLst/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536B1640-DB10-4F17-B418-BB42AB853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288" r="4625" b="10515"/>
          <a:stretch/>
        </p:blipFill>
        <p:spPr>
          <a:xfrm>
            <a:off x="7075001" y="4607058"/>
            <a:ext cx="1171575" cy="1371600"/>
          </a:xfrm>
          <a:prstGeom prst="rect">
            <a:avLst/>
          </a:prstGeom>
          <a:ln w="57150">
            <a:solidFill>
              <a:srgbClr val="D1D0FF"/>
            </a:solidFill>
          </a:ln>
        </p:spPr>
      </p:pic>
      <p:sp>
        <p:nvSpPr>
          <p:cNvPr id="74" name="TextBox 73"/>
          <p:cNvSpPr txBox="1"/>
          <p:nvPr/>
        </p:nvSpPr>
        <p:spPr>
          <a:xfrm>
            <a:off x="7002829" y="6050057"/>
            <a:ext cx="1221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Helium Room</a:t>
            </a:r>
            <a:endParaRPr lang="en-US" sz="1200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5419651" y="4880024"/>
            <a:ext cx="1750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Cryogenics</a:t>
            </a:r>
            <a:endParaRPr lang="en-US" sz="1200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9911350" y="2359614"/>
            <a:ext cx="2373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SAND assembly</a:t>
            </a:r>
            <a:endParaRPr lang="en-US" sz="12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4472" y="2467259"/>
            <a:ext cx="1227952" cy="1371600"/>
          </a:xfrm>
          <a:prstGeom prst="rect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83" name="TextBox 82"/>
          <p:cNvSpPr txBox="1"/>
          <p:nvPr/>
        </p:nvSpPr>
        <p:spPr>
          <a:xfrm>
            <a:off x="7592689" y="3875007"/>
            <a:ext cx="606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DAQ</a:t>
            </a:r>
            <a:endParaRPr lang="en-US" sz="1200" b="1" dirty="0"/>
          </a:p>
        </p:txBody>
      </p:sp>
      <p:sp>
        <p:nvSpPr>
          <p:cNvPr id="70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599363" y="6488431"/>
            <a:ext cx="6965878" cy="1873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Matichard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|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Installation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 Sequence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84" name="Date Placeholder 2"/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98169" cy="1873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05.20.21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10"/>
          <a:srcRect l="5256" r="7653"/>
          <a:stretch/>
        </p:blipFill>
        <p:spPr>
          <a:xfrm>
            <a:off x="5436389" y="145032"/>
            <a:ext cx="1929477" cy="1567645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88" name="TextBox 87"/>
          <p:cNvSpPr txBox="1"/>
          <p:nvPr/>
        </p:nvSpPr>
        <p:spPr>
          <a:xfrm>
            <a:off x="5968219" y="1797773"/>
            <a:ext cx="1580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Cryostat - Surface</a:t>
            </a:r>
            <a:endParaRPr lang="en-US" sz="1200" b="1" dirty="0"/>
          </a:p>
        </p:txBody>
      </p:sp>
      <p:pic>
        <p:nvPicPr>
          <p:cNvPr id="86" name="Picture 85" descr="A picture containing fence, toy, green, table&#10;&#10;Description automatically generated">
            <a:extLst>
              <a:ext uri="{FF2B5EF4-FFF2-40B4-BE49-F238E27FC236}">
                <a16:creationId xmlns:a16="http://schemas.microsoft.com/office/drawing/2014/main" id="{20DB6B6B-2E52-4B32-B4A0-4443D347D7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171434" y="3399366"/>
            <a:ext cx="2666102" cy="1708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7" name="TextBox 86"/>
          <p:cNvSpPr txBox="1"/>
          <p:nvPr/>
        </p:nvSpPr>
        <p:spPr>
          <a:xfrm>
            <a:off x="10008592" y="5290562"/>
            <a:ext cx="1089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Energy Chains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95693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36220" y="6079350"/>
            <a:ext cx="117348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43" y="753760"/>
            <a:ext cx="6185861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902" y="943818"/>
            <a:ext cx="6317018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9494"/>
          <a:stretch/>
        </p:blipFill>
        <p:spPr>
          <a:xfrm>
            <a:off x="2076881" y="1149488"/>
            <a:ext cx="8878331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7331" y="1260809"/>
            <a:ext cx="8226752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7579" y="1538096"/>
            <a:ext cx="6451549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172" y="1728154"/>
            <a:ext cx="5433477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5411" y="2255723"/>
            <a:ext cx="5811329" cy="3302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4587" y="3175377"/>
            <a:ext cx="5340392" cy="24926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/>
          <a:srcRect t="-1" r="33379" b="3065"/>
          <a:stretch/>
        </p:blipFill>
        <p:spPr>
          <a:xfrm>
            <a:off x="7435225" y="4021819"/>
            <a:ext cx="4387097" cy="1791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739140" y="6251689"/>
            <a:ext cx="37729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Credits/Source: Installation planning, LBNL/DUNE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873123" y="222931"/>
            <a:ext cx="4147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Installation </a:t>
            </a:r>
            <a:r>
              <a:rPr lang="en-US" dirty="0" smtClean="0"/>
              <a:t>planning: resources, schedules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164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92"/>
    </mc:Choice>
    <mc:Fallback xmlns="">
      <p:transition spd="slow" advTm="31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36220" y="6079350"/>
            <a:ext cx="117348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45" y="1890324"/>
            <a:ext cx="4461921" cy="2386888"/>
          </a:xfrm>
          <a:prstGeom prst="rect">
            <a:avLst/>
          </a:prstGeom>
        </p:spPr>
      </p:pic>
      <p:pic>
        <p:nvPicPr>
          <p:cNvPr id="11" name="Content Placeholder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898" y="975990"/>
            <a:ext cx="5031137" cy="44053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9140" y="6424534"/>
            <a:ext cx="67249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Credits/Sources – Andrew Lambert, ND-</a:t>
            </a:r>
            <a:r>
              <a:rPr lang="en-US" sz="1400" dirty="0" err="1" smtClean="0"/>
              <a:t>LAr</a:t>
            </a:r>
            <a:r>
              <a:rPr lang="en-US" sz="1400" dirty="0" smtClean="0"/>
              <a:t> Detector </a:t>
            </a:r>
            <a:r>
              <a:rPr lang="en-US" sz="1400" dirty="0" smtClean="0"/>
              <a:t>documentation</a:t>
            </a:r>
            <a:r>
              <a:rPr lang="en-US" sz="1400" dirty="0" smtClean="0"/>
              <a:t>, LBNL/DUNE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900757" y="243772"/>
            <a:ext cx="4394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Installation planning</a:t>
            </a:r>
            <a:r>
              <a:rPr lang="en-US" dirty="0" smtClean="0"/>
              <a:t>: workflows, procedures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556793" y="746333"/>
            <a:ext cx="6513553" cy="4986397"/>
            <a:chOff x="4775016" y="802174"/>
            <a:chExt cx="6513553" cy="4986397"/>
          </a:xfrm>
        </p:grpSpPr>
        <p:pic>
          <p:nvPicPr>
            <p:cNvPr id="15" name="Content Placeholder 7"/>
            <p:cNvPicPr>
              <a:picLocks noChangeAspect="1"/>
            </p:cNvPicPr>
            <p:nvPr/>
          </p:nvPicPr>
          <p:blipFill rotWithShape="1">
            <a:blip r:embed="rId5"/>
            <a:srcRect r="608"/>
            <a:stretch/>
          </p:blipFill>
          <p:spPr>
            <a:xfrm>
              <a:off x="4835203" y="802174"/>
              <a:ext cx="5659060" cy="36792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3" name="Group 2"/>
            <p:cNvGrpSpPr/>
            <p:nvPr/>
          </p:nvGrpSpPr>
          <p:grpSpPr>
            <a:xfrm>
              <a:off x="4775016" y="3281493"/>
              <a:ext cx="6513553" cy="2507078"/>
              <a:chOff x="4762824" y="3253929"/>
              <a:chExt cx="6513553" cy="2507078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125747">
                <a:off x="4762824" y="3253929"/>
                <a:ext cx="3262635" cy="210312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84614">
                <a:off x="6347521" y="3374252"/>
                <a:ext cx="3255842" cy="210312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045825">
                <a:off x="8019333" y="3657887"/>
                <a:ext cx="3257044" cy="210312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2945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59"/>
    </mc:Choice>
    <mc:Fallback xmlns="">
      <p:transition spd="slow" advTm="57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/>
          <p:nvPr/>
        </p:nvSpPr>
        <p:spPr>
          <a:xfrm>
            <a:off x="4243427" y="2445443"/>
            <a:ext cx="3288030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Systems Engineering</a:t>
            </a:r>
            <a:endParaRPr sz="2600" b="1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7967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1347959-F48B-42B1-8733-9F43C2F4C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28" y="196600"/>
            <a:ext cx="11057467" cy="548785"/>
          </a:xfrm>
        </p:spPr>
        <p:txBody>
          <a:bodyPr>
            <a:normAutofit/>
          </a:bodyPr>
          <a:lstStyle/>
          <a:p>
            <a:r>
              <a:rPr lang="en-US" dirty="0"/>
              <a:t>DUNE Near Detector: </a:t>
            </a:r>
            <a:r>
              <a:rPr lang="en-US" dirty="0" smtClean="0"/>
              <a:t> Requirements </a:t>
            </a:r>
            <a:r>
              <a:rPr lang="en-US" dirty="0"/>
              <a:t>and Interfaces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4567A-55C1-42D8-9019-3C3D90C458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21518" y="6488432"/>
            <a:ext cx="7329349" cy="187324"/>
          </a:xfrm>
        </p:spPr>
        <p:txBody>
          <a:bodyPr anchor="b">
            <a:normAutofit fontScale="77500" lnSpcReduction="2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 smtClean="0"/>
              <a:t>F. </a:t>
            </a:r>
            <a:r>
              <a:rPr lang="en-US" dirty="0" err="1" smtClean="0"/>
              <a:t>Matichard</a:t>
            </a:r>
            <a:r>
              <a:rPr lang="en-US" dirty="0" smtClean="0"/>
              <a:t> | ND I&amp;I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2A432-B0FD-40C7-9FE6-A6DF229AB57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99885" y="6488431"/>
            <a:ext cx="700617" cy="187325"/>
          </a:xfrm>
        </p:spPr>
        <p:txBody>
          <a:bodyPr anchor="b">
            <a:normAutofit fontScale="77500" lnSpcReduction="20000"/>
          </a:bodyPr>
          <a:lstStyle/>
          <a:p>
            <a:pPr>
              <a:spcAft>
                <a:spcPts val="600"/>
              </a:spcAft>
              <a:defRPr/>
            </a:pPr>
            <a:fld id="{98AA3EDC-84CE-5D44-955B-22A59AD27526}" type="slidenum">
              <a:rPr lang="en-US" smtClean="0"/>
              <a:pPr>
                <a:spcAft>
                  <a:spcPts val="600"/>
                </a:spcAft>
                <a:defRPr/>
              </a:pPr>
              <a:t>4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B8935C-E5B8-4F23-8A3C-7C8005E167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355023" cy="187325"/>
          </a:xfrm>
        </p:spPr>
        <p:txBody>
          <a:bodyPr anchor="b">
            <a:normAutofit fontScale="77500" lnSpcReduction="2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 smtClean="0"/>
              <a:t>05.20.21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46323" y="1421518"/>
            <a:ext cx="5138634" cy="3811709"/>
            <a:chOff x="525628" y="981395"/>
            <a:chExt cx="6697538" cy="4968064"/>
          </a:xfrm>
        </p:grpSpPr>
        <p:pic>
          <p:nvPicPr>
            <p:cNvPr id="15" name="Picture 14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6024735E-0EA9-4B76-A7B1-146B6E42A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931" y="981395"/>
              <a:ext cx="6480474" cy="4968064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B01C79C-F057-450C-9511-C6EC89175F60}"/>
                </a:ext>
              </a:extLst>
            </p:cNvPr>
            <p:cNvCxnSpPr>
              <a:cxnSpLocks/>
            </p:cNvCxnSpPr>
            <p:nvPr/>
          </p:nvCxnSpPr>
          <p:spPr>
            <a:xfrm>
              <a:off x="2655515" y="3382568"/>
              <a:ext cx="747441" cy="1176815"/>
            </a:xfrm>
            <a:prstGeom prst="line">
              <a:avLst/>
            </a:prstGeom>
            <a:ln w="6350" cap="rnd">
              <a:solidFill>
                <a:schemeClr val="tx1"/>
              </a:solidFill>
              <a:headEnd type="none"/>
              <a:tailEnd type="oval" w="sm" len="sm"/>
            </a:ln>
            <a:effectLst>
              <a:glow rad="25400">
                <a:schemeClr val="bg1">
                  <a:alpha val="81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B27D23-94A1-43FF-8F34-D663FBEAF69C}"/>
                </a:ext>
              </a:extLst>
            </p:cNvPr>
            <p:cNvSpPr txBox="1"/>
            <p:nvPr/>
          </p:nvSpPr>
          <p:spPr>
            <a:xfrm>
              <a:off x="2297407" y="3095925"/>
              <a:ext cx="452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Arial Narrow" panose="020B0606020202030204" pitchFamily="34" charset="0"/>
                </a:rPr>
                <a:t>TMS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32693D9-1CF6-438E-BCEE-284A8D028F3D}"/>
                </a:ext>
              </a:extLst>
            </p:cNvPr>
            <p:cNvSpPr txBox="1"/>
            <p:nvPr/>
          </p:nvSpPr>
          <p:spPr>
            <a:xfrm>
              <a:off x="4053664" y="2623831"/>
              <a:ext cx="11753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Arial Narrow" panose="020B0606020202030204" pitchFamily="34" charset="0"/>
                </a:rPr>
                <a:t>ND-LAr Detector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CE2B0D7-385A-4404-A473-072BA30CD93D}"/>
                </a:ext>
              </a:extLst>
            </p:cNvPr>
            <p:cNvCxnSpPr>
              <a:cxnSpLocks/>
            </p:cNvCxnSpPr>
            <p:nvPr/>
          </p:nvCxnSpPr>
          <p:spPr>
            <a:xfrm>
              <a:off x="4704146" y="2902287"/>
              <a:ext cx="408383" cy="1192257"/>
            </a:xfrm>
            <a:prstGeom prst="line">
              <a:avLst/>
            </a:prstGeom>
            <a:ln w="6350" cap="rnd">
              <a:solidFill>
                <a:schemeClr val="tx1"/>
              </a:solidFill>
              <a:headEnd type="none"/>
              <a:tailEnd type="oval" w="sm" len="sm"/>
            </a:ln>
            <a:effectLst>
              <a:glow rad="25400">
                <a:schemeClr val="bg1">
                  <a:alpha val="81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ACD144-C629-4B6F-A5A2-F6576B31FAE3}"/>
                </a:ext>
              </a:extLst>
            </p:cNvPr>
            <p:cNvSpPr txBox="1"/>
            <p:nvPr/>
          </p:nvSpPr>
          <p:spPr>
            <a:xfrm>
              <a:off x="525628" y="2930622"/>
              <a:ext cx="14221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Arial Narrow" panose="020B0606020202030204" pitchFamily="34" charset="0"/>
                </a:rPr>
                <a:t>SAND Beam Monitor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3E4DB40-6630-416C-B388-BA2F9A8E5C32}"/>
                </a:ext>
              </a:extLst>
            </p:cNvPr>
            <p:cNvCxnSpPr>
              <a:cxnSpLocks/>
            </p:cNvCxnSpPr>
            <p:nvPr/>
          </p:nvCxnSpPr>
          <p:spPr>
            <a:xfrm>
              <a:off x="1308346" y="3208064"/>
              <a:ext cx="435676" cy="1145405"/>
            </a:xfrm>
            <a:prstGeom prst="line">
              <a:avLst/>
            </a:prstGeom>
            <a:ln w="6350" cap="rnd">
              <a:solidFill>
                <a:schemeClr val="tx1"/>
              </a:solidFill>
              <a:headEnd type="none"/>
              <a:tailEnd type="oval" w="sm" len="sm"/>
            </a:ln>
            <a:effectLst>
              <a:glow rad="25400">
                <a:schemeClr val="bg1">
                  <a:alpha val="81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DCF2C3-C68F-40D2-8680-48387ADFBBB8}"/>
                </a:ext>
              </a:extLst>
            </p:cNvPr>
            <p:cNvSpPr txBox="1"/>
            <p:nvPr/>
          </p:nvSpPr>
          <p:spPr>
            <a:xfrm>
              <a:off x="6119526" y="2420739"/>
              <a:ext cx="7264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Arial Narrow" panose="020B0606020202030204" pitchFamily="34" charset="0"/>
                </a:rPr>
                <a:t>LAr Cryo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D439D3B-2D3E-4F20-88A0-041EDEA00D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0226" y="2740394"/>
              <a:ext cx="784226" cy="556250"/>
            </a:xfrm>
            <a:prstGeom prst="line">
              <a:avLst/>
            </a:prstGeom>
            <a:ln w="6350" cap="rnd">
              <a:solidFill>
                <a:schemeClr val="tx1"/>
              </a:solidFill>
              <a:headEnd type="none"/>
              <a:tailEnd type="oval" w="sm" len="sm"/>
            </a:ln>
            <a:effectLst>
              <a:glow rad="25400">
                <a:schemeClr val="bg1">
                  <a:alpha val="81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D466D0F-1E4E-4A55-8061-4FABEB3EA12F}"/>
                </a:ext>
              </a:extLst>
            </p:cNvPr>
            <p:cNvSpPr txBox="1"/>
            <p:nvPr/>
          </p:nvSpPr>
          <p:spPr>
            <a:xfrm>
              <a:off x="3728886" y="2207087"/>
              <a:ext cx="7473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Arial Narrow" panose="020B0606020202030204" pitchFamily="34" charset="0"/>
                </a:rPr>
                <a:t>LHe Cryo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7095E8-D4BC-4A6A-A9D2-6BC4BBFC4D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3210" y="2518962"/>
              <a:ext cx="305251" cy="1698826"/>
            </a:xfrm>
            <a:prstGeom prst="line">
              <a:avLst/>
            </a:prstGeom>
            <a:ln w="6350" cap="rnd">
              <a:solidFill>
                <a:schemeClr val="tx1"/>
              </a:solidFill>
              <a:headEnd type="none"/>
              <a:tailEnd type="oval" w="sm" len="sm"/>
            </a:ln>
            <a:effectLst>
              <a:glow rad="25400">
                <a:schemeClr val="bg1">
                  <a:alpha val="81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507DE5A-32F8-4495-9177-4AC0A81A8794}"/>
                </a:ext>
              </a:extLst>
            </p:cNvPr>
            <p:cNvSpPr txBox="1"/>
            <p:nvPr/>
          </p:nvSpPr>
          <p:spPr>
            <a:xfrm>
              <a:off x="6636146" y="5353779"/>
              <a:ext cx="5870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Arial Narrow" panose="020B0606020202030204" pitchFamily="34" charset="0"/>
                </a:rPr>
                <a:t>PRISM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F75A5DA-494B-4FA3-ABF7-A8EAA1DF2A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4987" y="5595276"/>
              <a:ext cx="292977" cy="274200"/>
            </a:xfrm>
            <a:prstGeom prst="line">
              <a:avLst/>
            </a:prstGeom>
            <a:ln w="6350" cap="rnd">
              <a:solidFill>
                <a:schemeClr val="tx1"/>
              </a:solidFill>
              <a:headEnd type="none"/>
              <a:tailEnd type="oval" w="sm" len="sm"/>
            </a:ln>
            <a:effectLst>
              <a:glow rad="25400">
                <a:schemeClr val="bg1">
                  <a:alpha val="81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3B4CB63-C59C-4FBA-A92C-5D66AA202E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60367" y="5065930"/>
              <a:ext cx="104180" cy="312962"/>
            </a:xfrm>
            <a:prstGeom prst="line">
              <a:avLst/>
            </a:prstGeom>
            <a:ln w="6350" cap="rnd">
              <a:solidFill>
                <a:schemeClr val="tx1"/>
              </a:solidFill>
              <a:headEnd type="none"/>
              <a:tailEnd type="oval" w="sm" len="sm"/>
            </a:ln>
            <a:effectLst>
              <a:glow rad="25400">
                <a:schemeClr val="bg1">
                  <a:alpha val="81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Interface Image" descr="Diagram&#10;&#10;Description automatically generated">
            <a:extLst>
              <a:ext uri="{FF2B5EF4-FFF2-40B4-BE49-F238E27FC236}">
                <a16:creationId xmlns:a16="http://schemas.microsoft.com/office/drawing/2014/main" id="{8755A1EA-C18E-4CE8-AEB8-EA552315E176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3"/>
          <a:stretch>
            <a:fillRect/>
          </a:stretch>
        </p:blipFill>
        <p:spPr>
          <a:xfrm>
            <a:off x="5651048" y="714348"/>
            <a:ext cx="6431124" cy="4871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60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36220" y="6079350"/>
            <a:ext cx="117348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732" y="520365"/>
            <a:ext cx="3383280" cy="47802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852111" y="76996"/>
            <a:ext cx="5801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Interface Control Documentation – Detectors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428219" y="5357593"/>
            <a:ext cx="12779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Dimensions</a:t>
            </a:r>
          </a:p>
          <a:p>
            <a:r>
              <a:rPr lang="en-US" dirty="0" smtClean="0"/>
              <a:t>Locations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318505" y="5395127"/>
            <a:ext cx="1491106" cy="594284"/>
          </a:xfrm>
          <a:prstGeom prst="rect">
            <a:avLst/>
          </a:prstGeom>
          <a:noFill/>
          <a:ln w="38100">
            <a:solidFill>
              <a:srgbClr val="CB13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3237688" y="711227"/>
            <a:ext cx="3383280" cy="5646821"/>
            <a:chOff x="3237688" y="711227"/>
            <a:chExt cx="3383280" cy="5646821"/>
          </a:xfrm>
        </p:grpSpPr>
        <p:grpSp>
          <p:nvGrpSpPr>
            <p:cNvPr id="15" name="Group 14"/>
            <p:cNvGrpSpPr/>
            <p:nvPr/>
          </p:nvGrpSpPr>
          <p:grpSpPr>
            <a:xfrm>
              <a:off x="3237688" y="711227"/>
              <a:ext cx="3383280" cy="5646821"/>
              <a:chOff x="3237688" y="711227"/>
              <a:chExt cx="3383280" cy="564682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37688" y="711227"/>
                <a:ext cx="3383280" cy="467929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3437817" y="5434718"/>
                <a:ext cx="156010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Weight</a:t>
                </a:r>
              </a:p>
              <a:p>
                <a:r>
                  <a:rPr lang="en-US" dirty="0" smtClean="0"/>
                  <a:t>Transportation</a:t>
                </a:r>
              </a:p>
              <a:p>
                <a:endParaRPr lang="en-US" dirty="0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3391137" y="5443671"/>
              <a:ext cx="1585596" cy="594284"/>
            </a:xfrm>
            <a:prstGeom prst="rect">
              <a:avLst/>
            </a:prstGeom>
            <a:noFill/>
            <a:ln w="38100">
              <a:solidFill>
                <a:srgbClr val="CB13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404810" y="912272"/>
            <a:ext cx="3383280" cy="5373179"/>
            <a:chOff x="5404810" y="912272"/>
            <a:chExt cx="3383280" cy="5373179"/>
          </a:xfrm>
        </p:grpSpPr>
        <p:grpSp>
          <p:nvGrpSpPr>
            <p:cNvPr id="16" name="Group 15"/>
            <p:cNvGrpSpPr/>
            <p:nvPr/>
          </p:nvGrpSpPr>
          <p:grpSpPr>
            <a:xfrm>
              <a:off x="5404810" y="912272"/>
              <a:ext cx="3383280" cy="5373179"/>
              <a:chOff x="5404810" y="912272"/>
              <a:chExt cx="3383280" cy="537317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04810" y="912272"/>
                <a:ext cx="3383280" cy="468555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5549423" y="5639120"/>
                <a:ext cx="220932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Assembly, Installation</a:t>
                </a:r>
              </a:p>
              <a:p>
                <a:endParaRPr lang="en-US" dirty="0"/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5451614" y="5665143"/>
              <a:ext cx="2307132" cy="338781"/>
            </a:xfrm>
            <a:prstGeom prst="rect">
              <a:avLst/>
            </a:prstGeom>
            <a:noFill/>
            <a:ln w="38100">
              <a:solidFill>
                <a:srgbClr val="CB13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877380" y="660816"/>
            <a:ext cx="3383280" cy="5229464"/>
            <a:chOff x="7877380" y="660816"/>
            <a:chExt cx="3383280" cy="5229464"/>
          </a:xfrm>
        </p:grpSpPr>
        <p:grpSp>
          <p:nvGrpSpPr>
            <p:cNvPr id="17" name="Group 16"/>
            <p:cNvGrpSpPr/>
            <p:nvPr/>
          </p:nvGrpSpPr>
          <p:grpSpPr>
            <a:xfrm>
              <a:off x="7877380" y="660816"/>
              <a:ext cx="3383280" cy="5229464"/>
              <a:chOff x="7877380" y="660816"/>
              <a:chExt cx="3383280" cy="522946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77380" y="1049587"/>
                <a:ext cx="3383280" cy="484069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9310657" y="660816"/>
                <a:ext cx="75982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Safety</a:t>
                </a:r>
              </a:p>
              <a:p>
                <a:endParaRPr lang="en-US" dirty="0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9310657" y="673093"/>
              <a:ext cx="831505" cy="322881"/>
            </a:xfrm>
            <a:prstGeom prst="rect">
              <a:avLst/>
            </a:prstGeom>
            <a:noFill/>
            <a:ln w="38100">
              <a:solidFill>
                <a:srgbClr val="CB13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3456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36"/>
    </mc:Choice>
    <mc:Fallback xmlns="">
      <p:transition spd="slow" advTm="23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36220" y="6079350"/>
            <a:ext cx="117348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9140" y="150504"/>
            <a:ext cx="7850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Interface Control Drawings - Detectors</a:t>
            </a:r>
            <a:endParaRPr lang="en-US" sz="24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856702" y="708986"/>
            <a:ext cx="5914539" cy="4930347"/>
            <a:chOff x="856702" y="708986"/>
            <a:chExt cx="5914539" cy="493034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6702" y="708986"/>
              <a:ext cx="5914539" cy="457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856702" y="5300779"/>
              <a:ext cx="1353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Dimensions</a:t>
              </a:r>
              <a:endParaRPr lang="en-US" sz="1600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828000" y="5313100"/>
            <a:ext cx="1167023" cy="322881"/>
          </a:xfrm>
          <a:prstGeom prst="rect">
            <a:avLst/>
          </a:prstGeom>
          <a:noFill/>
          <a:ln w="38100">
            <a:solidFill>
              <a:srgbClr val="CB13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112585" y="902619"/>
            <a:ext cx="5932470" cy="4924471"/>
            <a:chOff x="2112585" y="902619"/>
            <a:chExt cx="5932470" cy="4924471"/>
          </a:xfrm>
        </p:grpSpPr>
        <p:grpSp>
          <p:nvGrpSpPr>
            <p:cNvPr id="29" name="Group 28"/>
            <p:cNvGrpSpPr/>
            <p:nvPr/>
          </p:nvGrpSpPr>
          <p:grpSpPr>
            <a:xfrm>
              <a:off x="2112585" y="902619"/>
              <a:ext cx="5932470" cy="4924471"/>
              <a:chOff x="2112585" y="902619"/>
              <a:chExt cx="5932470" cy="4924471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2164791" y="5488536"/>
                <a:ext cx="13533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Routings</a:t>
                </a:r>
                <a:endParaRPr lang="en-US" sz="1600" dirty="0"/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12585" y="902619"/>
                <a:ext cx="5932470" cy="457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2144277" y="5518127"/>
              <a:ext cx="876820" cy="287174"/>
            </a:xfrm>
            <a:prstGeom prst="rect">
              <a:avLst/>
            </a:prstGeom>
            <a:noFill/>
            <a:ln w="38100">
              <a:solidFill>
                <a:srgbClr val="CB13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396183" y="1036313"/>
            <a:ext cx="5977550" cy="4927378"/>
            <a:chOff x="3396183" y="1036313"/>
            <a:chExt cx="5977550" cy="4927378"/>
          </a:xfrm>
        </p:grpSpPr>
        <p:grpSp>
          <p:nvGrpSpPr>
            <p:cNvPr id="32" name="Group 31"/>
            <p:cNvGrpSpPr/>
            <p:nvPr/>
          </p:nvGrpSpPr>
          <p:grpSpPr>
            <a:xfrm>
              <a:off x="3396183" y="1036313"/>
              <a:ext cx="5977550" cy="4927378"/>
              <a:chOff x="3396183" y="1036313"/>
              <a:chExt cx="5977550" cy="4927378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46154" y="1036313"/>
                <a:ext cx="5927579" cy="457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3396183" y="5625137"/>
                <a:ext cx="13533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Electrical</a:t>
                </a:r>
                <a:endParaRPr lang="en-US" sz="1600" dirty="0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3401852" y="5650827"/>
              <a:ext cx="906819" cy="287174"/>
            </a:xfrm>
            <a:prstGeom prst="rect">
              <a:avLst/>
            </a:prstGeom>
            <a:noFill/>
            <a:ln w="38100">
              <a:solidFill>
                <a:srgbClr val="CB13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72227" y="1170007"/>
            <a:ext cx="5871842" cy="4903646"/>
            <a:chOff x="4472227" y="1170007"/>
            <a:chExt cx="5871842" cy="4903646"/>
          </a:xfrm>
        </p:grpSpPr>
        <p:grpSp>
          <p:nvGrpSpPr>
            <p:cNvPr id="35" name="Group 34"/>
            <p:cNvGrpSpPr/>
            <p:nvPr/>
          </p:nvGrpSpPr>
          <p:grpSpPr>
            <a:xfrm>
              <a:off x="4472227" y="1170007"/>
              <a:ext cx="5871842" cy="4903646"/>
              <a:chOff x="4472227" y="1170007"/>
              <a:chExt cx="5871842" cy="4903646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72227" y="1170007"/>
                <a:ext cx="5871842" cy="457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4582352" y="5735099"/>
                <a:ext cx="13533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Cryogenics</a:t>
                </a:r>
                <a:endParaRPr lang="en-US" sz="1600" dirty="0"/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4625410" y="5748668"/>
              <a:ext cx="979653" cy="287174"/>
            </a:xfrm>
            <a:prstGeom prst="rect">
              <a:avLst/>
            </a:prstGeom>
            <a:noFill/>
            <a:ln w="38100">
              <a:solidFill>
                <a:srgbClr val="CB13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66697" y="708986"/>
            <a:ext cx="5914050" cy="5204397"/>
            <a:chOff x="6166697" y="708986"/>
            <a:chExt cx="5914050" cy="5204397"/>
          </a:xfrm>
        </p:grpSpPr>
        <p:grpSp>
          <p:nvGrpSpPr>
            <p:cNvPr id="38" name="Group 37"/>
            <p:cNvGrpSpPr/>
            <p:nvPr/>
          </p:nvGrpSpPr>
          <p:grpSpPr>
            <a:xfrm>
              <a:off x="6166697" y="708986"/>
              <a:ext cx="5914050" cy="5204397"/>
              <a:chOff x="6166697" y="708986"/>
              <a:chExt cx="5914050" cy="5204397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66697" y="1341383"/>
                <a:ext cx="5914050" cy="457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10621537" y="708986"/>
                <a:ext cx="13533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Assembly</a:t>
                </a:r>
              </a:p>
              <a:p>
                <a:r>
                  <a:rPr lang="en-US" sz="1600" dirty="0" smtClean="0"/>
                  <a:t>Installation</a:t>
                </a:r>
                <a:endParaRPr lang="en-US" sz="1600" dirty="0"/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10565520" y="708986"/>
              <a:ext cx="1126236" cy="578784"/>
            </a:xfrm>
            <a:prstGeom prst="rect">
              <a:avLst/>
            </a:prstGeom>
            <a:noFill/>
            <a:ln w="38100">
              <a:solidFill>
                <a:srgbClr val="CB13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8278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08"/>
    </mc:Choice>
    <mc:Fallback xmlns="">
      <p:transition spd="slow" advTm="29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51" y="348623"/>
            <a:ext cx="3202588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4337701" y="198395"/>
            <a:ext cx="4258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Interface Control Documentation - Facilities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351391" y="631365"/>
            <a:ext cx="3181295" cy="4891789"/>
            <a:chOff x="2351391" y="631365"/>
            <a:chExt cx="3181295" cy="4891789"/>
          </a:xfrm>
        </p:grpSpPr>
        <p:grpSp>
          <p:nvGrpSpPr>
            <p:cNvPr id="23" name="Group 22"/>
            <p:cNvGrpSpPr/>
            <p:nvPr/>
          </p:nvGrpSpPr>
          <p:grpSpPr>
            <a:xfrm>
              <a:off x="2351391" y="631365"/>
              <a:ext cx="3181295" cy="4891789"/>
              <a:chOff x="2351391" y="631365"/>
              <a:chExt cx="3181295" cy="4891789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51391" y="631365"/>
                <a:ext cx="3181295" cy="457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487672" y="5184600"/>
                <a:ext cx="13533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Dimensions</a:t>
                </a:r>
                <a:endParaRPr lang="en-US" sz="1600" dirty="0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2496965" y="5233197"/>
              <a:ext cx="1126236" cy="252910"/>
            </a:xfrm>
            <a:prstGeom prst="rect">
              <a:avLst/>
            </a:prstGeom>
            <a:noFill/>
            <a:ln w="38100">
              <a:solidFill>
                <a:srgbClr val="CB13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715088" y="914107"/>
            <a:ext cx="3187610" cy="5137372"/>
            <a:chOff x="3715088" y="914107"/>
            <a:chExt cx="3187610" cy="5137372"/>
          </a:xfrm>
        </p:grpSpPr>
        <p:grpSp>
          <p:nvGrpSpPr>
            <p:cNvPr id="26" name="Group 25"/>
            <p:cNvGrpSpPr/>
            <p:nvPr/>
          </p:nvGrpSpPr>
          <p:grpSpPr>
            <a:xfrm>
              <a:off x="3768775" y="914107"/>
              <a:ext cx="3133923" cy="5137372"/>
              <a:chOff x="3768775" y="914107"/>
              <a:chExt cx="3133923" cy="5137372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68775" y="914107"/>
                <a:ext cx="3133923" cy="457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3828026" y="5466704"/>
                <a:ext cx="13533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Egress,</a:t>
                </a:r>
              </a:p>
              <a:p>
                <a:r>
                  <a:rPr lang="en-US" sz="1600" dirty="0" smtClean="0"/>
                  <a:t>Ventilation</a:t>
                </a:r>
                <a:endParaRPr lang="en-US" sz="1600" dirty="0"/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3715088" y="5528781"/>
              <a:ext cx="1126236" cy="496955"/>
            </a:xfrm>
            <a:prstGeom prst="rect">
              <a:avLst/>
            </a:prstGeom>
            <a:noFill/>
            <a:ln w="38100">
              <a:solidFill>
                <a:srgbClr val="CB13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18839" y="1055478"/>
            <a:ext cx="3165929" cy="4941007"/>
            <a:chOff x="5118839" y="1055478"/>
            <a:chExt cx="3165929" cy="4941007"/>
          </a:xfrm>
        </p:grpSpPr>
        <p:grpSp>
          <p:nvGrpSpPr>
            <p:cNvPr id="29" name="Group 28"/>
            <p:cNvGrpSpPr/>
            <p:nvPr/>
          </p:nvGrpSpPr>
          <p:grpSpPr>
            <a:xfrm>
              <a:off x="5118839" y="1055478"/>
              <a:ext cx="3165929" cy="4925780"/>
              <a:chOff x="5118839" y="1055478"/>
              <a:chExt cx="3165929" cy="492578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18839" y="1055478"/>
                <a:ext cx="3165929" cy="457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5279321" y="5642704"/>
                <a:ext cx="13533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Power</a:t>
                </a:r>
                <a:endParaRPr lang="en-US" sz="1600" dirty="0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5262815" y="5642705"/>
              <a:ext cx="759740" cy="353780"/>
            </a:xfrm>
            <a:prstGeom prst="rect">
              <a:avLst/>
            </a:prstGeom>
            <a:noFill/>
            <a:ln w="38100">
              <a:solidFill>
                <a:srgbClr val="CB13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33026" y="1183922"/>
            <a:ext cx="3101806" cy="4870622"/>
            <a:chOff x="6533026" y="1183922"/>
            <a:chExt cx="3101806" cy="4870622"/>
          </a:xfrm>
        </p:grpSpPr>
        <p:grpSp>
          <p:nvGrpSpPr>
            <p:cNvPr id="40" name="Group 39"/>
            <p:cNvGrpSpPr/>
            <p:nvPr/>
          </p:nvGrpSpPr>
          <p:grpSpPr>
            <a:xfrm>
              <a:off x="6533026" y="1183922"/>
              <a:ext cx="3101806" cy="4870622"/>
              <a:chOff x="6533026" y="1183922"/>
              <a:chExt cx="3101806" cy="4870622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6631822" y="5715990"/>
                <a:ext cx="13533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Cryogenics</a:t>
                </a:r>
                <a:endParaRPr lang="en-US" sz="1600" dirty="0"/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33026" y="1183922"/>
                <a:ext cx="3101806" cy="457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41" name="Rectangle 40"/>
            <p:cNvSpPr/>
            <p:nvPr/>
          </p:nvSpPr>
          <p:spPr>
            <a:xfrm>
              <a:off x="6631821" y="5768849"/>
              <a:ext cx="1088227" cy="266022"/>
            </a:xfrm>
            <a:prstGeom prst="rect">
              <a:avLst/>
            </a:prstGeom>
            <a:noFill/>
            <a:ln w="38100">
              <a:solidFill>
                <a:srgbClr val="CB13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83929" y="1061570"/>
            <a:ext cx="3148008" cy="4964167"/>
            <a:chOff x="8083929" y="1061570"/>
            <a:chExt cx="3148008" cy="4964167"/>
          </a:xfrm>
        </p:grpSpPr>
        <p:sp>
          <p:nvSpPr>
            <p:cNvPr id="39" name="TextBox 38"/>
            <p:cNvSpPr txBox="1"/>
            <p:nvPr/>
          </p:nvSpPr>
          <p:spPr>
            <a:xfrm>
              <a:off x="9826126" y="1061570"/>
              <a:ext cx="1353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DAQ, Safety</a:t>
              </a:r>
              <a:endParaRPr lang="en-US" sz="1600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8083929" y="1093916"/>
              <a:ext cx="3148008" cy="4931821"/>
              <a:chOff x="8083929" y="1093916"/>
              <a:chExt cx="3148008" cy="4931821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83929" y="1453737"/>
                <a:ext cx="3148008" cy="457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42" name="Rectangle 41"/>
              <p:cNvSpPr/>
              <p:nvPr/>
            </p:nvSpPr>
            <p:spPr>
              <a:xfrm>
                <a:off x="9866985" y="1093916"/>
                <a:ext cx="1088227" cy="266022"/>
              </a:xfrm>
              <a:prstGeom prst="rect">
                <a:avLst/>
              </a:prstGeom>
              <a:noFill/>
              <a:ln w="38100">
                <a:solidFill>
                  <a:srgbClr val="CB13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4915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04"/>
    </mc:Choice>
    <mc:Fallback xmlns="">
      <p:transition spd="slow" advTm="89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76431" y="792234"/>
            <a:ext cx="5601962" cy="4866495"/>
            <a:chOff x="1176431" y="792234"/>
            <a:chExt cx="5601962" cy="4866495"/>
          </a:xfrm>
        </p:grpSpPr>
        <p:grpSp>
          <p:nvGrpSpPr>
            <p:cNvPr id="2" name="Group 1"/>
            <p:cNvGrpSpPr/>
            <p:nvPr/>
          </p:nvGrpSpPr>
          <p:grpSpPr>
            <a:xfrm>
              <a:off x="1176431" y="792234"/>
              <a:ext cx="5601962" cy="4866495"/>
              <a:chOff x="1762800" y="855552"/>
              <a:chExt cx="5601962" cy="4866495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62800" y="855552"/>
                <a:ext cx="5601962" cy="432012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938661" y="5137272"/>
                <a:ext cx="13533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Detector space</a:t>
                </a:r>
                <a:endParaRPr lang="en-US" sz="1600" dirty="0"/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1359060" y="5138132"/>
              <a:ext cx="887009" cy="496955"/>
            </a:xfrm>
            <a:prstGeom prst="rect">
              <a:avLst/>
            </a:prstGeom>
            <a:noFill/>
            <a:ln w="38100">
              <a:solidFill>
                <a:srgbClr val="CB13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968110" y="1128928"/>
            <a:ext cx="5469080" cy="4826212"/>
            <a:chOff x="2968110" y="1128928"/>
            <a:chExt cx="5469080" cy="4826212"/>
          </a:xfrm>
        </p:grpSpPr>
        <p:grpSp>
          <p:nvGrpSpPr>
            <p:cNvPr id="10" name="Group 9"/>
            <p:cNvGrpSpPr/>
            <p:nvPr/>
          </p:nvGrpSpPr>
          <p:grpSpPr>
            <a:xfrm>
              <a:off x="2968110" y="1128928"/>
              <a:ext cx="5469080" cy="4826212"/>
              <a:chOff x="2968110" y="1128928"/>
              <a:chExt cx="5469080" cy="4826212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68110" y="1128928"/>
                <a:ext cx="5469080" cy="423581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2968110" y="5370365"/>
                <a:ext cx="13533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Crane </a:t>
                </a:r>
              </a:p>
              <a:p>
                <a:r>
                  <a:rPr lang="en-US" sz="1600" dirty="0" smtClean="0"/>
                  <a:t>Coverage</a:t>
                </a:r>
                <a:endParaRPr lang="en-US" sz="1600" dirty="0"/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3009994" y="5432560"/>
              <a:ext cx="902303" cy="496955"/>
            </a:xfrm>
            <a:prstGeom prst="rect">
              <a:avLst/>
            </a:prstGeom>
            <a:noFill/>
            <a:ln w="38100">
              <a:solidFill>
                <a:srgbClr val="CB13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236220" y="220980"/>
            <a:ext cx="502920" cy="63017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42332" y="113268"/>
            <a:ext cx="7850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Interface Control Drawings with Facilities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3997559" y="1205715"/>
            <a:ext cx="5746273" cy="4770019"/>
            <a:chOff x="3997559" y="1205715"/>
            <a:chExt cx="5746273" cy="4770019"/>
          </a:xfrm>
        </p:grpSpPr>
        <p:grpSp>
          <p:nvGrpSpPr>
            <p:cNvPr id="24" name="Group 23"/>
            <p:cNvGrpSpPr/>
            <p:nvPr/>
          </p:nvGrpSpPr>
          <p:grpSpPr>
            <a:xfrm>
              <a:off x="3997559" y="1205715"/>
              <a:ext cx="5746273" cy="4770019"/>
              <a:chOff x="3997559" y="1205715"/>
              <a:chExt cx="5746273" cy="4770019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31535" y="1205715"/>
                <a:ext cx="5712297" cy="4400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3997559" y="5637180"/>
                <a:ext cx="22993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Anchor points</a:t>
                </a:r>
                <a:endParaRPr lang="en-US" sz="1600" dirty="0"/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4049000" y="5683302"/>
              <a:ext cx="1420971" cy="276289"/>
            </a:xfrm>
            <a:prstGeom prst="rect">
              <a:avLst/>
            </a:prstGeom>
            <a:noFill/>
            <a:ln w="38100">
              <a:solidFill>
                <a:srgbClr val="CB13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68479" y="1301256"/>
            <a:ext cx="5907395" cy="4428414"/>
            <a:chOff x="5368479" y="1301256"/>
            <a:chExt cx="5907395" cy="4428414"/>
          </a:xfrm>
        </p:grpSpPr>
        <p:grpSp>
          <p:nvGrpSpPr>
            <p:cNvPr id="25" name="Group 24"/>
            <p:cNvGrpSpPr/>
            <p:nvPr/>
          </p:nvGrpSpPr>
          <p:grpSpPr>
            <a:xfrm>
              <a:off x="5368479" y="1301256"/>
              <a:ext cx="5907395" cy="4428414"/>
              <a:chOff x="5368479" y="1301256"/>
              <a:chExt cx="5907395" cy="4428414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68479" y="1639810"/>
                <a:ext cx="5288678" cy="40898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9922562" y="1301256"/>
                <a:ext cx="13533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Floor layouts</a:t>
                </a:r>
                <a:endParaRPr lang="en-US" sz="1600" dirty="0"/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9948282" y="1314376"/>
              <a:ext cx="1301871" cy="276289"/>
            </a:xfrm>
            <a:prstGeom prst="rect">
              <a:avLst/>
            </a:prstGeom>
            <a:noFill/>
            <a:ln w="38100">
              <a:solidFill>
                <a:srgbClr val="CB13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88688" y="2131595"/>
            <a:ext cx="6219836" cy="3764202"/>
            <a:chOff x="6088688" y="2131595"/>
            <a:chExt cx="6219836" cy="3764202"/>
          </a:xfrm>
        </p:grpSpPr>
        <p:grpSp>
          <p:nvGrpSpPr>
            <p:cNvPr id="26" name="Group 25"/>
            <p:cNvGrpSpPr/>
            <p:nvPr/>
          </p:nvGrpSpPr>
          <p:grpSpPr>
            <a:xfrm>
              <a:off x="6088688" y="2131595"/>
              <a:ext cx="6219836" cy="3764202"/>
              <a:chOff x="6088688" y="2131595"/>
              <a:chExt cx="6219836" cy="3764202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88688" y="2131595"/>
                <a:ext cx="4866524" cy="376420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0955212" y="2411931"/>
                <a:ext cx="13533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Detector interface</a:t>
                </a:r>
                <a:endParaRPr lang="en-US" sz="1600" dirty="0"/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10980932" y="2429996"/>
              <a:ext cx="934189" cy="566710"/>
            </a:xfrm>
            <a:prstGeom prst="rect">
              <a:avLst/>
            </a:prstGeom>
            <a:noFill/>
            <a:ln w="38100">
              <a:solidFill>
                <a:srgbClr val="CB13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9521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56"/>
    </mc:Choice>
    <mc:Fallback xmlns="">
      <p:transition spd="slow" advTm="16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F.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Matichard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| ND I&amp;I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9C72E-2A13-EB4D-AD45-6D4E6ACAED8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05.20.21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26988BB-09F9-45CB-AA1A-F11D406F6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66" y="189853"/>
            <a:ext cx="2861677" cy="569268"/>
          </a:xfrm>
        </p:spPr>
        <p:txBody>
          <a:bodyPr/>
          <a:lstStyle/>
          <a:p>
            <a:r>
              <a:rPr lang="en-US" dirty="0" smtClean="0"/>
              <a:t>NSCF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52" y="742432"/>
            <a:ext cx="8457130" cy="547805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926988BB-09F9-45CB-AA1A-F11D406F6005}"/>
              </a:ext>
            </a:extLst>
          </p:cNvPr>
          <p:cNvSpPr txBox="1">
            <a:spLocks/>
          </p:cNvSpPr>
          <p:nvPr/>
        </p:nvSpPr>
        <p:spPr>
          <a:xfrm>
            <a:off x="9181851" y="1911528"/>
            <a:ext cx="2861677" cy="2198247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200" b="1" i="0" kern="1200" baseline="0">
                <a:solidFill>
                  <a:srgbClr val="004C97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dirty="0" smtClean="0"/>
              <a:t>Power, SLED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Grounding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Egress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PRISM 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Interference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Stay Clear zone</a:t>
            </a:r>
          </a:p>
          <a:p>
            <a:pPr marL="3429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05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3.4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4.1|2.5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7.2|6.4|1.3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5|1.3|4.6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6.1|2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3|0.2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10.4|25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2.8|1.6|0.5|0.5|0.6|5.1|4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36"/>
</p:tagLst>
</file>

<file path=ppt/theme/theme1.xml><?xml version="1.0" encoding="utf-8"?>
<a:theme xmlns:a="http://schemas.openxmlformats.org/drawingml/2006/main" name="LBNF Content-Footer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6783</TotalTime>
  <Words>582</Words>
  <Application>Microsoft Office PowerPoint</Application>
  <PresentationFormat>Widescreen</PresentationFormat>
  <Paragraphs>171</Paragraphs>
  <Slides>28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Merriweather Sans</vt:lpstr>
      <vt:lpstr>Calibri</vt:lpstr>
      <vt:lpstr>Helvetica Neue</vt:lpstr>
      <vt:lpstr>Arial</vt:lpstr>
      <vt:lpstr>Arial Narrow</vt:lpstr>
      <vt:lpstr>Geneva</vt:lpstr>
      <vt:lpstr>Helvetica</vt:lpstr>
      <vt:lpstr>Lucida Grande</vt:lpstr>
      <vt:lpstr>LBNF Content-Footer Theme</vt:lpstr>
      <vt:lpstr>DUNE-ND I&amp;I/Systems</vt:lpstr>
      <vt:lpstr>ND Systems Engineering, Integration, Installation    </vt:lpstr>
      <vt:lpstr>PowerPoint Presentation</vt:lpstr>
      <vt:lpstr>DUNE Near Detector:  Requirements and Interfaces</vt:lpstr>
      <vt:lpstr>PowerPoint Presentation</vt:lpstr>
      <vt:lpstr>PowerPoint Presentation</vt:lpstr>
      <vt:lpstr>PowerPoint Presentation</vt:lpstr>
      <vt:lpstr>PowerPoint Presentation</vt:lpstr>
      <vt:lpstr>NSCF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Integrated Design  </vt:lpstr>
      <vt:lpstr>PowerPoint Presentation</vt:lpstr>
      <vt:lpstr>Models Export</vt:lpstr>
      <vt:lpstr>PowerPoint Presentation</vt:lpstr>
      <vt:lpstr>PowerPoint Presentation</vt:lpstr>
      <vt:lpstr>PowerPoint Presentation</vt:lpstr>
      <vt:lpstr>Slow Controls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DUNE-ND I&amp;I/Systems Update</dc:title>
  <dc:creator>Fabrice Matichard</dc:creator>
  <cp:lastModifiedBy>Matichard, Fabrice</cp:lastModifiedBy>
  <cp:revision>19</cp:revision>
  <dcterms:modified xsi:type="dcterms:W3CDTF">2021-10-27T16:22:58Z</dcterms:modified>
</cp:coreProperties>
</file>