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48"/>
  </p:normalViewPr>
  <p:slideViewPr>
    <p:cSldViewPr snapToGrid="0" snapToObjects="1">
      <p:cViewPr varScale="1">
        <p:scale>
          <a:sx n="84" d="100"/>
          <a:sy n="84" d="100"/>
        </p:scale>
        <p:origin x="2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BFAC-B7F0-5B46-9F81-746D1C77F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96DEA-65A2-1C47-B785-98EC49F88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79A29-2150-D344-A88B-B5E0A279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938FA-36FF-3947-89D1-5E727E5A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BD26F-EDC3-3047-B7F4-B89FD74C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1568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B2D2-7127-3240-9E30-55D231E9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6FB86-EB36-354E-919D-160838DF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03F88-D827-7142-8731-F8F42BC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32AA8-D6B9-A744-AA9C-6AF8856C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0C5C2-E577-9F4C-B57D-483BE67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0207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EA211-E12A-B546-8F2C-AB5B3754D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3D388-6C76-694D-B4A2-6FC59F41E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E387-E943-BE48-8F7D-D802BC51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99B1-2923-CC42-973D-3A3DE069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A978-3F1B-E948-8751-6792EF83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085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12FF-59F3-3443-AE3B-78D029ED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BEECF-87F1-8643-9960-D609B332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04AE-1BDF-C442-B1AE-C32D698E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89863-B97D-CC4B-A19E-B6ECB7FA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1D0E-9B42-1D47-B115-499A4A12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2141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B1C9-2B47-234D-B0E7-500BE2A6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EBA32-6C34-6247-92C4-7C234ACBA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4C997-1015-F542-AB6C-9B790E7B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33C3-6D50-CF42-803E-74BA2DC0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42F7-E1D7-AC41-97B9-A4DB38FE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9819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D5EE-DEAA-834E-8A2D-DD0FF605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D997B-D969-0046-ABEC-7AD2C7559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AAF87-0E4C-234E-B253-FB481C0E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0D5BB-823D-AC49-8712-1CDC161F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4843E-B25B-0E48-978E-D9B99968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20CF3-30B2-5843-A7B0-D7DB7830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532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255D-BD9C-C448-8855-94C37E9E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1778-4395-AD49-BB44-CA92F0AD6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F6811-B1B2-7A47-838E-28EEB1635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DD499-4EBD-6740-A344-AA8B28811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6AAEA-CA5D-194C-8444-E3DFBB66D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3405F-3945-1141-84EE-77D9E876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2D040-1182-A549-BA48-C8963D83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C4332-0E4C-434F-829F-645199F6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24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B3D2-DF30-1D44-982E-AB6B63BC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98F51-3A60-1746-ABA3-ED3B2243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58C9B-E20F-6547-9DD6-98BD51D0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D79D1-9988-C940-A717-2B95D099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5356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A7FAD0-1B9B-084A-AC42-7836D495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E4825-CE18-F543-B675-B16A3BCF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B0B4A-F177-744D-857C-05FD987E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081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B75F-585C-EB43-96DD-1040ABDA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EE8E3-2619-954A-8A8A-DDD8AAFE7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C7B9A-77B0-C842-8F6A-C833F35C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A1FBA-EC06-F549-AF9E-D1AFA006A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EA644-5548-2546-A764-2C7678C6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8A47E-09FE-A54D-AC45-348B992A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6520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26C9-B9AE-B34E-9546-E75D78239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3BE18-E0F5-D440-87AB-90254D3DC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262E2-035A-7F47-9773-574B23200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5A32-1EA9-5047-9032-7BA82D94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0C8B0-A5C0-8246-A118-D643420D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84561-3AF8-A641-A090-6B2E477F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4250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CAE8A-834B-9E4C-A9BE-84DC8597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0ED51-D615-3A4C-A7E8-2B62F317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B3A89-1779-5042-9676-E13C75E08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644FF-64FE-8E4B-9471-CF15CDDD4AD5}" type="datetimeFigureOut">
              <a:rPr lang="en-CH" smtClean="0"/>
              <a:t>29.10.21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BB6A8-076D-0B4E-A3AE-29FB9CED8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77BA-5746-194B-AF8E-FD2D2E5A4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9A9C-D00C-9D40-94D9-3B8EE426A1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887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UNE-DAQ/detdataformats" TargetMode="External"/><Relationship Id="rId2" Type="http://schemas.openxmlformats.org/officeDocument/2006/relationships/hyperlink" Target="https://github.com/DUNE-DAQ/daqdataforma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2C94F28C-9B9A-4528-9DA8-15FBF05FB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722" b="50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DB960-81E1-AD42-A117-B4FFBACBA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CH" sz="8000"/>
              <a:t>An online view on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CD632-A902-DF4E-88CE-0DD278CAA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en-CH"/>
              <a:t>G. Lehmann Miotto and A. Thea for the DAQ team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6463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8EF0BD-7658-D540-BDCA-953C270F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896" y="1271675"/>
            <a:ext cx="550544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glimpse into the future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3D3B0-A19E-4C47-9D00-23A34F778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1896" y="3751350"/>
            <a:ext cx="550544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A8332D-EA74-40A2-8709-00EDB237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358801C-1E89-48FF-B14F-D76A2EA1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88284F-ED00-40CA-B57D-89C49E8E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5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F97F1-8291-6141-9905-4D6CC8BD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7974330" cy="1325563"/>
          </a:xfrm>
        </p:spPr>
        <p:txBody>
          <a:bodyPr anchor="b">
            <a:normAutofit/>
          </a:bodyPr>
          <a:lstStyle/>
          <a:p>
            <a:pPr algn="r"/>
            <a:r>
              <a:rPr lang="en-CH" dirty="0">
                <a:solidFill>
                  <a:schemeClr val="bg1"/>
                </a:solidFill>
              </a:rPr>
              <a:t>Making files more self explanatory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899E-DA2B-EE49-95C3-D20FEB4A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6" y="2398957"/>
            <a:ext cx="10071624" cy="3526144"/>
          </a:xfrm>
        </p:spPr>
        <p:txBody>
          <a:bodyPr>
            <a:normAutofit lnSpcReduction="10000"/>
          </a:bodyPr>
          <a:lstStyle/>
          <a:p>
            <a:r>
              <a:rPr lang="en-CH" sz="1600" dirty="0">
                <a:solidFill>
                  <a:schemeClr val="bg1"/>
                </a:solidFill>
              </a:rPr>
              <a:t>Extend file names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A</a:t>
            </a:r>
            <a:r>
              <a:rPr lang="en-CH" sz="1600" dirty="0">
                <a:solidFill>
                  <a:schemeClr val="bg1"/>
                </a:solidFill>
              </a:rPr>
              <a:t>dd application name to file to ensure uniqueness (only relevant when there are multiple data writers which is not the case for coldboxes)</a:t>
            </a:r>
            <a:br>
              <a:rPr lang="en-CH" sz="1600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np02_bde_coldbox_</a:t>
            </a:r>
            <a:r>
              <a:rPr lang="en-GB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dataflow01</a:t>
            </a:r>
            <a:r>
              <a:rPr lang="en-GB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_run011913_0009_20211028T161244.hdf5</a:t>
            </a:r>
          </a:p>
          <a:p>
            <a:pPr lvl="1"/>
            <a:r>
              <a:rPr lang="en-CH" sz="1600" dirty="0">
                <a:solidFill>
                  <a:schemeClr val="bg1"/>
                </a:solidFill>
              </a:rPr>
              <a:t>Add file extension while a file is being written to:</a:t>
            </a:r>
            <a:br>
              <a:rPr lang="en-CH" sz="1600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np02_bde_coldbox_</a:t>
            </a:r>
            <a:r>
              <a:rPr lang="en-GB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dataflow01</a:t>
            </a:r>
            <a:r>
              <a:rPr lang="en-GB" sz="1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_run011913_0009_20211028T161244.hdf5.</a:t>
            </a:r>
            <a:r>
              <a:rPr lang="en-GB" sz="16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</a:t>
            </a:r>
            <a:endParaRPr lang="en-CH" sz="1600" dirty="0">
              <a:solidFill>
                <a:srgbClr val="FFC000"/>
              </a:solidFill>
            </a:endParaRPr>
          </a:p>
          <a:p>
            <a:r>
              <a:rPr lang="en-CH" sz="1600" dirty="0">
                <a:solidFill>
                  <a:schemeClr val="bg1"/>
                </a:solidFill>
              </a:rPr>
              <a:t>Introduce a file header with few essential properties to allow decoding :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Apparatus (e.g. np02_bde_coldbox)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Application name (e.g. dataflow01)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R</a:t>
            </a:r>
            <a:r>
              <a:rPr lang="en-CH" sz="1600" dirty="0">
                <a:solidFill>
                  <a:schemeClr val="bg1"/>
                </a:solidFill>
              </a:rPr>
              <a:t>un number (e.g. 011913)</a:t>
            </a:r>
          </a:p>
          <a:p>
            <a:pPr lvl="1"/>
            <a:r>
              <a:rPr lang="en-GB" sz="1600" dirty="0">
                <a:solidFill>
                  <a:schemeClr val="bg1"/>
                </a:solidFill>
              </a:rPr>
              <a:t>D</a:t>
            </a:r>
            <a:r>
              <a:rPr lang="en-CH" sz="1600" dirty="0">
                <a:solidFill>
                  <a:schemeClr val="bg1"/>
                </a:solidFill>
              </a:rPr>
              <a:t>aq release version (e.g. dunedaq-v3.0.0)</a:t>
            </a:r>
          </a:p>
          <a:p>
            <a:pPr lvl="1"/>
            <a:r>
              <a:rPr lang="en-CH" sz="1600" dirty="0">
                <a:solidFill>
                  <a:schemeClr val="bg1"/>
                </a:solidFill>
              </a:rPr>
              <a:t>File index (e.g. 0009)</a:t>
            </a:r>
          </a:p>
          <a:p>
            <a:pPr lvl="1"/>
            <a:r>
              <a:rPr lang="en-CH" sz="1600" dirty="0">
                <a:solidFill>
                  <a:schemeClr val="bg1"/>
                </a:solidFill>
              </a:rPr>
              <a:t>Creation time (e.g. </a:t>
            </a:r>
            <a:r>
              <a:rPr lang="en-GB" sz="1600" dirty="0">
                <a:solidFill>
                  <a:schemeClr val="bg1"/>
                </a:solidFill>
              </a:rPr>
              <a:t>20211028T161244)</a:t>
            </a:r>
            <a:endParaRPr lang="en-CH" sz="1600" dirty="0">
              <a:solidFill>
                <a:schemeClr val="bg1"/>
              </a:solidFill>
            </a:endParaRPr>
          </a:p>
          <a:p>
            <a:pPr lvl="1"/>
            <a:endParaRPr lang="en-CH" sz="1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F97F1-8291-6141-9905-4D6CC8BD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8728710" cy="1325563"/>
          </a:xfrm>
        </p:spPr>
        <p:txBody>
          <a:bodyPr anchor="b">
            <a:normAutofit/>
          </a:bodyPr>
          <a:lstStyle/>
          <a:p>
            <a:pPr algn="r"/>
            <a:r>
              <a:rPr lang="en-CH" dirty="0">
                <a:solidFill>
                  <a:schemeClr val="bg1"/>
                </a:solidFill>
              </a:rPr>
              <a:t>Making files more self explanatory (2)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899E-DA2B-EE49-95C3-D20FEB4A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Keep the groups and dataset names as generic and simple as possible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GROUP “</a:t>
            </a:r>
            <a:r>
              <a:rPr lang="en-US" sz="1900" dirty="0" err="1">
                <a:solidFill>
                  <a:schemeClr val="bg1"/>
                </a:solidFill>
              </a:rPr>
              <a:t>TriggerRecord</a:t>
            </a:r>
            <a:r>
              <a:rPr lang="en-US" sz="1900" dirty="0">
                <a:solidFill>
                  <a:schemeClr val="bg1"/>
                </a:solidFill>
              </a:rPr>
              <a:t>#.seq#” {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DATASET </a:t>
            </a:r>
            <a:r>
              <a:rPr lang="en-US" sz="1500" dirty="0" err="1">
                <a:solidFill>
                  <a:schemeClr val="bg1"/>
                </a:solidFill>
              </a:rPr>
              <a:t>Fragment_detID_geoID</a:t>
            </a:r>
            <a:r>
              <a:rPr lang="en-US" sz="1500" dirty="0">
                <a:solidFill>
                  <a:schemeClr val="bg1"/>
                </a:solidFill>
              </a:rPr>
              <a:t>{ data }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…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DATASET </a:t>
            </a:r>
            <a:r>
              <a:rPr lang="en-US" sz="1500" dirty="0" err="1">
                <a:solidFill>
                  <a:schemeClr val="bg1"/>
                </a:solidFill>
              </a:rPr>
              <a:t>TriggerRecordHeader</a:t>
            </a:r>
            <a:r>
              <a:rPr lang="en-US" sz="1500" dirty="0">
                <a:solidFill>
                  <a:schemeClr val="bg1"/>
                </a:solidFill>
              </a:rPr>
              <a:t> { data }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}</a:t>
            </a:r>
            <a:endParaRPr lang="en-CH" sz="1900" dirty="0">
              <a:solidFill>
                <a:schemeClr val="bg1"/>
              </a:solidFill>
            </a:endParaRPr>
          </a:p>
          <a:p>
            <a:r>
              <a:rPr lang="en-CH" sz="2300" dirty="0">
                <a:solidFill>
                  <a:schemeClr val="bg1"/>
                </a:solidFill>
              </a:rPr>
              <a:t>Avoid duplication of information that is available in the Fragment headers anyway</a:t>
            </a:r>
          </a:p>
          <a:p>
            <a:pPr lvl="1"/>
            <a:r>
              <a:rPr lang="en-CH" sz="1900" dirty="0">
                <a:solidFill>
                  <a:schemeClr val="bg1"/>
                </a:solidFill>
              </a:rPr>
              <a:t>The Trigger Record Header contains t</a:t>
            </a:r>
            <a:r>
              <a:rPr lang="en-GB" sz="1900" dirty="0">
                <a:solidFill>
                  <a:schemeClr val="bg1"/>
                </a:solidFill>
              </a:rPr>
              <a:t>he</a:t>
            </a:r>
            <a:r>
              <a:rPr lang="en-CH" sz="1900" dirty="0">
                <a:solidFill>
                  <a:schemeClr val="bg1"/>
                </a:solidFill>
              </a:rPr>
              <a:t> list of fragments that you shall expect for the trigger record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9D8E3-3CA5-1141-B991-B0DDF396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6461760" cy="1325563"/>
          </a:xfrm>
        </p:spPr>
        <p:txBody>
          <a:bodyPr anchor="b">
            <a:normAutofit/>
          </a:bodyPr>
          <a:lstStyle/>
          <a:p>
            <a:pPr algn="r"/>
            <a:r>
              <a:rPr lang="en-CH" dirty="0">
                <a:solidFill>
                  <a:schemeClr val="bg1"/>
                </a:solidFill>
              </a:rPr>
              <a:t>Improving raw data formats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B436-DB7D-8E4A-98BA-8FDBCCD2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6"/>
            <a:ext cx="9406666" cy="3789107"/>
          </a:xfrm>
        </p:spPr>
        <p:txBody>
          <a:bodyPr>
            <a:normAutofit/>
          </a:bodyPr>
          <a:lstStyle/>
          <a:p>
            <a:r>
              <a:rPr lang="en-CH" sz="2000" dirty="0">
                <a:solidFill>
                  <a:schemeClr val="bg1"/>
                </a:solidFill>
              </a:rPr>
              <a:t>DAQ data formats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Reduce versioning to Fragment Header and Trigger Record Header (eliminate geoid versioning)</a:t>
            </a:r>
          </a:p>
          <a:p>
            <a:pPr lvl="1"/>
            <a:endParaRPr lang="en-CH" sz="2000" dirty="0">
              <a:solidFill>
                <a:schemeClr val="bg1"/>
              </a:solidFill>
            </a:endParaRPr>
          </a:p>
          <a:p>
            <a:r>
              <a:rPr lang="en-CH" sz="2000" dirty="0">
                <a:solidFill>
                  <a:schemeClr val="bg1"/>
                </a:solidFill>
              </a:rPr>
              <a:t>DET data formats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Agree on a minimal common header with all detectors</a:t>
            </a:r>
          </a:p>
          <a:p>
            <a:pPr lvl="1"/>
            <a:endParaRPr lang="en-CH" sz="2000" dirty="0">
              <a:solidFill>
                <a:schemeClr val="bg1"/>
              </a:solidFill>
            </a:endParaRPr>
          </a:p>
          <a:p>
            <a:pPr lvl="1"/>
            <a:endParaRPr lang="en-CH" sz="2000" dirty="0">
              <a:solidFill>
                <a:schemeClr val="bg1"/>
              </a:solidFill>
            </a:endParaRPr>
          </a:p>
          <a:p>
            <a:pPr lvl="1"/>
            <a:endParaRPr lang="en-CH" sz="2000" dirty="0">
              <a:solidFill>
                <a:schemeClr val="bg1"/>
              </a:solidFill>
            </a:endParaRP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This breaks backward compatibility but we are sure that it will be very beneficial for the future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E2C4E-8655-CB40-9329-326B747F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70" y="4427220"/>
            <a:ext cx="105346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9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FB6D-0E3A-FB42-96D0-00DD8695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730240" cy="1325563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CH" dirty="0">
                <a:solidFill>
                  <a:schemeClr val="bg1"/>
                </a:solidFill>
              </a:rPr>
              <a:t>hat is a Trigger Record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BD75-FB90-CB4B-BEEC-0E845731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CH" sz="2000">
                <a:solidFill>
                  <a:schemeClr val="bg1"/>
                </a:solidFill>
              </a:rPr>
              <a:t>A Trigger record corresponds to 1 trigger decision and is uniquely identified through the pair Run Number – Trigger Record Number</a:t>
            </a:r>
          </a:p>
          <a:p>
            <a:r>
              <a:rPr lang="en-CH" sz="2000">
                <a:solidFill>
                  <a:schemeClr val="bg1"/>
                </a:solidFill>
              </a:rPr>
              <a:t>Every Trigger Record contains a number of Fragments</a:t>
            </a:r>
          </a:p>
          <a:p>
            <a:r>
              <a:rPr lang="en-CH" sz="2000">
                <a:solidFill>
                  <a:schemeClr val="bg1"/>
                </a:solidFill>
              </a:rPr>
              <a:t>Each Fragment corresponds to a part of the detector and contains the raw data produced during a time window as requested by the trigger</a:t>
            </a:r>
          </a:p>
          <a:p>
            <a:r>
              <a:rPr lang="en-CH" sz="2000">
                <a:solidFill>
                  <a:schemeClr val="bg1"/>
                </a:solidFill>
              </a:rPr>
              <a:t>If the trigger requests to readout very large time windows, then, for ease of reading/analysing the data, a Trigger Record may be subdivided into smaller pieces</a:t>
            </a:r>
          </a:p>
          <a:p>
            <a:pPr lvl="1"/>
            <a:r>
              <a:rPr lang="en-CH" sz="2000">
                <a:solidFill>
                  <a:schemeClr val="bg1"/>
                </a:solidFill>
              </a:rPr>
              <a:t>In this case a sequence number is added to the TriggerRecord, to recognize the different pieces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E8E6F-7657-2D47-929E-0E7C9D85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CH" sz="3800">
                <a:solidFill>
                  <a:schemeClr val="bg1"/>
                </a:solidFill>
              </a:rPr>
              <a:t>Writing Trigger Records to file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E079-CF5B-2946-BA8C-0356B9ED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CH" sz="1900" dirty="0">
                <a:solidFill>
                  <a:schemeClr val="bg1"/>
                </a:solidFill>
              </a:rPr>
              <a:t>HDF5 is used for persisting trigger records at present</a:t>
            </a:r>
            <a:br>
              <a:rPr lang="en-CH" sz="1900" dirty="0">
                <a:solidFill>
                  <a:schemeClr val="bg1"/>
                </a:solidFill>
              </a:rPr>
            </a:br>
            <a:r>
              <a:rPr lang="en-GB" sz="19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np02_bde_coldbox_run011913_0009_20211028T161244.hdf5</a:t>
            </a:r>
            <a:endParaRPr lang="en-CH" sz="19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H" sz="1900" dirty="0">
                <a:solidFill>
                  <a:schemeClr val="bg1"/>
                </a:solidFill>
              </a:rPr>
              <a:t>It is easy to navigate through a file and identify the trigger records with their trigger record header and the associated fragments (see h5dump-shared -&gt;)</a:t>
            </a:r>
          </a:p>
          <a:p>
            <a:r>
              <a:rPr lang="en-CH" sz="1900" dirty="0">
                <a:solidFill>
                  <a:schemeClr val="bg1"/>
                </a:solidFill>
              </a:rPr>
              <a:t>If a trigger record is segmented, you will see something like:</a:t>
            </a:r>
            <a:br>
              <a:rPr lang="en-CH" sz="1900" dirty="0">
                <a:solidFill>
                  <a:schemeClr val="bg1"/>
                </a:solidFill>
              </a:rPr>
            </a:br>
            <a:r>
              <a:rPr lang="en-CH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“TriggerRecord012345.00N”</a:t>
            </a:r>
            <a:endParaRPr lang="en-CH" sz="1900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910558-5E90-2344-A028-4BBAF8B9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5263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38758-D218-0B44-AD7A-F08D06E7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CH">
                <a:solidFill>
                  <a:schemeClr val="bg1"/>
                </a:solidFill>
              </a:rPr>
              <a:t>The Run Registry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6577-667C-3F45-A1D8-F4313F7A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5069093" cy="3526144"/>
          </a:xfrm>
        </p:spPr>
        <p:txBody>
          <a:bodyPr>
            <a:normAutofit/>
          </a:bodyPr>
          <a:lstStyle/>
          <a:p>
            <a:r>
              <a:rPr lang="en-CH" sz="2000" dirty="0">
                <a:solidFill>
                  <a:schemeClr val="bg1"/>
                </a:solidFill>
              </a:rPr>
              <a:t>For each run t</a:t>
            </a:r>
            <a:r>
              <a:rPr lang="en-GB" sz="2000" dirty="0">
                <a:solidFill>
                  <a:schemeClr val="bg1"/>
                </a:solidFill>
              </a:rPr>
              <a:t>he DAQ fills an entry into a database that can be used by offline to extract metadata that are not already contained in the file</a:t>
            </a:r>
          </a:p>
          <a:p>
            <a:r>
              <a:rPr lang="en-GB" sz="2000" dirty="0">
                <a:solidFill>
                  <a:schemeClr val="bg1"/>
                </a:solidFill>
              </a:rPr>
              <a:t>We have tried to implement all the requests from offline, but if something is missing, we can add more information</a:t>
            </a:r>
            <a:endParaRPr lang="en-CH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F56B6-505F-2D49-8DC8-534EE70B3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87" y="958884"/>
            <a:ext cx="5220936" cy="52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0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D9A6-FBF6-EC44-9F20-0DFAD366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8290560" cy="1325563"/>
          </a:xfrm>
        </p:spPr>
        <p:txBody>
          <a:bodyPr anchor="b">
            <a:normAutofit/>
          </a:bodyPr>
          <a:lstStyle/>
          <a:p>
            <a:pPr algn="r"/>
            <a:r>
              <a:rPr lang="en-CH" sz="4100" dirty="0">
                <a:solidFill>
                  <a:schemeClr val="bg1"/>
                </a:solidFill>
              </a:rPr>
              <a:t>Transfering files from DAQ to offline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33D9-0C36-5E40-AA1B-82F8A6E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CH" sz="2000">
                <a:solidFill>
                  <a:schemeClr val="bg1"/>
                </a:solidFill>
              </a:rPr>
              <a:t>Today FTS relies on the availability of a json file to start the transfer of a raw data file</a:t>
            </a:r>
          </a:p>
          <a:p>
            <a:pPr lvl="1"/>
            <a:r>
              <a:rPr lang="en-CH" sz="2000">
                <a:solidFill>
                  <a:schemeClr val="bg1"/>
                </a:solidFill>
              </a:rPr>
              <a:t>The json file contains basic information about </a:t>
            </a:r>
            <a:r>
              <a:rPr lang="en-GB" sz="2000">
                <a:solidFill>
                  <a:schemeClr val="bg1"/>
                </a:solidFill>
              </a:rPr>
              <a:t>th</a:t>
            </a:r>
            <a:r>
              <a:rPr lang="en-CH" sz="2000">
                <a:solidFill>
                  <a:schemeClr val="bg1"/>
                </a:solidFill>
              </a:rPr>
              <a:t>e file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164B6-B59D-C242-AD21-A16F5C7A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91898"/>
            <a:ext cx="7924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C050D-5B49-6442-8030-64A155AC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9098280" cy="1325563"/>
          </a:xfrm>
        </p:spPr>
        <p:txBody>
          <a:bodyPr anchor="b">
            <a:normAutofit/>
          </a:bodyPr>
          <a:lstStyle/>
          <a:p>
            <a:pPr algn="r"/>
            <a:r>
              <a:rPr lang="en-CH" sz="3100" dirty="0">
                <a:solidFill>
                  <a:schemeClr val="bg1"/>
                </a:solidFill>
              </a:rPr>
              <a:t>Our understanding of how data are catalogued offline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E093-A482-C347-B769-80C76D46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CH" sz="2000" dirty="0">
                <a:solidFill>
                  <a:schemeClr val="bg1"/>
                </a:solidFill>
              </a:rPr>
              <a:t>For each data file produced by the DAQ a set of metadata are created (by offline) to ease tracking, querying, etc</a:t>
            </a:r>
          </a:p>
          <a:p>
            <a:r>
              <a:rPr lang="en-CH" sz="2000" dirty="0">
                <a:solidFill>
                  <a:schemeClr val="bg1"/>
                </a:solidFill>
              </a:rPr>
              <a:t>Those metadata are a combination of information extracted directly from the raw data file and run registry fields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Offline may decide to enrich the metadata with information about the detector status, but this is out of the scope of the DAQ-offline interface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B9B40-4BE5-1F4B-B32C-72E38381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CH">
                <a:solidFill>
                  <a:schemeClr val="bg1"/>
                </a:solidFill>
              </a:rPr>
              <a:t>Reading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E6509-59F8-454E-BFC9-F4822C2B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CH" sz="1700" dirty="0">
                <a:solidFill>
                  <a:schemeClr val="bg1"/>
                </a:solidFill>
              </a:rPr>
              <a:t>The “datasets” in the HDF5 files have only two formats: TriggerRecordHeader or Fragment</a:t>
            </a:r>
          </a:p>
          <a:p>
            <a:r>
              <a:rPr lang="en-CH" sz="1700" dirty="0">
                <a:solidFill>
                  <a:schemeClr val="bg1"/>
                </a:solidFill>
              </a:rPr>
              <a:t>Those two structures are represented in the sw package </a:t>
            </a:r>
            <a:r>
              <a:rPr lang="en-CH" sz="1700" dirty="0">
                <a:solidFill>
                  <a:schemeClr val="bg1"/>
                </a:solidFill>
                <a:hlinkClick r:id="rId2"/>
              </a:rPr>
              <a:t>daqdataformats</a:t>
            </a:r>
            <a:endParaRPr lang="en-CH" sz="1700" dirty="0">
              <a:solidFill>
                <a:schemeClr val="bg1"/>
              </a:solidFill>
            </a:endParaRP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E</a:t>
            </a:r>
            <a:r>
              <a:rPr lang="en-CH" sz="1700" dirty="0">
                <a:solidFill>
                  <a:schemeClr val="bg1"/>
                </a:solidFill>
              </a:rPr>
              <a:t>very data structure is versioned</a:t>
            </a:r>
          </a:p>
          <a:p>
            <a:r>
              <a:rPr lang="en-CH" sz="1700" dirty="0">
                <a:solidFill>
                  <a:schemeClr val="bg1"/>
                </a:solidFill>
              </a:rPr>
              <a:t>A Fragment consists of a FragmentHeader appended by the raw detector data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T</a:t>
            </a:r>
            <a:r>
              <a:rPr lang="en-CH" sz="1700" dirty="0">
                <a:solidFill>
                  <a:schemeClr val="bg1"/>
                </a:solidFill>
              </a:rPr>
              <a:t>he responsibility for the decoders of the raw detector data is with the respective consortia</a:t>
            </a:r>
          </a:p>
          <a:p>
            <a:pPr lvl="1"/>
            <a:r>
              <a:rPr lang="en-CH" sz="1700" dirty="0">
                <a:solidFill>
                  <a:schemeClr val="bg1"/>
                </a:solidFill>
              </a:rPr>
              <a:t>A snapshot of the presently used formats is in </a:t>
            </a:r>
            <a:r>
              <a:rPr lang="en-CH" sz="1700" dirty="0">
                <a:solidFill>
                  <a:schemeClr val="bg1"/>
                </a:solidFill>
                <a:hlinkClick r:id="rId3"/>
              </a:rPr>
              <a:t>detdataformats</a:t>
            </a:r>
            <a:endParaRPr lang="en-CH" sz="1700" dirty="0">
              <a:solidFill>
                <a:schemeClr val="bg1"/>
              </a:solidFill>
            </a:endParaRPr>
          </a:p>
          <a:p>
            <a:r>
              <a:rPr lang="en-CH" sz="1700" dirty="0">
                <a:solidFill>
                  <a:schemeClr val="bg1"/>
                </a:solidFill>
              </a:rPr>
              <a:t>Those two sw repositories have been setup avoiding any code dependencies on other DAQ packages, such that offline can take/use them</a:t>
            </a:r>
          </a:p>
          <a:p>
            <a:pPr lvl="1"/>
            <a:r>
              <a:rPr lang="en-CH" sz="1700" dirty="0">
                <a:solidFill>
                  <a:schemeClr val="bg1"/>
                </a:solidFill>
              </a:rPr>
              <a:t>What is the feedback from offline? Missing features? Extra requirements?</a:t>
            </a:r>
          </a:p>
          <a:p>
            <a:pPr lvl="1"/>
            <a:r>
              <a:rPr lang="en-CH" sz="1700" dirty="0">
                <a:solidFill>
                  <a:schemeClr val="bg1"/>
                </a:solidFill>
              </a:rPr>
              <a:t>We need to clarify how to best handle the transfer of responibility from online to offline for long term support of each version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271DE-EF78-E540-B1B2-70226985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5623560" cy="1325563"/>
          </a:xfrm>
        </p:spPr>
        <p:txBody>
          <a:bodyPr anchor="b">
            <a:normAutofit/>
          </a:bodyPr>
          <a:lstStyle/>
          <a:p>
            <a:pPr algn="r"/>
            <a:r>
              <a:rPr lang="en-CH" dirty="0">
                <a:solidFill>
                  <a:schemeClr val="bg1"/>
                </a:solidFill>
              </a:rPr>
              <a:t>Understanding data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8FD7-306F-D34F-A523-AA52D09D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CH" sz="2000" dirty="0">
                <a:solidFill>
                  <a:schemeClr val="bg1"/>
                </a:solidFill>
              </a:rPr>
              <a:t>Besides decoding the raw data, in order to understand them we need channel maps, i.e. the association of an electronic channel to its location in space.</a:t>
            </a:r>
          </a:p>
          <a:p>
            <a:r>
              <a:rPr lang="en-GB" sz="2000" dirty="0">
                <a:solidFill>
                  <a:schemeClr val="bg1"/>
                </a:solidFill>
              </a:rPr>
              <a:t>T</a:t>
            </a:r>
            <a:r>
              <a:rPr lang="en-CH" sz="2000" dirty="0">
                <a:solidFill>
                  <a:schemeClr val="bg1"/>
                </a:solidFill>
              </a:rPr>
              <a:t>he channel map itself is a responsibility of the detector consortia (they know how they built the detector and how the electronics is connected)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How/where do we best store channel maps?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Is there scope for common code online/offline to interprete those maps?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3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8548B-0B8E-6D46-B5CE-737275B3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CH">
                <a:solidFill>
                  <a:schemeClr val="bg1"/>
                </a:solidFill>
              </a:rPr>
              <a:t>Status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07F6-6F2F-7B46-BA1B-273E6693D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CH" sz="2000" dirty="0">
                <a:solidFill>
                  <a:schemeClr val="bg1"/>
                </a:solidFill>
              </a:rPr>
              <a:t>The present implementation is a very first attempt to setup a workflow that will allow long term maintainability for DUNE</a:t>
            </a:r>
          </a:p>
          <a:p>
            <a:r>
              <a:rPr lang="en-CH" sz="2000" dirty="0">
                <a:solidFill>
                  <a:schemeClr val="bg1"/>
                </a:solidFill>
              </a:rPr>
              <a:t>In the following slides we present a few ideas that we are developing, with the aim of further improving the situation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Those ideas are still to be discussed in detail within DAQ and electronics experts and are not implemented yet!</a:t>
            </a:r>
          </a:p>
          <a:p>
            <a:pPr lvl="1"/>
            <a:r>
              <a:rPr lang="en-CH" sz="2000" dirty="0">
                <a:solidFill>
                  <a:schemeClr val="bg1"/>
                </a:solidFill>
              </a:rPr>
              <a:t>Your feedback is essential, since we are trying to be useful to you, in first place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927</Words>
  <Application>Microsoft Macintosh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An online view on data</vt:lpstr>
      <vt:lpstr>What is a Trigger Record</vt:lpstr>
      <vt:lpstr>Writing Trigger Records to file</vt:lpstr>
      <vt:lpstr>The Run Registry</vt:lpstr>
      <vt:lpstr>Transfering files from DAQ to offline</vt:lpstr>
      <vt:lpstr>Our understanding of how data are catalogued offline</vt:lpstr>
      <vt:lpstr>Reading data</vt:lpstr>
      <vt:lpstr>Understanding data</vt:lpstr>
      <vt:lpstr>Status</vt:lpstr>
      <vt:lpstr>A glimpse into the future</vt:lpstr>
      <vt:lpstr>Making files more self explanatory</vt:lpstr>
      <vt:lpstr>Making files more self explanatory (2)</vt:lpstr>
      <vt:lpstr>Improving raw data formats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online view on data</dc:title>
  <dc:creator>Giovanna Lehmann Miotto</dc:creator>
  <cp:lastModifiedBy>Giovanna Lehmann Miotto</cp:lastModifiedBy>
  <cp:revision>7</cp:revision>
  <dcterms:created xsi:type="dcterms:W3CDTF">2021-10-29T06:37:00Z</dcterms:created>
  <dcterms:modified xsi:type="dcterms:W3CDTF">2021-10-29T12:38:19Z</dcterms:modified>
</cp:coreProperties>
</file>