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C740-3D3F-417C-82DE-04BA1F0B4814}" type="datetimeFigureOut">
              <a:rPr lang="en-GB" smtClean="0"/>
              <a:t>20/01/2012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34-60DC-46DF-99C9-47AC109E95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C740-3D3F-417C-82DE-04BA1F0B4814}" type="datetimeFigureOut">
              <a:rPr lang="en-GB" smtClean="0"/>
              <a:t>20/01/2012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34-60DC-46DF-99C9-47AC109E95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C740-3D3F-417C-82DE-04BA1F0B4814}" type="datetimeFigureOut">
              <a:rPr lang="en-GB" smtClean="0"/>
              <a:t>20/01/2012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34-60DC-46DF-99C9-47AC109E95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9160" y="914400"/>
            <a:ext cx="7162800" cy="533400"/>
          </a:xfrm>
        </p:spPr>
        <p:txBody>
          <a:bodyPr/>
          <a:lstStyle>
            <a:lvl1pPr algn="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Proton Accelerators for Science and Innovation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69BB32-B3B2-4D4F-8101-3ED91A597D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743200" y="2514600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1457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C740-3D3F-417C-82DE-04BA1F0B4814}" type="datetimeFigureOut">
              <a:rPr lang="en-GB" smtClean="0"/>
              <a:t>20/01/2012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34-60DC-46DF-99C9-47AC109E95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C740-3D3F-417C-82DE-04BA1F0B4814}" type="datetimeFigureOut">
              <a:rPr lang="en-GB" smtClean="0"/>
              <a:t>20/01/2012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34-60DC-46DF-99C9-47AC109E95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C740-3D3F-417C-82DE-04BA1F0B4814}" type="datetimeFigureOut">
              <a:rPr lang="en-GB" smtClean="0"/>
              <a:t>20/01/2012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34-60DC-46DF-99C9-47AC109E95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C740-3D3F-417C-82DE-04BA1F0B4814}" type="datetimeFigureOut">
              <a:rPr lang="en-GB" smtClean="0"/>
              <a:t>20/01/2012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34-60DC-46DF-99C9-47AC109E95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C740-3D3F-417C-82DE-04BA1F0B4814}" type="datetimeFigureOut">
              <a:rPr lang="en-GB" smtClean="0"/>
              <a:t>20/01/2012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34-60DC-46DF-99C9-47AC109E95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C740-3D3F-417C-82DE-04BA1F0B4814}" type="datetimeFigureOut">
              <a:rPr lang="en-GB" smtClean="0"/>
              <a:t>20/01/2012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34-60DC-46DF-99C9-47AC109E95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C740-3D3F-417C-82DE-04BA1F0B4814}" type="datetimeFigureOut">
              <a:rPr lang="en-GB" smtClean="0"/>
              <a:t>20/01/2012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34-60DC-46DF-99C9-47AC109E95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C740-3D3F-417C-82DE-04BA1F0B4814}" type="datetimeFigureOut">
              <a:rPr lang="en-GB" smtClean="0"/>
              <a:t>20/01/2012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34-60DC-46DF-99C9-47AC109E95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1C740-3D3F-417C-82DE-04BA1F0B4814}" type="datetimeFigureOut">
              <a:rPr lang="en-GB" smtClean="0"/>
              <a:t>20/01/2012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12834-60DC-46DF-99C9-47AC109E959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196752"/>
            <a:ext cx="7162800" cy="223224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Injection into RFFAG</a:t>
            </a:r>
            <a:br>
              <a:rPr lang="en-US" sz="3600" dirty="0" smtClean="0"/>
            </a:br>
            <a:r>
              <a:rPr lang="en-US" sz="2800" dirty="0" smtClean="0"/>
              <a:t>First Preliminary Ideas</a:t>
            </a:r>
            <a:endParaRPr lang="en-US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6400800" cy="1728192"/>
          </a:xfrm>
        </p:spPr>
        <p:txBody>
          <a:bodyPr>
            <a:normAutofit/>
          </a:bodyPr>
          <a:lstStyle/>
          <a:p>
            <a:pPr algn="ctr"/>
            <a:r>
              <a:rPr lang="en-US" sz="3100" dirty="0" err="1" smtClean="0">
                <a:solidFill>
                  <a:schemeClr val="tx1"/>
                </a:solidFill>
              </a:rPr>
              <a:t>Jaroslaw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smtClean="0">
                <a:solidFill>
                  <a:schemeClr val="tx1"/>
                </a:solidFill>
              </a:rPr>
              <a:t>Pasternak</a:t>
            </a:r>
          </a:p>
          <a:p>
            <a:pPr algn="ctr"/>
            <a:r>
              <a:rPr lang="en-US" sz="3100" i="1" dirty="0" smtClean="0">
                <a:solidFill>
                  <a:schemeClr val="tx1"/>
                </a:solidFill>
              </a:rPr>
              <a:t>Imperial College/RAL STFC</a:t>
            </a:r>
          </a:p>
          <a:p>
            <a:pPr algn="ctr"/>
            <a:endParaRPr lang="en-US" sz="3100" i="1" dirty="0" smtClean="0">
              <a:solidFill>
                <a:schemeClr val="tx1"/>
              </a:solidFill>
            </a:endParaRPr>
          </a:p>
          <a:p>
            <a:pPr algn="ctr"/>
            <a:endParaRPr lang="en-US" sz="3100" i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7" name="Subtitle 4"/>
          <p:cNvSpPr txBox="1">
            <a:spLocks/>
          </p:cNvSpPr>
          <p:nvPr/>
        </p:nvSpPr>
        <p:spPr bwMode="auto">
          <a:xfrm>
            <a:off x="0" y="6109032"/>
            <a:ext cx="3203848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8000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5000"/>
              <a:buFont typeface="Wingdings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35000"/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25000"/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25000"/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25000"/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25000"/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25000"/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25000"/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9pPr>
          </a:lstStyle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VLENF meeting,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i="1" dirty="0">
                <a:solidFill>
                  <a:schemeClr val="tx1"/>
                </a:solidFill>
              </a:rPr>
              <a:t>January </a:t>
            </a:r>
            <a:r>
              <a:rPr lang="en-US" sz="2000" i="1" dirty="0" smtClean="0">
                <a:solidFill>
                  <a:schemeClr val="tx1"/>
                </a:solidFill>
              </a:rPr>
              <a:t>20</a:t>
            </a:r>
            <a:r>
              <a:rPr lang="en-US" sz="2000" i="1" dirty="0" smtClean="0">
                <a:solidFill>
                  <a:schemeClr val="tx1"/>
                </a:solidFill>
              </a:rPr>
              <a:t>, </a:t>
            </a:r>
            <a:r>
              <a:rPr lang="en-US" sz="2000" i="1" dirty="0">
                <a:solidFill>
                  <a:schemeClr val="tx1"/>
                </a:solidFill>
              </a:rPr>
              <a:t>2012</a:t>
            </a:r>
            <a:br>
              <a:rPr lang="en-US" sz="2000" i="1" dirty="0">
                <a:solidFill>
                  <a:schemeClr val="tx1"/>
                </a:solidFill>
              </a:rPr>
            </a:br>
            <a:endParaRPr lang="en-US" sz="2000" i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8" name="Picture 7" descr="IC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0" y="42204"/>
            <a:ext cx="1398814" cy="435393"/>
          </a:xfrm>
          <a:prstGeom prst="rect">
            <a:avLst/>
          </a:prstGeom>
        </p:spPr>
      </p:pic>
      <p:pic>
        <p:nvPicPr>
          <p:cNvPr id="9" name="Picture 13" descr="isisstfclogo_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6700" y="14068"/>
            <a:ext cx="2354808" cy="53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74809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0"/>
            <a:ext cx="652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Assumptions and observations (1)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692696"/>
            <a:ext cx="858972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 smtClean="0"/>
              <a:t> The RFFAG ring by J-B. Lagrange and Mori-san is designed for </a:t>
            </a:r>
            <a:r>
              <a:rPr lang="en-GB" sz="2000" dirty="0" err="1" smtClean="0"/>
              <a:t>muons</a:t>
            </a:r>
            <a:r>
              <a:rPr lang="en-GB" sz="2000" dirty="0" smtClean="0"/>
              <a:t>:</a:t>
            </a:r>
            <a:endParaRPr lang="en-GB" sz="2000" dirty="0"/>
          </a:p>
          <a:p>
            <a:r>
              <a:rPr lang="en-GB" sz="2000" dirty="0"/>
              <a:t> </a:t>
            </a:r>
            <a:r>
              <a:rPr lang="en-GB" sz="2000" dirty="0" smtClean="0"/>
              <a:t> -magnetic fields are for +-20% momentum deviation,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-</a:t>
            </a:r>
            <a:r>
              <a:rPr lang="en-GB" sz="2000" dirty="0" err="1" smtClean="0"/>
              <a:t>betatron</a:t>
            </a:r>
            <a:r>
              <a:rPr lang="en-GB" sz="2000" dirty="0" smtClean="0"/>
              <a:t> functions at mean value of 27 m in the drift are set to maximise           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 the neutrino efficiency (decreasing the </a:t>
            </a:r>
            <a:r>
              <a:rPr lang="en-GB" sz="2000" dirty="0" err="1" smtClean="0"/>
              <a:t>muon</a:t>
            </a:r>
            <a:r>
              <a:rPr lang="en-GB" sz="2000" dirty="0" smtClean="0"/>
              <a:t> production efficiency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 from  </a:t>
            </a:r>
            <a:r>
              <a:rPr lang="en-GB" sz="2000" dirty="0" err="1" smtClean="0"/>
              <a:t>pion</a:t>
            </a:r>
            <a:r>
              <a:rPr lang="en-GB" sz="2000" dirty="0" smtClean="0"/>
              <a:t> decay).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 The drift lengths in the arcs are very small</a:t>
            </a:r>
            <a:r>
              <a:rPr lang="en-GB" dirty="0" smtClean="0"/>
              <a:t>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683393"/>
            <a:ext cx="2448272" cy="4106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0"/>
            <a:ext cx="652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Assumptions and observations (2)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620688"/>
            <a:ext cx="72277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The drift length in the straights are long ( about 2.8 m)!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/>
              <a:t> </a:t>
            </a:r>
            <a:r>
              <a:rPr lang="en-GB" sz="2400" dirty="0" smtClean="0"/>
              <a:t>In this short talk I make the first attempt to estimate </a:t>
            </a:r>
          </a:p>
          <a:p>
            <a:r>
              <a:rPr lang="en-GB" sz="2400" dirty="0"/>
              <a:t> </a:t>
            </a:r>
            <a:r>
              <a:rPr lang="en-GB" sz="2400" dirty="0" smtClean="0"/>
              <a:t> the kicker/septum parameters  for this ring </a:t>
            </a:r>
          </a:p>
          <a:p>
            <a:r>
              <a:rPr lang="en-GB" sz="2400" dirty="0"/>
              <a:t> </a:t>
            </a:r>
            <a:r>
              <a:rPr lang="en-GB" sz="2400" dirty="0" smtClean="0"/>
              <a:t> assuming 2 </a:t>
            </a:r>
            <a:r>
              <a:rPr lang="en-GB" sz="2400" dirty="0" err="1" smtClean="0"/>
              <a:t>GeV</a:t>
            </a:r>
            <a:r>
              <a:rPr lang="en-GB" sz="2400" dirty="0" smtClean="0"/>
              <a:t>/c </a:t>
            </a:r>
            <a:r>
              <a:rPr lang="en-GB" sz="2400" dirty="0" err="1" smtClean="0"/>
              <a:t>muon</a:t>
            </a:r>
            <a:r>
              <a:rPr lang="en-GB" sz="2400" dirty="0" smtClean="0"/>
              <a:t> injection.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149080"/>
            <a:ext cx="6403454" cy="229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95736" y="260648"/>
            <a:ext cx="4188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Preliminary injection (1)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908720"/>
            <a:ext cx="735008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 smtClean="0"/>
              <a:t> The long drifts are the natural place for septum and kickers.</a:t>
            </a:r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pPr>
              <a:buFont typeface="Arial" pitchFamily="34" charset="0"/>
              <a:buChar char="•"/>
            </a:pPr>
            <a:r>
              <a:rPr lang="en-GB" sz="2000" dirty="0"/>
              <a:t> </a:t>
            </a:r>
            <a:r>
              <a:rPr lang="en-GB" sz="2000" dirty="0" smtClean="0"/>
              <a:t>Kickers must be distributed in a few cells 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(the more the weaker they are).</a:t>
            </a:r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pPr>
              <a:buFont typeface="Arial" pitchFamily="34" charset="0"/>
              <a:buChar char="•"/>
            </a:pPr>
            <a:r>
              <a:rPr lang="en-GB" sz="2000" dirty="0"/>
              <a:t> </a:t>
            </a:r>
            <a:r>
              <a:rPr lang="en-GB" sz="2000" dirty="0" smtClean="0"/>
              <a:t>Optics of the drift has been reproduced and zero chromaticity 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condition confirmed.</a:t>
            </a:r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pPr>
              <a:buFont typeface="Arial" pitchFamily="34" charset="0"/>
              <a:buChar char="•"/>
            </a:pPr>
            <a:r>
              <a:rPr lang="en-GB" sz="2000" dirty="0"/>
              <a:t> </a:t>
            </a:r>
            <a:r>
              <a:rPr lang="en-GB" sz="2000" dirty="0" smtClean="0"/>
              <a:t>Closed orbits have been calculated.</a:t>
            </a:r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pPr>
              <a:buFont typeface="Arial" pitchFamily="34" charset="0"/>
              <a:buChar char="•"/>
            </a:pPr>
            <a:r>
              <a:rPr lang="en-GB" sz="2000" dirty="0"/>
              <a:t> </a:t>
            </a:r>
            <a:r>
              <a:rPr lang="en-GB" sz="2000" dirty="0" smtClean="0"/>
              <a:t>The septum was assumed to be located downstream the D magnet.</a:t>
            </a:r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pPr>
              <a:buFont typeface="Arial" pitchFamily="34" charset="0"/>
              <a:buChar char="•"/>
            </a:pPr>
            <a:r>
              <a:rPr lang="en-GB" sz="2000" dirty="0"/>
              <a:t> </a:t>
            </a:r>
            <a:r>
              <a:rPr lang="en-GB" sz="2000" dirty="0" smtClean="0"/>
              <a:t>The needed orbit separation was estimated based on 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 the acceptance plots in the RFFAG paper ( by J-B and Mori-san) 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and is about 12cm*2+1cm~25 cm.</a:t>
            </a:r>
          </a:p>
          <a:p>
            <a:endParaRPr lang="en-GB" sz="2000" dirty="0" smtClean="0"/>
          </a:p>
          <a:p>
            <a:pPr>
              <a:buFont typeface="Arial" pitchFamily="34" charset="0"/>
              <a:buChar char="•"/>
            </a:pPr>
            <a:r>
              <a:rPr lang="en-GB" sz="2000" dirty="0"/>
              <a:t> </a:t>
            </a:r>
            <a:r>
              <a:rPr lang="en-GB" sz="2000" dirty="0" smtClean="0"/>
              <a:t>The additional separation to clear the magnet was assumed 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to be about 30 cm.</a:t>
            </a:r>
            <a:endParaRPr lang="en-GB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39752" y="0"/>
            <a:ext cx="41887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 smtClean="0"/>
              <a:t>Preliminary injection (2)</a:t>
            </a:r>
            <a:endParaRPr lang="en-GB" sz="3200" dirty="0"/>
          </a:p>
        </p:txBody>
      </p:sp>
      <p:pic>
        <p:nvPicPr>
          <p:cNvPr id="5" name="Picture 4" descr="RFFAGinj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0688"/>
            <a:ext cx="9144000" cy="56502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52120" y="2852936"/>
            <a:ext cx="26038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Circulating beam orbits</a:t>
            </a:r>
          </a:p>
          <a:p>
            <a:r>
              <a:rPr lang="en-GB" sz="2000" dirty="0" smtClean="0"/>
              <a:t>0 and +/- 20% </a:t>
            </a:r>
            <a:r>
              <a:rPr lang="en-GB" sz="2000" dirty="0" err="1" smtClean="0"/>
              <a:t>dp</a:t>
            </a:r>
            <a:r>
              <a:rPr lang="en-GB" sz="2000" dirty="0" smtClean="0"/>
              <a:t>/p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355976" y="1412776"/>
            <a:ext cx="1528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Injected beam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260648"/>
            <a:ext cx="5141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Preliminary injection - parameters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556792"/>
            <a:ext cx="747531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dirty="0" smtClean="0"/>
              <a:t> Number of kickers         3 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/>
              <a:t> </a:t>
            </a:r>
            <a:r>
              <a:rPr lang="en-GB" sz="3200" dirty="0" smtClean="0"/>
              <a:t>Kicker B field                  0.05 T 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/>
              <a:t> </a:t>
            </a:r>
            <a:r>
              <a:rPr lang="en-GB" sz="3200" dirty="0" smtClean="0"/>
              <a:t>Kicker length                  2.6 m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/>
              <a:t> </a:t>
            </a:r>
            <a:r>
              <a:rPr lang="en-GB" sz="3200" dirty="0" smtClean="0"/>
              <a:t>Kicker aperture              60x30 cm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/>
              <a:t> </a:t>
            </a:r>
            <a:r>
              <a:rPr lang="en-GB" sz="3200" dirty="0" smtClean="0"/>
              <a:t>Septum B field               0.6 T 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/>
              <a:t> </a:t>
            </a:r>
            <a:r>
              <a:rPr lang="en-GB" sz="3200" dirty="0" smtClean="0"/>
              <a:t>Septum length               2.6 m in length and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/>
              <a:t> </a:t>
            </a:r>
            <a:r>
              <a:rPr lang="en-GB" sz="3200" dirty="0" smtClean="0"/>
              <a:t>Septum aperture          30x30 cm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0991" y="1484784"/>
            <a:ext cx="8883009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sz="2000" dirty="0" smtClean="0"/>
              <a:t>Single turn 2 </a:t>
            </a:r>
            <a:r>
              <a:rPr lang="en-GB" sz="2000" dirty="0" err="1" smtClean="0"/>
              <a:t>GeV</a:t>
            </a:r>
            <a:r>
              <a:rPr lang="en-GB" sz="2000" dirty="0" smtClean="0"/>
              <a:t>/c </a:t>
            </a:r>
            <a:r>
              <a:rPr lang="en-GB" sz="2000" dirty="0" err="1" smtClean="0"/>
              <a:t>muon</a:t>
            </a:r>
            <a:r>
              <a:rPr lang="en-GB" sz="2000" dirty="0" smtClean="0"/>
              <a:t> injection into RFFAG is possible. 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 If more kickers would be used weaker strength could be obtained.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This scheme requires a relatively long decay channel in order to </a:t>
            </a:r>
          </a:p>
          <a:p>
            <a:r>
              <a:rPr lang="en-GB" sz="2000" dirty="0" smtClean="0"/>
              <a:t>  generate the </a:t>
            </a:r>
            <a:r>
              <a:rPr lang="en-GB" sz="2000" dirty="0" err="1" smtClean="0"/>
              <a:t>muon</a:t>
            </a:r>
            <a:r>
              <a:rPr lang="en-GB" sz="2000" dirty="0" smtClean="0"/>
              <a:t> beam from the </a:t>
            </a:r>
            <a:r>
              <a:rPr lang="en-GB" sz="2000" dirty="0" err="1" smtClean="0"/>
              <a:t>pion</a:t>
            </a:r>
            <a:r>
              <a:rPr lang="en-GB" sz="2000" dirty="0" smtClean="0"/>
              <a:t> decay before the injection into the RFFAG.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Is this possible and acceptable?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/>
              <a:t> </a:t>
            </a:r>
            <a:r>
              <a:rPr lang="en-GB" sz="2000" dirty="0" smtClean="0"/>
              <a:t>The multi-turn </a:t>
            </a:r>
            <a:r>
              <a:rPr lang="en-GB" sz="2000" dirty="0" err="1" smtClean="0"/>
              <a:t>muon</a:t>
            </a:r>
            <a:r>
              <a:rPr lang="en-GB" sz="2000" dirty="0" smtClean="0"/>
              <a:t> injection could be an option.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/>
              <a:t> </a:t>
            </a:r>
            <a:r>
              <a:rPr lang="en-GB" sz="2000" dirty="0" smtClean="0"/>
              <a:t>The </a:t>
            </a:r>
            <a:r>
              <a:rPr lang="en-GB" sz="2000" dirty="0" err="1" smtClean="0"/>
              <a:t>pion</a:t>
            </a:r>
            <a:r>
              <a:rPr lang="en-GB" sz="2000" dirty="0" smtClean="0"/>
              <a:t> decay into the RFFAG-type ring should also be studied.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 This is almost certainly possible! -&gt; Next task...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051720" y="476672"/>
            <a:ext cx="5140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Summary and future plans</a:t>
            </a:r>
            <a:endParaRPr lang="en-GB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275" y="561975"/>
            <a:ext cx="7791450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275856" y="188640"/>
            <a:ext cx="26514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From Mori-san</a:t>
            </a:r>
            <a:endParaRPr lang="en-GB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414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Injection into RFFAG First Preliminary Ideas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Injection into RFFAG First Preliminary Ideas</dc:title>
  <dc:creator>jpastern</dc:creator>
  <cp:lastModifiedBy>jpastern</cp:lastModifiedBy>
  <cp:revision>3</cp:revision>
  <dcterms:created xsi:type="dcterms:W3CDTF">2012-01-20T12:04:01Z</dcterms:created>
  <dcterms:modified xsi:type="dcterms:W3CDTF">2012-01-20T13:01:44Z</dcterms:modified>
</cp:coreProperties>
</file>