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4" r:id="rId2"/>
    <p:sldMasterId id="2147483674" r:id="rId3"/>
    <p:sldMasterId id="2147483683" r:id="rId4"/>
    <p:sldMasterId id="2147483694" r:id="rId5"/>
  </p:sldMasterIdLst>
  <p:notesMasterIdLst>
    <p:notesMasterId r:id="rId36"/>
  </p:notesMasterIdLst>
  <p:sldIdLst>
    <p:sldId id="256" r:id="rId6"/>
    <p:sldId id="295" r:id="rId7"/>
    <p:sldId id="313" r:id="rId8"/>
    <p:sldId id="315" r:id="rId9"/>
    <p:sldId id="336" r:id="rId10"/>
    <p:sldId id="317" r:id="rId11"/>
    <p:sldId id="318" r:id="rId12"/>
    <p:sldId id="327" r:id="rId13"/>
    <p:sldId id="316" r:id="rId14"/>
    <p:sldId id="332" r:id="rId15"/>
    <p:sldId id="333" r:id="rId16"/>
    <p:sldId id="337" r:id="rId17"/>
    <p:sldId id="326" r:id="rId18"/>
    <p:sldId id="323" r:id="rId19"/>
    <p:sldId id="328" r:id="rId20"/>
    <p:sldId id="329" r:id="rId21"/>
    <p:sldId id="330" r:id="rId22"/>
    <p:sldId id="306" r:id="rId23"/>
    <p:sldId id="334" r:id="rId24"/>
    <p:sldId id="335" r:id="rId25"/>
    <p:sldId id="314" r:id="rId26"/>
    <p:sldId id="307" r:id="rId27"/>
    <p:sldId id="325" r:id="rId28"/>
    <p:sldId id="321" r:id="rId29"/>
    <p:sldId id="322" r:id="rId30"/>
    <p:sldId id="320" r:id="rId31"/>
    <p:sldId id="300" r:id="rId32"/>
    <p:sldId id="324" r:id="rId33"/>
    <p:sldId id="331" r:id="rId34"/>
    <p:sldId id="308" r:id="rId35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9" autoAdjust="0"/>
    <p:restoredTop sz="94660"/>
  </p:normalViewPr>
  <p:slideViewPr>
    <p:cSldViewPr snapToGrid="0">
      <p:cViewPr varScale="1">
        <p:scale>
          <a:sx n="91" d="100"/>
          <a:sy n="91" d="100"/>
        </p:scale>
        <p:origin x="134" y="3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8DFC90-F227-4B9B-ABD2-A384746736B9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7B29A3-778E-421D-AE52-5C0BE2458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011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11746"/>
            <a:ext cx="11057467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5367" y="3209908"/>
            <a:ext cx="11061700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aseline="0">
                <a:solidFill>
                  <a:srgbClr val="004C97"/>
                </a:solidFill>
                <a:latin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1748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5366" y="1227138"/>
            <a:ext cx="11061700" cy="4241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686118"/>
            <a:ext cx="11057460" cy="4397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z="12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D61C2E61-1EB1-4612-819B-60B8B58F2959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A. Lambert | LBNC Meeting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D7C6703C-D516-5C41-9D7B-DB72F4B68A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425569"/>
            <a:ext cx="11057461" cy="60376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736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69130" y="274638"/>
            <a:ext cx="11384816" cy="88386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algn="l">
              <a:defRPr sz="32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369130" y="1357503"/>
            <a:ext cx="11384816" cy="4920571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30188" indent="-230188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400" b="0" i="0">
                <a:solidFill>
                  <a:srgbClr val="3C5A77"/>
                </a:solidFill>
                <a:latin typeface="Helvetica"/>
              </a:defRPr>
            </a:lvl1pPr>
            <a:lvl2pPr marL="514350" indent="-23018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60425" indent="-23018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98563" indent="-23018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0000"/>
              <a:buFont typeface="Lucida Grande"/>
              <a:buChar char="-"/>
              <a:defRPr sz="1400" b="0" i="0">
                <a:solidFill>
                  <a:srgbClr val="3C5A77"/>
                </a:solidFill>
                <a:latin typeface="Helvetica"/>
              </a:defRPr>
            </a:lvl4pPr>
            <a:lvl5pPr marL="1484313" indent="-2254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8000"/>
              <a:buFont typeface="Arial"/>
              <a:buChar char="•"/>
              <a:defRPr sz="12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2B9765-4D24-4CBD-A329-DF85D292EA1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2C3E640-0157-43D8-A494-A3B6F8D482A6}" type="datetime1">
              <a:rPr lang="en-US" smtClean="0"/>
              <a:t>12/2/2021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FAA9FE-4289-44DC-B79C-5B1402718BA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A. Lambert | LBNC Meeting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87DE12-534F-455F-B899-EED0B3632AA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7269C37-F1AD-4E91-B8A3-755FEC9D3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530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365760"/>
            <a:ext cx="109728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23C7243-2EE0-4FDD-93C6-0B5052268C82}" type="datetime1">
              <a:rPr lang="en-US" smtClean="0">
                <a:latin typeface="Helvetica"/>
                <a:cs typeface="Helvetica"/>
              </a:rPr>
              <a:t>12/2/2021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smtClean="0"/>
              <a:t>A. Lambert | LBNC Meeting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605368" y="1207770"/>
            <a:ext cx="532100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marL="256032" marR="0" lvl="0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mtClean="0"/>
              <a:t>Edit Master text styles</a:t>
            </a:r>
          </a:p>
          <a:p>
            <a:pPr marL="256032" marR="0" lvl="1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mtClean="0"/>
              <a:t>Second level</a:t>
            </a:r>
          </a:p>
          <a:p>
            <a:pPr marL="256032" marR="0" lvl="2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mtClean="0"/>
              <a:t>Third level</a:t>
            </a:r>
          </a:p>
          <a:p>
            <a:pPr marL="256032" marR="0" lvl="3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mtClean="0"/>
              <a:t>Fourth level</a:t>
            </a:r>
          </a:p>
          <a:p>
            <a:pPr marL="256032" marR="0" lvl="4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2"/>
          </p:nvPr>
        </p:nvSpPr>
        <p:spPr>
          <a:xfrm>
            <a:off x="6261400" y="1215721"/>
            <a:ext cx="532100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0841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6B99E-E91F-4B88-AEF2-8AD0FC64EF60}" type="datetime1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Lambert | LBNC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58C41-4E09-478C-BA05-121E33C73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741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41AE9B-F48D-4D4F-B49E-0F4F59545301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LBNC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09600" y="1238250"/>
            <a:ext cx="11057467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6217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487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E4181-797E-485E-A624-14154239C946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Lambert | LBNC Meeting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A3EDC-84CE-5D44-955B-22A59AD275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609600" y="1238250"/>
            <a:ext cx="5331795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7"/>
          </p:nvPr>
        </p:nvSpPr>
        <p:spPr>
          <a:xfrm>
            <a:off x="6335272" y="1238250"/>
            <a:ext cx="5331795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2105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6" y="5347369"/>
            <a:ext cx="53381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94745" y="432611"/>
            <a:ext cx="11072356" cy="57950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6244260" y="5347369"/>
            <a:ext cx="54228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12020-6563-470B-B3B1-C586A699660B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Lambert | LBNC Meeting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9268-D729-4C4B-81BB-35603E7F3B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9"/>
          </p:nvPr>
        </p:nvSpPr>
        <p:spPr>
          <a:xfrm>
            <a:off x="609600" y="1238250"/>
            <a:ext cx="5331795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20"/>
          </p:nvPr>
        </p:nvSpPr>
        <p:spPr>
          <a:xfrm>
            <a:off x="6335272" y="1238250"/>
            <a:ext cx="5331795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5366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64695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09600" y="1238251"/>
            <a:ext cx="11057467" cy="484663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98E98-3595-4DC9-978B-7297C2E21916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Lambert | LBNC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3080B-B7DD-F94E-BF93-E5AF96AB21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480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0991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57B00-3D35-49C8-92E1-F6B40DCDC56B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Lambert | LBNC Meeting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71154-E60D-9942-9C7E-C9963561CB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5791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175906"/>
            <a:ext cx="4023360" cy="9153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955118" y="1238250"/>
            <a:ext cx="6711949" cy="48529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2928383D-9174-4045-BED2-FEA8C61D4182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A. Lambert | LBNC Meeting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609735B5-E0F8-D44A-A3DE-E2CD0DCDE7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9098"/>
            <a:ext cx="11057467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9"/>
          </p:nvPr>
        </p:nvSpPr>
        <p:spPr>
          <a:xfrm>
            <a:off x="609600" y="1238250"/>
            <a:ext cx="4023365" cy="372268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059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1" y="432612"/>
            <a:ext cx="11057467" cy="64695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09601" y="1238253"/>
            <a:ext cx="11057467" cy="484663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A. Lambert | LBNC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fld id="{40127370-27FD-4E31-8BE7-A66D889AB03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80F84C3-AAAD-42A4-BF3D-6ACE9E350A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3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fld id="{92B50A46-1A3E-48B7-88AC-1C247CF7C89F}" type="datetime1">
              <a:rPr lang="en-US" smtClean="0"/>
              <a:t>12/2/2021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527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5366" y="1227138"/>
            <a:ext cx="11061700" cy="4241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686118"/>
            <a:ext cx="11057460" cy="4397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z="12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35E6F14A-A7BF-457D-9C2B-E096EF4BFA68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A. Lambert | LBNC Meeting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D7C6703C-D516-5C41-9D7B-DB72F4B68A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425569"/>
            <a:ext cx="11057461" cy="60376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4859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69130" y="274638"/>
            <a:ext cx="11384816" cy="88386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algn="l">
              <a:defRPr sz="32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369130" y="1357503"/>
            <a:ext cx="11384816" cy="4920571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30188" indent="-230188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400" b="0" i="0">
                <a:solidFill>
                  <a:srgbClr val="3C5A77"/>
                </a:solidFill>
                <a:latin typeface="Helvetica"/>
              </a:defRPr>
            </a:lvl1pPr>
            <a:lvl2pPr marL="514350" indent="-23018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60425" indent="-23018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98563" indent="-23018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0000"/>
              <a:buFont typeface="Lucida Grande"/>
              <a:buChar char="-"/>
              <a:defRPr sz="1400" b="0" i="0">
                <a:solidFill>
                  <a:srgbClr val="3C5A77"/>
                </a:solidFill>
                <a:latin typeface="Helvetica"/>
              </a:defRPr>
            </a:lvl4pPr>
            <a:lvl5pPr marL="1484313" indent="-2254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8000"/>
              <a:buFont typeface="Arial"/>
              <a:buChar char="•"/>
              <a:defRPr sz="12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2B9765-4D24-4CBD-A329-DF85D292EA1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0C84C97-5833-47EC-9A01-46C9F581A818}" type="datetime1">
              <a:rPr lang="en-US" smtClean="0"/>
              <a:t>12/2/2021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FAA9FE-4289-44DC-B79C-5B1402718BA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A. Lambert | LBNC Meeting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87DE12-534F-455F-B899-EED0B3632AA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7269C37-F1AD-4E91-B8A3-755FEC9D3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4201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451284-D691-42EA-81A3-9BB6C4C716B3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LBNC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09600" y="1238250"/>
            <a:ext cx="11057467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8397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487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7B5A0-7D9B-404C-A2F6-0EFCB08604EA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Lambert | LBNC Meeting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A3EDC-84CE-5D44-955B-22A59AD275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609600" y="1238250"/>
            <a:ext cx="5331795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7"/>
          </p:nvPr>
        </p:nvSpPr>
        <p:spPr>
          <a:xfrm>
            <a:off x="6335272" y="1238250"/>
            <a:ext cx="5331795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6027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6" y="5347369"/>
            <a:ext cx="53381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94745" y="432611"/>
            <a:ext cx="11072356" cy="57950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6244260" y="5347369"/>
            <a:ext cx="54228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49B3C-E558-4DE7-8220-1DBE138DD90D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Lambert | LBNC Meeting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9268-D729-4C4B-81BB-35603E7F3B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9"/>
          </p:nvPr>
        </p:nvSpPr>
        <p:spPr>
          <a:xfrm>
            <a:off x="609600" y="1238250"/>
            <a:ext cx="5331795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20"/>
          </p:nvPr>
        </p:nvSpPr>
        <p:spPr>
          <a:xfrm>
            <a:off x="6335272" y="1238250"/>
            <a:ext cx="5331795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5813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64695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09600" y="1238251"/>
            <a:ext cx="11057467" cy="484663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94FBE-DA04-4671-AB6F-368A1952026E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Lambert | LBNC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3080B-B7DD-F94E-BF93-E5AF96AB21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1430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0991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E921A-262B-42A1-9DEC-B74D095CF952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Lambert | LBNC Meeting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71154-E60D-9942-9C7E-C9963561CB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6214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175906"/>
            <a:ext cx="4023360" cy="9153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955118" y="1238250"/>
            <a:ext cx="6711949" cy="48529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69314FA7-3972-4087-BAE5-E72AB51FB35D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A. Lambert | LBNC Meeting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609735B5-E0F8-D44A-A3DE-E2CD0DCDE7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9098"/>
            <a:ext cx="11057467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9"/>
          </p:nvPr>
        </p:nvSpPr>
        <p:spPr>
          <a:xfrm>
            <a:off x="609600" y="1238250"/>
            <a:ext cx="4023365" cy="372268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7573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5366" y="1227138"/>
            <a:ext cx="11061700" cy="4241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686118"/>
            <a:ext cx="11057460" cy="4397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z="12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B2B7270E-6A4D-4F2F-A52D-48744A704998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A. Lambert | LBNC Meeting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D7C6703C-D516-5C41-9D7B-DB72F4B68A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425569"/>
            <a:ext cx="11057461" cy="60376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9436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E92CA-5122-4482-9E93-3CA94A15424D}" type="datetime1">
              <a:rPr lang="en-US" smtClean="0"/>
              <a:t>12/2/2021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Lambert | LBNC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09C-6C5E-44F5-8A86-17792D67C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747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0B074-9056-4F6A-A32A-F95A9DFB9C3E}" type="datetime1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Lambert | LBNC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27370-27FD-4E31-8BE7-A66D889AB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0751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1" y="971551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002F963-FA39-46B3-A9B3-A771C7F33487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4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A. Lambert | LBNC Meeting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4665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2" y="103665"/>
            <a:ext cx="11563349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043047"/>
            <a:ext cx="11563351" cy="498786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spcBef>
                <a:spcPts val="1200"/>
              </a:spcBef>
              <a:defRPr sz="2400">
                <a:solidFill>
                  <a:srgbClr val="404040"/>
                </a:solidFill>
              </a:defRPr>
            </a:lvl1pPr>
            <a:lvl2pPr>
              <a:spcBef>
                <a:spcPts val="200"/>
              </a:spcBef>
              <a:defRPr sz="2200">
                <a:solidFill>
                  <a:srgbClr val="404040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rgbClr val="404040"/>
                </a:solidFill>
              </a:defRPr>
            </a:lvl3pPr>
            <a:lvl4pPr>
              <a:spcBef>
                <a:spcPts val="0"/>
              </a:spcBef>
              <a:defRPr sz="1800">
                <a:solidFill>
                  <a:srgbClr val="404040"/>
                </a:solidFill>
              </a:defRPr>
            </a:lvl4pPr>
            <a:lvl5pPr marL="2057400" indent="-228600">
              <a:spcBef>
                <a:spcPts val="0"/>
              </a:spcBef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00018" y="6515100"/>
            <a:ext cx="1435100" cy="241300"/>
          </a:xfrm>
        </p:spPr>
        <p:txBody>
          <a:bodyPr/>
          <a:lstStyle>
            <a:lvl1pPr>
              <a:defRPr/>
            </a:lvl1pPr>
          </a:lstStyle>
          <a:p>
            <a:fld id="{B034E469-F1D4-40F9-8C58-BC4A331F7EE9}" type="datetime1">
              <a:rPr lang="en-US" altLang="en-US" smtClean="0"/>
              <a:t>12/2/2021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02676" y="6515100"/>
            <a:ext cx="5911160" cy="241300"/>
          </a:xfrm>
        </p:spPr>
        <p:txBody>
          <a:bodyPr/>
          <a:lstStyle>
            <a:lvl1pPr>
              <a:defRPr sz="12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b="1" smtClean="0"/>
              <a:t>A. Lambert | LBNC Meeting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078CA2-75EA-4F42-B0AF-FB097537354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386357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9363" y="6488431"/>
            <a:ext cx="6965878" cy="187325"/>
          </a:xfrm>
        </p:spPr>
        <p:txBody>
          <a:bodyPr/>
          <a:lstStyle/>
          <a:p>
            <a:pPr>
              <a:defRPr/>
            </a:pPr>
            <a:r>
              <a:rPr lang="en-US" smtClean="0"/>
              <a:t>A. Lambert | LBNC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2352" y="6488431"/>
            <a:ext cx="700617" cy="187325"/>
          </a:xfr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09600" y="1238250"/>
            <a:ext cx="11057467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8FB8245-C0E1-4471-BB93-7EA3F3DC96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098169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B54E83B9-37B7-414F-9276-36F99AACBE28}" type="datetime1">
              <a:rPr lang="en-US" smtClean="0"/>
              <a:t>12/2/2021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8237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487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Lambert | LBNC Meeting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399885" y="6488431"/>
            <a:ext cx="700617" cy="187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A3EDC-84CE-5D44-955B-22A59AD275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609600" y="1238250"/>
            <a:ext cx="5331795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7"/>
          </p:nvPr>
        </p:nvSpPr>
        <p:spPr>
          <a:xfrm>
            <a:off x="6335272" y="1238250"/>
            <a:ext cx="5331795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DAAE906-8AAE-4B53-A6A5-981574B10F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35502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5B62ED98-E57A-453B-A270-5C1020799E98}" type="datetime1">
              <a:rPr lang="en-US" smtClean="0"/>
              <a:t>12/2/2021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6649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6" y="5347369"/>
            <a:ext cx="53381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94745" y="432611"/>
            <a:ext cx="11072356" cy="57950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6244260" y="5347369"/>
            <a:ext cx="54228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Lambert | LBNC Meeting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9268-D729-4C4B-81BB-35603E7F3B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9"/>
          </p:nvPr>
        </p:nvSpPr>
        <p:spPr>
          <a:xfrm>
            <a:off x="609600" y="1238250"/>
            <a:ext cx="5331795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20"/>
          </p:nvPr>
        </p:nvSpPr>
        <p:spPr>
          <a:xfrm>
            <a:off x="6335272" y="1238250"/>
            <a:ext cx="5331795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lang="en-US" sz="22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lang="en-US" sz="20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lang="en-US" sz="20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lang="en-US" sz="20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lang="en-US" sz="2000" b="0" i="0" kern="1200" dirty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</a:lstStyle>
          <a:p>
            <a:pPr marL="256032" lvl="0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mtClean="0"/>
              <a:t>Edit Master text styles</a:t>
            </a:r>
          </a:p>
          <a:p>
            <a:pPr marL="256032" lvl="1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mtClean="0"/>
              <a:t>Second level</a:t>
            </a:r>
          </a:p>
          <a:p>
            <a:pPr marL="256032" lvl="2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mtClean="0"/>
              <a:t>Third level</a:t>
            </a:r>
          </a:p>
          <a:p>
            <a:pPr marL="256032" lvl="3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mtClean="0"/>
              <a:t>Fourth level</a:t>
            </a:r>
          </a:p>
          <a:p>
            <a:pPr marL="256032" lvl="4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E57BC82D-A827-42AE-A090-8B827C4B39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B949A32C-5FB3-4FF0-861F-AB5AA958FBB7}" type="datetime1">
              <a:rPr lang="en-US" smtClean="0"/>
              <a:t>12/2/2021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2353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64695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09600" y="1238251"/>
            <a:ext cx="11057467" cy="484663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2821519" y="6488431"/>
            <a:ext cx="7103318" cy="187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Lambert | LBNC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492352" y="6488431"/>
            <a:ext cx="700617" cy="187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3080B-B7DD-F94E-BF93-E5AF96AB21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80F84C3-AAAD-42A4-BF3D-6ACE9E350A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5" y="6488431"/>
            <a:ext cx="1324200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378964DA-242F-4AB0-A780-FC0901CC9DBE}" type="datetime1">
              <a:rPr lang="en-US" smtClean="0"/>
              <a:t>12/2/2021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9696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0991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Lambert | LBNC Meeting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461529" y="6488430"/>
            <a:ext cx="700617" cy="187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F71154-E60D-9942-9C7E-C9963561CB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3F8F6C8-BAAF-4D4A-A3A0-448596DDB2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E4309508-85E2-4F20-B953-EBD5F1F8875D}" type="datetime1">
              <a:rPr lang="en-US" smtClean="0"/>
              <a:t>12/2/2021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1404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175906"/>
            <a:ext cx="4023360" cy="9153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955118" y="1238250"/>
            <a:ext cx="6711949" cy="48529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A. Lambert | LBNC Meeting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609735B5-E0F8-D44A-A3DE-E2CD0DCDE7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9098"/>
            <a:ext cx="11057467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9"/>
          </p:nvPr>
        </p:nvSpPr>
        <p:spPr>
          <a:xfrm>
            <a:off x="609600" y="1238250"/>
            <a:ext cx="4023365" cy="372268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C23A2E0-AF67-414B-A4B4-E66525B2D5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5" y="6488431"/>
            <a:ext cx="1313926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B127F161-FF13-4A16-8B59-DFFFA51DC22D}" type="datetime1">
              <a:rPr lang="en-US" smtClean="0"/>
              <a:t>12/2/2021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6045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5366" y="1227138"/>
            <a:ext cx="11061700" cy="4241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686118"/>
            <a:ext cx="11057460" cy="4397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A. Lambert | LBNC Meeting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D7C6703C-D516-5C41-9D7B-DB72F4B68A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425569"/>
            <a:ext cx="11057461" cy="60376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B9DBF6E-42F6-4744-BB00-707B0BEDCB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ACB2AF7A-A030-46A8-AEB2-16704BEE78F6}" type="datetime1">
              <a:rPr lang="en-US" smtClean="0"/>
              <a:t>12/2/2021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2140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5368" y="462518"/>
            <a:ext cx="109728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605373" y="1207770"/>
            <a:ext cx="10977028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D00FB3C-BE58-4519-948B-6E0016C44871}" type="datetime1">
              <a:rPr lang="en-US" smtClean="0">
                <a:latin typeface="Helvetica"/>
                <a:cs typeface="Helvetica"/>
              </a:rPr>
              <a:t>12/2/2021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smtClean="0"/>
              <a:t>A. Lambert | LBNC Meeting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418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C81A81-6F93-4689-AE3F-F8831893E367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LBNC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09600" y="1238250"/>
            <a:ext cx="11057467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1358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5368" y="462518"/>
            <a:ext cx="109728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605373" y="1207770"/>
            <a:ext cx="10977028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53E945F-D1CC-48FF-96B4-91A7FE27DC24}" type="datetime1">
              <a:rPr lang="en-US" smtClean="0">
                <a:latin typeface="Helvetica"/>
                <a:cs typeface="Helvetica"/>
              </a:rPr>
              <a:t>12/2/2021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smtClean="0"/>
              <a:t>A. Lambert | LBNC Meeting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7757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5368" y="462518"/>
            <a:ext cx="109728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605373" y="1207770"/>
            <a:ext cx="10977028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FA7B725-6D88-4545-B8D8-4BBDC76F59FD}" type="datetime1">
              <a:rPr lang="en-US" smtClean="0">
                <a:latin typeface="Helvetica"/>
                <a:cs typeface="Helvetica"/>
              </a:rPr>
              <a:t>12/2/2021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smtClean="0"/>
              <a:t>A. Lambert | LBNC Meeting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0089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5368" y="462518"/>
            <a:ext cx="109728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605373" y="1207770"/>
            <a:ext cx="10977028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DF20DF2-8A9D-452C-8B29-4DAA165B357F}" type="datetime1">
              <a:rPr lang="en-US" smtClean="0">
                <a:latin typeface="Helvetica"/>
                <a:cs typeface="Helvetica"/>
              </a:rPr>
              <a:t>12/2/2021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smtClean="0"/>
              <a:t>A. Lambert | LBNC Meeting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580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5368" y="462518"/>
            <a:ext cx="109728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605373" y="1207770"/>
            <a:ext cx="10977028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04CB63A-E991-423D-B0D1-EF20C540600D}" type="datetime1">
              <a:rPr lang="en-US" smtClean="0">
                <a:latin typeface="Helvetica"/>
                <a:cs typeface="Helvetica"/>
              </a:rPr>
              <a:t>12/2/2021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smtClean="0"/>
              <a:t>A. Lambert | LBNC Meeting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6170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5368" y="462518"/>
            <a:ext cx="109728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605373" y="1207770"/>
            <a:ext cx="10977028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D774C6A-7751-472C-92BB-47C29F91840A}" type="datetime1">
              <a:rPr lang="en-US" smtClean="0">
                <a:latin typeface="Helvetica"/>
                <a:cs typeface="Helvetica"/>
              </a:rPr>
              <a:t>12/2/2021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smtClean="0"/>
              <a:t>A. Lambert | LBNC Meeting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6832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5368" y="462518"/>
            <a:ext cx="109728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605373" y="1207770"/>
            <a:ext cx="10977028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C7E7F08-4051-4987-A19F-11169F32A450}" type="datetime1">
              <a:rPr lang="en-US" smtClean="0">
                <a:latin typeface="Helvetica"/>
                <a:cs typeface="Helvetica"/>
              </a:rPr>
              <a:t>12/2/2021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smtClean="0"/>
              <a:t>A. Lambert | LBNC Meeting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2881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5368" y="462518"/>
            <a:ext cx="109728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605373" y="1207770"/>
            <a:ext cx="10977028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88EEACA-F1D9-4BCD-9A25-3D92C78607FC}" type="datetime1">
              <a:rPr lang="en-US" smtClean="0">
                <a:latin typeface="Helvetica"/>
                <a:cs typeface="Helvetica"/>
              </a:rPr>
              <a:t>12/2/2021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smtClean="0"/>
              <a:t>A. Lambert | LBNC Meeting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418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5368" y="462518"/>
            <a:ext cx="109728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605373" y="1207770"/>
            <a:ext cx="10977028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050AACF-32A3-4964-AD64-3C8ABC708D41}" type="datetime1">
              <a:rPr lang="en-US" smtClean="0">
                <a:latin typeface="Helvetica"/>
                <a:cs typeface="Helvetica"/>
              </a:rPr>
              <a:t>12/2/2021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smtClean="0"/>
              <a:t>A. Lambert | LBNC Meeting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937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487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54F3C-2C08-4E38-B30D-BCC6F2375B2C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Lambert | LBNC Meeting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A3EDC-84CE-5D44-955B-22A59AD275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609600" y="1238250"/>
            <a:ext cx="5331795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7"/>
          </p:nvPr>
        </p:nvSpPr>
        <p:spPr>
          <a:xfrm>
            <a:off x="6335272" y="1238250"/>
            <a:ext cx="5331795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679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6" y="5347369"/>
            <a:ext cx="53381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94745" y="432611"/>
            <a:ext cx="11072356" cy="57950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6244260" y="5347369"/>
            <a:ext cx="54228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5CF25-6EF1-4FF0-BC9A-968BFC4976DE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Lambert | LBNC Meeting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9268-D729-4C4B-81BB-35603E7F3B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9"/>
          </p:nvPr>
        </p:nvSpPr>
        <p:spPr>
          <a:xfrm>
            <a:off x="609600" y="1238250"/>
            <a:ext cx="5331795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20"/>
          </p:nvPr>
        </p:nvSpPr>
        <p:spPr>
          <a:xfrm>
            <a:off x="6335272" y="1238250"/>
            <a:ext cx="5331795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121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64695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09600" y="1238251"/>
            <a:ext cx="11057467" cy="484663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4343E-3397-4DE8-B09F-882B916141B9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Lambert | LBNC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3080B-B7DD-F94E-BF93-E5AF96AB21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584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0991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C669D5-A4B6-4D82-A50F-18B76A166EB1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Lambert | LBNC Meeting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71154-E60D-9942-9C7E-C9963561CB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16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175906"/>
            <a:ext cx="4023360" cy="9153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955118" y="1238250"/>
            <a:ext cx="6711949" cy="48529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977DC6DA-8F98-4A1F-B3A7-81BE609DF040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A. Lambert | LBNC Meeting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609735B5-E0F8-D44A-A3DE-E2CD0DCDE7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9098"/>
            <a:ext cx="11057467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9"/>
          </p:nvPr>
        </p:nvSpPr>
        <p:spPr>
          <a:xfrm>
            <a:off x="609600" y="1238250"/>
            <a:ext cx="4023365" cy="372268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523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>
            <a:cxnSpLocks/>
          </p:cNvCxnSpPr>
          <p:nvPr/>
        </p:nvCxnSpPr>
        <p:spPr>
          <a:xfrm flipV="1">
            <a:off x="257908" y="475760"/>
            <a:ext cx="11723077" cy="14248"/>
          </a:xfrm>
          <a:prstGeom prst="line">
            <a:avLst/>
          </a:prstGeom>
          <a:ln w="19050" cmpd="sng">
            <a:solidFill>
              <a:srgbClr val="004C9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9" name="Picture 6" descr="FermiLogo_RGB_NALBlue.pn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1" y="6009719"/>
            <a:ext cx="2125969" cy="379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>
            <a:cxnSpLocks/>
          </p:cNvCxnSpPr>
          <p:nvPr/>
        </p:nvCxnSpPr>
        <p:spPr>
          <a:xfrm flipV="1">
            <a:off x="257908" y="5728951"/>
            <a:ext cx="11723077" cy="17586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1" name="Picture 13" descr="CERN-logo_outline.jpg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9941" y="5896736"/>
            <a:ext cx="872067" cy="859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6" descr="SanfordSURF-horiz-logo.png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6033" y="5746537"/>
            <a:ext cx="2476892" cy="93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Color-Seal_Green-Mark_SC_Horizontal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6279" y="5974476"/>
            <a:ext cx="2909413" cy="4862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4FC561-2D50-493E-B53E-15498501F7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93334" y="115803"/>
            <a:ext cx="1810669" cy="37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080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cxnSpLocks/>
          </p:cNvCxnSpPr>
          <p:nvPr/>
        </p:nvCxnSpPr>
        <p:spPr>
          <a:xfrm>
            <a:off x="199292" y="6357938"/>
            <a:ext cx="11840308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4B84293D-1003-4837-9883-86C579FCF483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21518" y="6488431"/>
            <a:ext cx="7488767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dirty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A. Lambert | LBNC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488431"/>
            <a:ext cx="700617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0A30A5-7676-4279-9A6A-148E61F3519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39847" y="6451676"/>
            <a:ext cx="1518036" cy="31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528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711" r:id="rId10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>
          <a:xfrm>
            <a:off x="609600" y="6357938"/>
            <a:ext cx="11057467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F8204F6A-8063-4C10-88EF-585FD4C7D9A9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21518" y="6488431"/>
            <a:ext cx="7488767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dirty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A. Lambert | LBNC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488431"/>
            <a:ext cx="700617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5986065-A285-4FD0-9C53-8BFF5F677D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9848" y="6451676"/>
            <a:ext cx="1515533" cy="23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517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>
          <a:xfrm>
            <a:off x="609600" y="6357938"/>
            <a:ext cx="11057467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CCD06CF6-116A-4781-968A-404DFB75373F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21518" y="6488431"/>
            <a:ext cx="7488767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dirty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A. Lambert | LBNC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488431"/>
            <a:ext cx="700617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059BE4-CA4F-4C5E-8251-30A3FCB25A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39848" y="6451676"/>
            <a:ext cx="1515533" cy="23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17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cxnSpLocks/>
          </p:cNvCxnSpPr>
          <p:nvPr/>
        </p:nvCxnSpPr>
        <p:spPr>
          <a:xfrm>
            <a:off x="287676" y="6357938"/>
            <a:ext cx="11667705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5985" y="6488431"/>
            <a:ext cx="1313926" cy="200023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5DD02F3C-BC40-4017-89C8-437C951212F9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21518" y="6488432"/>
            <a:ext cx="7329349" cy="187324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dirty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A. Lambert | LBNC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3679" y="6488431"/>
            <a:ext cx="700617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F0F08D-1383-4141-915C-29DECEA73C8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310285" y="6425229"/>
            <a:ext cx="1518036" cy="31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929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dms.cern.ch/document/2636568/1" TargetMode="External"/><Relationship Id="rId2" Type="http://schemas.openxmlformats.org/officeDocument/2006/relationships/hyperlink" Target="https://indico.fnal.gov/category/924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edms.cern.ch/document/2667883/1" TargetMode="External"/><Relationship Id="rId2" Type="http://schemas.openxmlformats.org/officeDocument/2006/relationships/hyperlink" Target="https://edms.cern.ch/document/2640807/1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dunescience.slack.com/archives/C01D7PJJJPL" TargetMode="Externa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hyperlink" Target="https://edms.cern.ch/document/2609929/1" TargetMode="External"/><Relationship Id="rId18" Type="http://schemas.openxmlformats.org/officeDocument/2006/relationships/hyperlink" Target="https://edms.cern.ch/document/2458075/1" TargetMode="External"/><Relationship Id="rId26" Type="http://schemas.openxmlformats.org/officeDocument/2006/relationships/hyperlink" Target="https://edms.cern.ch/document/2613192/1" TargetMode="External"/><Relationship Id="rId39" Type="http://schemas.openxmlformats.org/officeDocument/2006/relationships/hyperlink" Target="https://edms.cern.ch/document/2589287/1" TargetMode="External"/><Relationship Id="rId21" Type="http://schemas.openxmlformats.org/officeDocument/2006/relationships/hyperlink" Target="https://edms.cern.ch/document/2610894/1" TargetMode="External"/><Relationship Id="rId34" Type="http://schemas.openxmlformats.org/officeDocument/2006/relationships/hyperlink" Target="https://edms.cern.ch/document/2612985/1" TargetMode="External"/><Relationship Id="rId7" Type="http://schemas.openxmlformats.org/officeDocument/2006/relationships/hyperlink" Target="https://edms.cern.ch/document/2605604/1" TargetMode="External"/><Relationship Id="rId12" Type="http://schemas.openxmlformats.org/officeDocument/2006/relationships/hyperlink" Target="https://edms.cern.ch/document/2609927/1" TargetMode="External"/><Relationship Id="rId17" Type="http://schemas.openxmlformats.org/officeDocument/2006/relationships/hyperlink" Target="https://edms.cern.ch/document/2611199/1" TargetMode="External"/><Relationship Id="rId25" Type="http://schemas.openxmlformats.org/officeDocument/2006/relationships/hyperlink" Target="https://edms.cern.ch/document/2603073/1" TargetMode="External"/><Relationship Id="rId33" Type="http://schemas.openxmlformats.org/officeDocument/2006/relationships/hyperlink" Target="https://edms.cern.ch/document/2612984/1" TargetMode="External"/><Relationship Id="rId38" Type="http://schemas.openxmlformats.org/officeDocument/2006/relationships/hyperlink" Target="https://edms.cern.ch/document/2612989/1" TargetMode="External"/><Relationship Id="rId2" Type="http://schemas.openxmlformats.org/officeDocument/2006/relationships/hyperlink" Target="https://edms.cern.ch/document/2602421/1" TargetMode="External"/><Relationship Id="rId16" Type="http://schemas.openxmlformats.org/officeDocument/2006/relationships/hyperlink" Target="https://edms.cern.ch/document/2611198/1" TargetMode="External"/><Relationship Id="rId20" Type="http://schemas.openxmlformats.org/officeDocument/2006/relationships/hyperlink" Target="https://edms.cern.ch/document/2610896/1" TargetMode="External"/><Relationship Id="rId29" Type="http://schemas.openxmlformats.org/officeDocument/2006/relationships/hyperlink" Target="https://edms.cern.ch/document/2612980/1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edms.cern.ch/document/2587876/1" TargetMode="External"/><Relationship Id="rId11" Type="http://schemas.openxmlformats.org/officeDocument/2006/relationships/hyperlink" Target="https://edms.cern.ch/document/2605603/1" TargetMode="External"/><Relationship Id="rId24" Type="http://schemas.openxmlformats.org/officeDocument/2006/relationships/hyperlink" Target="https://edms.cern.ch/document/2458077/1" TargetMode="External"/><Relationship Id="rId32" Type="http://schemas.openxmlformats.org/officeDocument/2006/relationships/hyperlink" Target="https://edms.cern.ch/document/2612983/1" TargetMode="External"/><Relationship Id="rId37" Type="http://schemas.openxmlformats.org/officeDocument/2006/relationships/hyperlink" Target="https://edms.cern.ch/document/2612988/1" TargetMode="External"/><Relationship Id="rId5" Type="http://schemas.openxmlformats.org/officeDocument/2006/relationships/hyperlink" Target="https://edms.cern.ch/document/2459149/1" TargetMode="External"/><Relationship Id="rId15" Type="http://schemas.openxmlformats.org/officeDocument/2006/relationships/hyperlink" Target="https://edms.cern.ch/document/2611197/1" TargetMode="External"/><Relationship Id="rId23" Type="http://schemas.openxmlformats.org/officeDocument/2006/relationships/hyperlink" Target="https://edms.cern.ch/document/2610898/1" TargetMode="External"/><Relationship Id="rId28" Type="http://schemas.openxmlformats.org/officeDocument/2006/relationships/hyperlink" Target="https://edms.cern.ch/document/2613194/1" TargetMode="External"/><Relationship Id="rId36" Type="http://schemas.openxmlformats.org/officeDocument/2006/relationships/hyperlink" Target="https://edms.cern.ch/document/2612987/1" TargetMode="External"/><Relationship Id="rId10" Type="http://schemas.openxmlformats.org/officeDocument/2006/relationships/hyperlink" Target="https://edms.cern.ch/document/2605602/1" TargetMode="External"/><Relationship Id="rId19" Type="http://schemas.openxmlformats.org/officeDocument/2006/relationships/hyperlink" Target="https://edms.cern.ch/document/2610895/1" TargetMode="External"/><Relationship Id="rId31" Type="http://schemas.openxmlformats.org/officeDocument/2006/relationships/hyperlink" Target="https://edms.cern.ch/document/2612982/1" TargetMode="External"/><Relationship Id="rId4" Type="http://schemas.openxmlformats.org/officeDocument/2006/relationships/hyperlink" Target="https://edms.cern.ch/document/2459151/1" TargetMode="External"/><Relationship Id="rId9" Type="http://schemas.openxmlformats.org/officeDocument/2006/relationships/hyperlink" Target="https://edms.cern.ch/document/2605601/1" TargetMode="External"/><Relationship Id="rId14" Type="http://schemas.openxmlformats.org/officeDocument/2006/relationships/hyperlink" Target="https://edms.cern.ch/document/2609928/1" TargetMode="External"/><Relationship Id="rId22" Type="http://schemas.openxmlformats.org/officeDocument/2006/relationships/hyperlink" Target="https://edms.cern.ch/document/2610897/1" TargetMode="External"/><Relationship Id="rId27" Type="http://schemas.openxmlformats.org/officeDocument/2006/relationships/hyperlink" Target="https://edms.cern.ch/document/2613193/1" TargetMode="External"/><Relationship Id="rId30" Type="http://schemas.openxmlformats.org/officeDocument/2006/relationships/hyperlink" Target="https://edms.cern.ch/document/2612981/1" TargetMode="External"/><Relationship Id="rId35" Type="http://schemas.openxmlformats.org/officeDocument/2006/relationships/hyperlink" Target="https://edms.cern.ch/document/2612986/1" TargetMode="External"/><Relationship Id="rId8" Type="http://schemas.openxmlformats.org/officeDocument/2006/relationships/hyperlink" Target="https://edms.cern.ch/document/2605605/1" TargetMode="External"/><Relationship Id="rId3" Type="http://schemas.openxmlformats.org/officeDocument/2006/relationships/hyperlink" Target="https://edms.cern.ch/document/2459152/1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LBNC Meeting: ND-LAr Design and Documentation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December 2</a:t>
            </a:r>
            <a:r>
              <a:rPr lang="en-US" baseline="30000" dirty="0" smtClean="0"/>
              <a:t>nd</a:t>
            </a:r>
            <a:r>
              <a:rPr lang="en-US" dirty="0" smtClean="0"/>
              <a:t>, 2021</a:t>
            </a:r>
          </a:p>
          <a:p>
            <a:r>
              <a:rPr lang="en-US" dirty="0" smtClean="0"/>
              <a:t>Andrew Lambert (LBNL)</a:t>
            </a:r>
          </a:p>
          <a:p>
            <a:r>
              <a:rPr lang="en-US" dirty="0" smtClean="0"/>
              <a:t>Lead Engineer ND-LAr Consortium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61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ND-LAr: Key Interface - LAr Cryostat Team: P. Tennessen (LBNL), J. Silber (LBNL)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fld id="{A30C8702-031A-4A1A-BBDB-C867122B3DC6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LBNC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16"/>
          </p:nvPr>
        </p:nvPicPr>
        <p:blipFill>
          <a:blip r:embed="rId2"/>
          <a:stretch>
            <a:fillRect/>
          </a:stretch>
        </p:blipFill>
        <p:spPr>
          <a:xfrm>
            <a:off x="485445" y="881200"/>
            <a:ext cx="5332413" cy="27261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Content Placeholder 19"/>
          <p:cNvPicPr>
            <a:picLocks noGrp="1" noChangeAspect="1"/>
          </p:cNvPicPr>
          <p:nvPr>
            <p:ph idx="17"/>
          </p:nvPr>
        </p:nvPicPr>
        <p:blipFill>
          <a:blip r:embed="rId3"/>
          <a:stretch>
            <a:fillRect/>
          </a:stretch>
        </p:blipFill>
        <p:spPr>
          <a:xfrm>
            <a:off x="6190330" y="3844692"/>
            <a:ext cx="4484884" cy="24064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7063" y="3844692"/>
            <a:ext cx="4654124" cy="240643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9" name="Straight Arrow Connector 18"/>
          <p:cNvCxnSpPr>
            <a:endCxn id="17" idx="0"/>
          </p:cNvCxnSpPr>
          <p:nvPr/>
        </p:nvCxnSpPr>
        <p:spPr>
          <a:xfrm>
            <a:off x="3524123" y="3607390"/>
            <a:ext cx="2" cy="2373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7" idx="3"/>
            <a:endCxn id="20" idx="1"/>
          </p:cNvCxnSpPr>
          <p:nvPr/>
        </p:nvCxnSpPr>
        <p:spPr>
          <a:xfrm>
            <a:off x="5851187" y="5047910"/>
            <a:ext cx="33914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5950" y="881200"/>
            <a:ext cx="5517792" cy="272533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8" name="Straight Arrow Connector 27"/>
          <p:cNvCxnSpPr>
            <a:stCxn id="16" idx="3"/>
            <a:endCxn id="24" idx="1"/>
          </p:cNvCxnSpPr>
          <p:nvPr/>
        </p:nvCxnSpPr>
        <p:spPr>
          <a:xfrm flipV="1">
            <a:off x="5817858" y="2243867"/>
            <a:ext cx="378092" cy="4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696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ND-LAr: </a:t>
            </a:r>
            <a:r>
              <a:rPr lang="en-US" dirty="0" smtClean="0"/>
              <a:t>Key Interface - Near Site Engineering Team: F. </a:t>
            </a:r>
            <a:r>
              <a:rPr lang="en-US" dirty="0" err="1" smtClean="0"/>
              <a:t>Matichard</a:t>
            </a:r>
            <a:r>
              <a:rPr lang="en-US" dirty="0" smtClean="0"/>
              <a:t> (LBNL), G. Cline (LBNL), B. Flight (U-Rochester), A. Lawrence (LBNL)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fld id="{09115F55-1000-4B43-A580-54BF168642F1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LBNC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6"/>
          </p:nvPr>
        </p:nvSpPr>
        <p:spPr>
          <a:xfrm>
            <a:off x="609601" y="1238250"/>
            <a:ext cx="5077096" cy="4846638"/>
          </a:xfrm>
        </p:spPr>
        <p:txBody>
          <a:bodyPr/>
          <a:lstStyle/>
          <a:p>
            <a:r>
              <a:rPr lang="en-US" sz="2400" dirty="0" smtClean="0"/>
              <a:t>Interface between ND-LAr and NSCF</a:t>
            </a:r>
          </a:p>
          <a:p>
            <a:pPr lvl="1"/>
            <a:r>
              <a:rPr lang="en-US" dirty="0" smtClean="0"/>
              <a:t>Collection of requirements and interfaces with Near Site Conventional Facilities</a:t>
            </a:r>
          </a:p>
          <a:p>
            <a:pPr lvl="1"/>
            <a:r>
              <a:rPr lang="en-US" dirty="0" smtClean="0"/>
              <a:t>Collection of installation needs:</a:t>
            </a:r>
          </a:p>
          <a:p>
            <a:pPr lvl="2"/>
            <a:r>
              <a:rPr lang="en-US" dirty="0" smtClean="0"/>
              <a:t>Resources</a:t>
            </a:r>
          </a:p>
          <a:p>
            <a:pPr lvl="2"/>
            <a:r>
              <a:rPr lang="en-US" dirty="0" smtClean="0"/>
              <a:t>Equipment</a:t>
            </a:r>
          </a:p>
          <a:p>
            <a:pPr lvl="2"/>
            <a:r>
              <a:rPr lang="en-US" dirty="0" smtClean="0"/>
              <a:t>Assembly Space</a:t>
            </a:r>
          </a:p>
          <a:p>
            <a:pPr lvl="2"/>
            <a:r>
              <a:rPr lang="en-US" dirty="0" smtClean="0"/>
              <a:t>Schedule</a:t>
            </a:r>
          </a:p>
          <a:p>
            <a:pPr lvl="1"/>
            <a:r>
              <a:rPr lang="en-US" dirty="0" smtClean="0"/>
              <a:t>Cooperation on system diagrams and key interfaces with other detectors</a:t>
            </a:r>
          </a:p>
          <a:p>
            <a:pPr lvl="1"/>
            <a:endParaRPr lang="en-US" sz="2800" dirty="0" smtClean="0"/>
          </a:p>
          <a:p>
            <a:pPr lvl="1"/>
            <a:endParaRPr lang="en-US" sz="2800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7"/>
          </p:nvPr>
        </p:nvPicPr>
        <p:blipFill>
          <a:blip r:embed="rId2"/>
          <a:stretch>
            <a:fillRect/>
          </a:stretch>
        </p:blipFill>
        <p:spPr>
          <a:xfrm>
            <a:off x="6504597" y="3661569"/>
            <a:ext cx="4587863" cy="25664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8616" y="1127995"/>
            <a:ext cx="5979827" cy="245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60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09600" y="2827476"/>
            <a:ext cx="11057467" cy="646957"/>
          </a:xfrm>
        </p:spPr>
        <p:txBody>
          <a:bodyPr/>
          <a:lstStyle/>
          <a:p>
            <a:pPr algn="ctr"/>
            <a:r>
              <a:rPr lang="en-US" sz="4000" dirty="0" smtClean="0"/>
              <a:t>DOCUMENTATION</a:t>
            </a:r>
            <a:endParaRPr lang="en-US" sz="4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4C154F3C-2C08-4E38-B30D-BCC6F2375B2C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LBNC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45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PDR documentation schedule → ND-LAr has worked according to a schedule to develop PDR documents, presented in weekly engineering meetings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294C36-14C7-4B30-BB8A-3C1D2BB8CB4F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LBNC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821972" y="1110343"/>
            <a:ext cx="10618550" cy="513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52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70" y="3412453"/>
            <a:ext cx="3928021" cy="2780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ND-LAr: Sub-system assembly drawings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fld id="{4E16E16B-7C74-4F1C-9C86-5ACA53F92920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LBNC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2959" y="2985890"/>
            <a:ext cx="4572000" cy="3227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Content Placeholder 6"/>
          <p:cNvPicPr>
            <a:picLocks noGrp="1" noChangeAspect="1"/>
          </p:cNvPicPr>
          <p:nvPr>
            <p:ph idx="16"/>
          </p:nvPr>
        </p:nvPicPr>
        <p:blipFill>
          <a:blip r:embed="rId4"/>
          <a:stretch>
            <a:fillRect/>
          </a:stretch>
        </p:blipFill>
        <p:spPr>
          <a:xfrm>
            <a:off x="2200132" y="898041"/>
            <a:ext cx="4214957" cy="3159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Content Placeholder 7"/>
          <p:cNvPicPr>
            <a:picLocks noGrp="1" noChangeAspect="1"/>
          </p:cNvPicPr>
          <p:nvPr>
            <p:ph idx="17"/>
          </p:nvPr>
        </p:nvPicPr>
        <p:blipFill>
          <a:blip r:embed="rId5"/>
          <a:stretch>
            <a:fillRect/>
          </a:stretch>
        </p:blipFill>
        <p:spPr>
          <a:xfrm>
            <a:off x="6755078" y="898041"/>
            <a:ext cx="4572000" cy="29559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102763" y="844595"/>
            <a:ext cx="2038117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Field Structure and HV Cable Assembly Drawing</a:t>
            </a:r>
          </a:p>
          <a:p>
            <a:r>
              <a:rPr lang="en-US" dirty="0" smtClean="0"/>
              <a:t>*K. Skarpaas (SLAC)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168273" y="5323201"/>
            <a:ext cx="203811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Light System Assembly Drawing</a:t>
            </a:r>
          </a:p>
          <a:p>
            <a:r>
              <a:rPr lang="en-US" dirty="0" smtClean="0"/>
              <a:t>*S. Sokolov (JINR)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443887" y="154255"/>
            <a:ext cx="344808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Charge System Assembly Drawing</a:t>
            </a:r>
          </a:p>
          <a:p>
            <a:r>
              <a:rPr lang="en-US" dirty="0" smtClean="0"/>
              <a:t>*A. Lawrence (LBNL)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516322" y="4343096"/>
            <a:ext cx="280415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HV Filter Assembly Drawing</a:t>
            </a:r>
          </a:p>
          <a:p>
            <a:r>
              <a:rPr lang="en-US" dirty="0" smtClean="0"/>
              <a:t>*R. Hanni (Bern)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3" idx="2"/>
          </p:cNvCxnSpPr>
          <p:nvPr/>
        </p:nvCxnSpPr>
        <p:spPr>
          <a:xfrm>
            <a:off x="10167930" y="800586"/>
            <a:ext cx="0" cy="2966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4" idx="3"/>
          </p:cNvCxnSpPr>
          <p:nvPr/>
        </p:nvCxnSpPr>
        <p:spPr>
          <a:xfrm flipV="1">
            <a:off x="7320481" y="4666261"/>
            <a:ext cx="290810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2" idx="1"/>
          </p:cNvCxnSpPr>
          <p:nvPr/>
        </p:nvCxnSpPr>
        <p:spPr>
          <a:xfrm flipH="1">
            <a:off x="3772633" y="5784866"/>
            <a:ext cx="39564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1" idx="3"/>
          </p:cNvCxnSpPr>
          <p:nvPr/>
        </p:nvCxnSpPr>
        <p:spPr>
          <a:xfrm flipV="1">
            <a:off x="2140880" y="1444759"/>
            <a:ext cx="323646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077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6"/>
          </p:nvPr>
        </p:nvPicPr>
        <p:blipFill>
          <a:blip r:embed="rId2"/>
          <a:stretch>
            <a:fillRect/>
          </a:stretch>
        </p:blipFill>
        <p:spPr>
          <a:xfrm>
            <a:off x="605368" y="1224581"/>
            <a:ext cx="5332413" cy="38864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ND-LAr: Sub-system </a:t>
            </a:r>
            <a:r>
              <a:rPr lang="en-US" dirty="0" smtClean="0"/>
              <a:t>component </a:t>
            </a:r>
            <a:r>
              <a:rPr lang="en-US" dirty="0"/>
              <a:t>drawings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fld id="{7219A47F-B97F-47D1-B87E-3B747BA0A69E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LBNC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8" name="Content Placeholder 15"/>
          <p:cNvPicPr>
            <a:picLocks noGrp="1" noChangeAspect="1"/>
          </p:cNvPicPr>
          <p:nvPr>
            <p:ph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5" b="7269"/>
          <a:stretch/>
        </p:blipFill>
        <p:spPr>
          <a:xfrm>
            <a:off x="6484288" y="809898"/>
            <a:ext cx="5330825" cy="3492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2914" y="2345118"/>
            <a:ext cx="4835133" cy="3739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884964" y="5153384"/>
            <a:ext cx="193655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LCM Fiber Clamp</a:t>
            </a:r>
          </a:p>
          <a:p>
            <a:r>
              <a:rPr lang="en-US" dirty="0" smtClean="0"/>
              <a:t>*S. Sokolov (JINR)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342008" y="4496675"/>
            <a:ext cx="2473105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Feedthrough and Pixel Tile Drawing</a:t>
            </a:r>
          </a:p>
          <a:p>
            <a:r>
              <a:rPr lang="en-US" dirty="0"/>
              <a:t>*A. </a:t>
            </a:r>
            <a:r>
              <a:rPr lang="en-US" dirty="0" smtClean="0"/>
              <a:t>Lawrence (LBNL)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2" idx="0"/>
          </p:cNvCxnSpPr>
          <p:nvPr/>
        </p:nvCxnSpPr>
        <p:spPr>
          <a:xfrm flipH="1" flipV="1">
            <a:off x="10572206" y="3901440"/>
            <a:ext cx="6355" cy="5952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2" idx="1"/>
          </p:cNvCxnSpPr>
          <p:nvPr/>
        </p:nvCxnSpPr>
        <p:spPr>
          <a:xfrm flipH="1" flipV="1">
            <a:off x="8734697" y="4955177"/>
            <a:ext cx="607311" cy="31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1" idx="0"/>
          </p:cNvCxnSpPr>
          <p:nvPr/>
        </p:nvCxnSpPr>
        <p:spPr>
          <a:xfrm flipH="1" flipV="1">
            <a:off x="1846217" y="4624251"/>
            <a:ext cx="7024" cy="5291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644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ND-LAr: Sub-system electrical schematics/layouts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fld id="{37830744-5098-405E-936F-6852F1DB5CBD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LBNC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idx="16"/>
          </p:nvPr>
        </p:nvPicPr>
        <p:blipFill>
          <a:blip r:embed="rId2"/>
          <a:stretch>
            <a:fillRect/>
          </a:stretch>
        </p:blipFill>
        <p:spPr>
          <a:xfrm>
            <a:off x="391886" y="906331"/>
            <a:ext cx="5332413" cy="3385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/>
          <p:cNvSpPr txBox="1"/>
          <p:nvPr/>
        </p:nvSpPr>
        <p:spPr>
          <a:xfrm>
            <a:off x="581820" y="4442469"/>
            <a:ext cx="193655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VGA Schematic</a:t>
            </a:r>
          </a:p>
          <a:p>
            <a:r>
              <a:rPr lang="en-US" dirty="0"/>
              <a:t>*A. </a:t>
            </a:r>
            <a:r>
              <a:rPr lang="en-US" dirty="0" err="1"/>
              <a:t>Selyunin</a:t>
            </a:r>
            <a:r>
              <a:rPr lang="en-US" dirty="0"/>
              <a:t> (JINR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108147" y="5299069"/>
            <a:ext cx="220213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Light System Adapter Schematic</a:t>
            </a:r>
          </a:p>
          <a:p>
            <a:r>
              <a:rPr lang="en-US" dirty="0"/>
              <a:t>*A. </a:t>
            </a:r>
            <a:r>
              <a:rPr lang="en-US" dirty="0" err="1"/>
              <a:t>Selyunin</a:t>
            </a:r>
            <a:r>
              <a:rPr lang="en-US" dirty="0"/>
              <a:t> (JINR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17"/>
          </p:nvPr>
        </p:nvPicPr>
        <p:blipFill>
          <a:blip r:embed="rId3"/>
          <a:stretch>
            <a:fillRect/>
          </a:stretch>
        </p:blipFill>
        <p:spPr>
          <a:xfrm>
            <a:off x="2708306" y="2280119"/>
            <a:ext cx="5330825" cy="39513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7228" y="1166118"/>
            <a:ext cx="5501537" cy="3875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8378626" y="150427"/>
            <a:ext cx="220213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Light System ADC Schematic</a:t>
            </a:r>
          </a:p>
          <a:p>
            <a:r>
              <a:rPr lang="en-US" dirty="0" smtClean="0"/>
              <a:t>*A. </a:t>
            </a:r>
            <a:r>
              <a:rPr lang="en-US" dirty="0" err="1" smtClean="0"/>
              <a:t>Selyunin</a:t>
            </a:r>
            <a:r>
              <a:rPr lang="en-US" dirty="0" smtClean="0"/>
              <a:t> (JINR)</a:t>
            </a:r>
            <a:endParaRPr lang="en-US" dirty="0"/>
          </a:p>
        </p:txBody>
      </p:sp>
      <p:cxnSp>
        <p:nvCxnSpPr>
          <p:cNvPr id="23" name="Straight Arrow Connector 22"/>
          <p:cNvCxnSpPr>
            <a:stCxn id="17" idx="0"/>
          </p:cNvCxnSpPr>
          <p:nvPr/>
        </p:nvCxnSpPr>
        <p:spPr>
          <a:xfrm flipV="1">
            <a:off x="1550097" y="4066903"/>
            <a:ext cx="29" cy="3755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7707086" y="5773783"/>
            <a:ext cx="401062" cy="87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0" idx="2"/>
          </p:cNvCxnSpPr>
          <p:nvPr/>
        </p:nvCxnSpPr>
        <p:spPr>
          <a:xfrm>
            <a:off x="9479695" y="1073757"/>
            <a:ext cx="3939" cy="39799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128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7"/>
          <p:cNvPicPr>
            <a:picLocks noGrp="1" noChangeAspect="1"/>
          </p:cNvPicPr>
          <p:nvPr>
            <p:ph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900" y="1849862"/>
            <a:ext cx="4790420" cy="4297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ND-LAr: Sub-system electrical schematics/layouts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fld id="{4A4E2D66-F716-4C57-8FD9-7F7DCA075CB2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LBNC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503" y="432610"/>
            <a:ext cx="1959563" cy="3116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800" y="3373470"/>
            <a:ext cx="2760309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Content Placeholder 14"/>
          <p:cNvPicPr>
            <a:picLocks noGrp="1" noChangeAspect="1"/>
          </p:cNvPicPr>
          <p:nvPr>
            <p:ph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97" y="918369"/>
            <a:ext cx="2725801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383697" y="3839830"/>
            <a:ext cx="1915366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V2A pixel tile </a:t>
            </a:r>
          </a:p>
          <a:p>
            <a:r>
              <a:rPr lang="en-US" dirty="0"/>
              <a:t> </a:t>
            </a:r>
            <a:r>
              <a:rPr lang="en-US" dirty="0" smtClean="0"/>
              <a:t>- 100 pins</a:t>
            </a:r>
          </a:p>
          <a:p>
            <a:r>
              <a:rPr lang="en-US" dirty="0"/>
              <a:t> </a:t>
            </a:r>
            <a:r>
              <a:rPr lang="en-US" dirty="0" smtClean="0"/>
              <a:t>- 49 channels</a:t>
            </a:r>
          </a:p>
          <a:p>
            <a:r>
              <a:rPr lang="en-US" dirty="0" smtClean="0"/>
              <a:t>*A. Karcher (LBNL)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022069" y="5128050"/>
            <a:ext cx="1972336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V2B pixel tile </a:t>
            </a:r>
          </a:p>
          <a:p>
            <a:r>
              <a:rPr lang="en-US" dirty="0"/>
              <a:t> </a:t>
            </a:r>
            <a:r>
              <a:rPr lang="en-US" dirty="0" smtClean="0"/>
              <a:t>- 128 pins</a:t>
            </a:r>
          </a:p>
          <a:p>
            <a:r>
              <a:rPr lang="en-US" dirty="0"/>
              <a:t> </a:t>
            </a:r>
            <a:r>
              <a:rPr lang="en-US" dirty="0" smtClean="0"/>
              <a:t>- 64 channels</a:t>
            </a:r>
          </a:p>
          <a:p>
            <a:r>
              <a:rPr lang="en-US" dirty="0" smtClean="0"/>
              <a:t>*A. Karcher (LBNL)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821517" y="3300549"/>
            <a:ext cx="748997" cy="5573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544790" y="1938727"/>
            <a:ext cx="258581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PACMAN timing system interface</a:t>
            </a:r>
          </a:p>
          <a:p>
            <a:r>
              <a:rPr lang="en-US" dirty="0" smtClean="0"/>
              <a:t>*H. </a:t>
            </a:r>
            <a:r>
              <a:rPr lang="en-US" dirty="0" err="1" smtClean="0"/>
              <a:t>Berns</a:t>
            </a:r>
            <a:r>
              <a:rPr lang="en-US" dirty="0" smtClean="0"/>
              <a:t> (UC Davis)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565900" y="846506"/>
            <a:ext cx="258581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PACMAN power &amp; data layout (in-progress)</a:t>
            </a:r>
          </a:p>
          <a:p>
            <a:r>
              <a:rPr lang="en-US" dirty="0" smtClean="0"/>
              <a:t>*H. </a:t>
            </a:r>
            <a:r>
              <a:rPr lang="en-US" dirty="0" err="1" smtClean="0"/>
              <a:t>Berns</a:t>
            </a:r>
            <a:r>
              <a:rPr lang="en-US" dirty="0" smtClean="0"/>
              <a:t> (UC Davis)</a:t>
            </a:r>
            <a:endParaRPr lang="en-US" dirty="0"/>
          </a:p>
        </p:txBody>
      </p:sp>
      <p:cxnSp>
        <p:nvCxnSpPr>
          <p:cNvPr id="23" name="Straight Arrow Connector 22"/>
          <p:cNvCxnSpPr>
            <a:stCxn id="21" idx="3"/>
          </p:cNvCxnSpPr>
          <p:nvPr/>
        </p:nvCxnSpPr>
        <p:spPr>
          <a:xfrm flipV="1">
            <a:off x="9151718" y="1224886"/>
            <a:ext cx="349332" cy="832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0" idx="3"/>
          </p:cNvCxnSpPr>
          <p:nvPr/>
        </p:nvCxnSpPr>
        <p:spPr>
          <a:xfrm flipV="1">
            <a:off x="6130608" y="2351314"/>
            <a:ext cx="524685" cy="4907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7" idx="3"/>
          </p:cNvCxnSpPr>
          <p:nvPr/>
        </p:nvCxnSpPr>
        <p:spPr>
          <a:xfrm flipV="1">
            <a:off x="2994405" y="5512522"/>
            <a:ext cx="471606" cy="2156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1022068" y="3444887"/>
            <a:ext cx="5543" cy="39245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854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ND-LAr: Systems Engineering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fld id="{E8709E5E-63F4-4AFC-8581-E6773877B371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LBNC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6"/>
          </p:nvPr>
        </p:nvSpPr>
        <p:spPr>
          <a:xfrm>
            <a:off x="605368" y="1144583"/>
            <a:ext cx="5287860" cy="4846638"/>
          </a:xfrm>
        </p:spPr>
        <p:txBody>
          <a:bodyPr/>
          <a:lstStyle/>
          <a:p>
            <a:r>
              <a:rPr lang="en-US" sz="1600" dirty="0" smtClean="0"/>
              <a:t>Significant effort by ND-LAr partners to define system-level requirements, interfaces, and design</a:t>
            </a:r>
          </a:p>
          <a:p>
            <a:pPr lvl="1"/>
            <a:r>
              <a:rPr lang="en-US" sz="1400" dirty="0" smtClean="0"/>
              <a:t>Co-development with subsystem mangers and engineers → living document as design evolves → </a:t>
            </a:r>
            <a:r>
              <a:rPr lang="en-US" sz="1400" dirty="0" smtClean="0">
                <a:hlinkClick r:id="rId2"/>
              </a:rPr>
              <a:t>weekly engineering meetings</a:t>
            </a:r>
            <a:endParaRPr lang="en-US" sz="1400" dirty="0" smtClean="0"/>
          </a:p>
          <a:p>
            <a:pPr lvl="1"/>
            <a:r>
              <a:rPr lang="en-US" sz="1400" dirty="0" smtClean="0"/>
              <a:t>Provide “Big </a:t>
            </a:r>
            <a:r>
              <a:rPr lang="en-US" sz="1400" dirty="0"/>
              <a:t>P</a:t>
            </a:r>
            <a:r>
              <a:rPr lang="en-US" sz="1400" dirty="0" smtClean="0"/>
              <a:t>icture” of ND-LAr</a:t>
            </a:r>
          </a:p>
          <a:p>
            <a:endParaRPr lang="en-US" sz="1600" dirty="0"/>
          </a:p>
          <a:p>
            <a:r>
              <a:rPr lang="en-US" sz="1600" dirty="0" smtClean="0"/>
              <a:t>System design diagram (right) provides an overview of system design and sub-system integration</a:t>
            </a:r>
          </a:p>
          <a:p>
            <a:pPr lvl="1"/>
            <a:r>
              <a:rPr lang="en-US" sz="1400" dirty="0" smtClean="0"/>
              <a:t>Physical interfaces</a:t>
            </a:r>
          </a:p>
          <a:p>
            <a:pPr lvl="1"/>
            <a:r>
              <a:rPr lang="en-US" sz="1400" dirty="0" smtClean="0"/>
              <a:t>Power / Ground / Signal</a:t>
            </a:r>
          </a:p>
          <a:p>
            <a:pPr lvl="1"/>
            <a:r>
              <a:rPr lang="en-US" sz="1400" dirty="0" smtClean="0"/>
              <a:t>Thermal / Flow (Liquid + Gas)</a:t>
            </a:r>
          </a:p>
          <a:p>
            <a:pPr lvl="1"/>
            <a:r>
              <a:rPr lang="en-US" sz="1400" dirty="0" smtClean="0"/>
              <a:t>Etc.</a:t>
            </a:r>
          </a:p>
          <a:p>
            <a:pPr lvl="1"/>
            <a:r>
              <a:rPr lang="en-US" sz="1400" dirty="0" smtClean="0">
                <a:hlinkClick r:id="rId3"/>
              </a:rPr>
              <a:t>EDMS 2636568</a:t>
            </a:r>
            <a:endParaRPr lang="en-US" sz="1400" dirty="0" smtClean="0"/>
          </a:p>
          <a:p>
            <a:pPr lvl="1"/>
            <a:endParaRPr lang="en-US" sz="1400" dirty="0"/>
          </a:p>
          <a:p>
            <a:r>
              <a:rPr lang="en-US" sz="1600" dirty="0" smtClean="0"/>
              <a:t>Identifies how Science Signals flows out of detector</a:t>
            </a:r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961" y="143977"/>
            <a:ext cx="5661405" cy="6152320"/>
          </a:xfrm>
        </p:spPr>
      </p:pic>
    </p:spTree>
    <p:extLst>
      <p:ext uri="{BB962C8B-B14F-4D97-AF65-F5344CB8AC3E}">
        <p14:creationId xmlns:p14="http://schemas.microsoft.com/office/powerpoint/2010/main" val="8800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ND-LAr: Requirements developed and drive system design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fld id="{4C154F3C-2C08-4E38-B30D-BCC6F2375B2C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LBNC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dirty="0" smtClean="0"/>
              <a:t>ND-LAr Technical Specifications Spreadsheet</a:t>
            </a:r>
          </a:p>
          <a:p>
            <a:pPr lvl="1"/>
            <a:r>
              <a:rPr lang="en-US" dirty="0" smtClean="0"/>
              <a:t>Working version of ND-LAr requirements</a:t>
            </a:r>
          </a:p>
          <a:p>
            <a:pPr lvl="1"/>
            <a:r>
              <a:rPr lang="en-US" dirty="0" smtClean="0"/>
              <a:t>Exported to Requirement Documents on EDMS</a:t>
            </a:r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7"/>
          </p:nvPr>
        </p:nvPicPr>
        <p:blipFill>
          <a:blip r:embed="rId2"/>
          <a:stretch>
            <a:fillRect/>
          </a:stretch>
        </p:blipFill>
        <p:spPr>
          <a:xfrm>
            <a:off x="6160907" y="1161447"/>
            <a:ext cx="5812200" cy="388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593" y="3317965"/>
            <a:ext cx="4973608" cy="235508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17" name="Elbow Connector 16"/>
          <p:cNvCxnSpPr>
            <a:stCxn id="15" idx="3"/>
            <a:endCxn id="13" idx="1"/>
          </p:cNvCxnSpPr>
          <p:nvPr/>
        </p:nvCxnSpPr>
        <p:spPr>
          <a:xfrm flipV="1">
            <a:off x="5693201" y="3102534"/>
            <a:ext cx="467706" cy="1392973"/>
          </a:xfrm>
          <a:prstGeom prst="bentConnector3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808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1F1CFE-F6BB-472C-B1E7-FBCDC3E229B0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LBNC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3"/>
          </p:nvPr>
        </p:nvSpPr>
        <p:spPr>
          <a:xfrm>
            <a:off x="620785" y="1249960"/>
            <a:ext cx="11046282" cy="4834928"/>
          </a:xfrm>
        </p:spPr>
        <p:txBody>
          <a:bodyPr/>
          <a:lstStyle/>
          <a:p>
            <a:r>
              <a:rPr lang="en-US" dirty="0" smtClean="0"/>
              <a:t>Scope</a:t>
            </a:r>
          </a:p>
          <a:p>
            <a:r>
              <a:rPr lang="en-US" dirty="0" smtClean="0"/>
              <a:t>Design Progress</a:t>
            </a:r>
          </a:p>
          <a:p>
            <a:r>
              <a:rPr lang="en-US" dirty="0" smtClean="0"/>
              <a:t>Documentation Progress</a:t>
            </a:r>
          </a:p>
          <a:p>
            <a:r>
              <a:rPr lang="en-US" dirty="0" smtClean="0"/>
              <a:t>Concerns</a:t>
            </a:r>
          </a:p>
          <a:p>
            <a:r>
              <a:rPr lang="en-US" dirty="0" smtClean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65154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ND-LAr: Requirements verification methods largely identified, next step verification planning, integration of prototyping program procedures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154F3C-2C08-4E38-B30D-BCC6F2375B2C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LBNC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2231082" y="1619794"/>
            <a:ext cx="7768768" cy="387160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244046" y="2560320"/>
            <a:ext cx="3570514" cy="3152503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0097588" y="3485181"/>
            <a:ext cx="1948311" cy="11695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Informed by component QC procedures / processes in 2x2 program understand verification needs</a:t>
            </a:r>
            <a:endParaRPr lang="en-US" sz="1400" dirty="0"/>
          </a:p>
        </p:txBody>
      </p:sp>
      <p:cxnSp>
        <p:nvCxnSpPr>
          <p:cNvPr id="18" name="Straight Arrow Connector 17"/>
          <p:cNvCxnSpPr>
            <a:stCxn id="14" idx="1"/>
          </p:cNvCxnSpPr>
          <p:nvPr/>
        </p:nvCxnSpPr>
        <p:spPr>
          <a:xfrm flipH="1">
            <a:off x="9579429" y="4069957"/>
            <a:ext cx="518159" cy="5654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474720" y="4654732"/>
            <a:ext cx="2486298" cy="105809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02360" y="4800196"/>
            <a:ext cx="2289332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Creating drawings for PDR, final drawings, travelers, work instructions at FDR</a:t>
            </a:r>
            <a:endParaRPr lang="en-US" sz="1400" dirty="0"/>
          </a:p>
        </p:txBody>
      </p:sp>
      <p:cxnSp>
        <p:nvCxnSpPr>
          <p:cNvPr id="22" name="Straight Arrow Connector 21"/>
          <p:cNvCxnSpPr>
            <a:stCxn id="20" idx="3"/>
          </p:cNvCxnSpPr>
          <p:nvPr/>
        </p:nvCxnSpPr>
        <p:spPr>
          <a:xfrm flipV="1">
            <a:off x="3191692" y="5166605"/>
            <a:ext cx="448491" cy="292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968137" y="1530923"/>
            <a:ext cx="3378926" cy="295399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38162" y="2489964"/>
            <a:ext cx="1632663" cy="11695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Requirements well developed, component specifications under development </a:t>
            </a:r>
            <a:endParaRPr lang="en-US" sz="1400" dirty="0"/>
          </a:p>
        </p:txBody>
      </p:sp>
      <p:sp>
        <p:nvSpPr>
          <p:cNvPr id="26" name="Rectangle 25"/>
          <p:cNvSpPr/>
          <p:nvPr/>
        </p:nvSpPr>
        <p:spPr>
          <a:xfrm>
            <a:off x="7850777" y="1563289"/>
            <a:ext cx="2346960" cy="84195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>
            <a:stCxn id="25" idx="3"/>
          </p:cNvCxnSpPr>
          <p:nvPr/>
        </p:nvCxnSpPr>
        <p:spPr>
          <a:xfrm flipV="1">
            <a:off x="1870825" y="3074126"/>
            <a:ext cx="445655" cy="614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0605761" y="1399491"/>
            <a:ext cx="1263406" cy="11695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Informed by 2x2 system performance and FSD performance</a:t>
            </a:r>
            <a:endParaRPr lang="en-US" sz="1400" dirty="0"/>
          </a:p>
        </p:txBody>
      </p:sp>
      <p:cxnSp>
        <p:nvCxnSpPr>
          <p:cNvPr id="34" name="Straight Arrow Connector 33"/>
          <p:cNvCxnSpPr>
            <a:stCxn id="32" idx="1"/>
          </p:cNvCxnSpPr>
          <p:nvPr/>
        </p:nvCxnSpPr>
        <p:spPr>
          <a:xfrm flipH="1">
            <a:off x="9999850" y="1984267"/>
            <a:ext cx="60591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46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ND-LAr: Interface </a:t>
            </a:r>
            <a:r>
              <a:rPr lang="en-US" dirty="0"/>
              <a:t>definitions developed with the system </a:t>
            </a:r>
            <a:r>
              <a:rPr lang="en-US" dirty="0" smtClean="0"/>
              <a:t>design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FFC1F5-1634-48C9-95BC-EBB249EC9816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LBNC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sz="2000" dirty="0"/>
              <a:t>Interfaces defined where subsystems </a:t>
            </a:r>
            <a:r>
              <a:rPr lang="en-US" sz="2000" dirty="0" smtClean="0"/>
              <a:t>meet</a:t>
            </a:r>
          </a:p>
          <a:p>
            <a:pPr lvl="1"/>
            <a:r>
              <a:rPr lang="en-US" sz="1800" dirty="0" smtClean="0"/>
              <a:t>ND-LAr System Level Design and Interface Diagram</a:t>
            </a:r>
            <a:endParaRPr lang="en-US" dirty="0"/>
          </a:p>
          <a:p>
            <a:r>
              <a:rPr lang="en-US" sz="2000" dirty="0"/>
              <a:t>As designs have matured, interfaces iterated, refined, and documented in Interface </a:t>
            </a:r>
            <a:r>
              <a:rPr lang="en-US" sz="2000" dirty="0" smtClean="0"/>
              <a:t>Control Documents (ICDs)</a:t>
            </a:r>
          </a:p>
          <a:p>
            <a:pPr lvl="1"/>
            <a:r>
              <a:rPr lang="en-US" sz="1800" dirty="0" smtClean="0"/>
              <a:t>Tracking via hyperlinked N2-Matrix to identify functional interfaces, use of ICD tracking list developed</a:t>
            </a:r>
            <a:endParaRPr lang="en-US" dirty="0"/>
          </a:p>
          <a:p>
            <a:r>
              <a:rPr lang="en-US" sz="2000" dirty="0"/>
              <a:t>Level of maturity of ICDs rated by Phase:</a:t>
            </a:r>
          </a:p>
          <a:p>
            <a:pPr lvl="1"/>
            <a:r>
              <a:rPr lang="en-US" sz="1800" dirty="0"/>
              <a:t>Phase 1:  At Preliminary Design maturity--scope, boundaries and responsibilities defined.</a:t>
            </a:r>
          </a:p>
          <a:p>
            <a:pPr lvl="1"/>
            <a:r>
              <a:rPr lang="en-US" sz="1800" dirty="0"/>
              <a:t>Phase 2:  Design-driven refinements to boundaries and responsibilities.  Loads, flows, and functional requirements defined.</a:t>
            </a:r>
          </a:p>
          <a:p>
            <a:pPr lvl="1"/>
            <a:r>
              <a:rPr lang="en-US" sz="1800" dirty="0"/>
              <a:t>Phase 3:  At Final Design maturity--all details fully-documented.  Subsystems can finalize their respective designs independently</a:t>
            </a:r>
            <a:r>
              <a:rPr lang="en-US" sz="1800" dirty="0" smtClean="0"/>
              <a:t>.</a:t>
            </a:r>
            <a:endParaRPr lang="en-US" dirty="0"/>
          </a:p>
          <a:p>
            <a:r>
              <a:rPr lang="en-US" sz="2000" dirty="0"/>
              <a:t>Note that interfaces within subsystems are managed by subsystem managers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6724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ND-LAr: </a:t>
            </a:r>
            <a:r>
              <a:rPr lang="en-US" sz="2400" dirty="0"/>
              <a:t>System-level interfaces </a:t>
            </a:r>
            <a:r>
              <a:rPr lang="en-US" sz="2400" dirty="0" smtClean="0"/>
              <a:t>defined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fld id="{CA822B92-4467-4990-98B8-92B1571693A4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LBNC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20907" y="5133878"/>
            <a:ext cx="4696119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Updated N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Matrix -&gt; Identify functional interfaces, borrowing management methodology from  Dark Energy Spectroscopic Instrument (DESI), ICD matrix development by R. Besuner (DESI Systems Engineer)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52822" y="5965567"/>
            <a:ext cx="6223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hlinkClick r:id="rId2"/>
              </a:rPr>
              <a:t>EDMS 2640807</a:t>
            </a:r>
            <a:r>
              <a:rPr lang="en-US" dirty="0"/>
              <a:t>: Each cell to hyperlink to ICD (matrix </a:t>
            </a:r>
            <a:r>
              <a:rPr lang="en-US" i="1" dirty="0"/>
              <a:t>in-progress</a:t>
            </a:r>
            <a:r>
              <a:rPr lang="en-US" dirty="0"/>
              <a:t>)</a:t>
            </a:r>
          </a:p>
          <a:p>
            <a:pPr algn="ctr"/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6"/>
          </p:nvPr>
        </p:nvSpPr>
        <p:spPr>
          <a:xfrm>
            <a:off x="609600" y="1238250"/>
            <a:ext cx="5431971" cy="3920979"/>
          </a:xfrm>
        </p:spPr>
        <p:txBody>
          <a:bodyPr/>
          <a:lstStyle/>
          <a:p>
            <a:r>
              <a:rPr lang="en-US" sz="2000" dirty="0"/>
              <a:t>Populated cells indicate where an interface exists and shows type of interface </a:t>
            </a:r>
            <a:r>
              <a:rPr lang="en-US" sz="2000" dirty="0" smtClean="0"/>
              <a:t>and provides hyperlink to ICD → 36 functional interfaces identified</a:t>
            </a:r>
          </a:p>
          <a:p>
            <a:pPr lvl="1"/>
            <a:r>
              <a:rPr lang="en-US" sz="1800" dirty="0" smtClean="0"/>
              <a:t>Will consolidate (or expand) as necessary</a:t>
            </a:r>
          </a:p>
          <a:p>
            <a:endParaRPr lang="en-US" sz="2000" dirty="0"/>
          </a:p>
          <a:p>
            <a:r>
              <a:rPr lang="en-US" sz="2000" dirty="0"/>
              <a:t>All ICDs advanced as possible at this </a:t>
            </a:r>
            <a:r>
              <a:rPr lang="en-US" sz="2000" dirty="0" smtClean="0"/>
              <a:t>moment</a:t>
            </a:r>
            <a:endParaRPr lang="en-US" sz="2000" dirty="0"/>
          </a:p>
          <a:p>
            <a:pPr lvl="1"/>
            <a:r>
              <a:rPr lang="en-US" sz="1800" dirty="0" smtClean="0"/>
              <a:t>15 </a:t>
            </a:r>
            <a:r>
              <a:rPr lang="en-US" sz="1800" dirty="0"/>
              <a:t>of </a:t>
            </a:r>
            <a:r>
              <a:rPr lang="en-US" sz="1800" dirty="0" smtClean="0"/>
              <a:t>36 </a:t>
            </a:r>
            <a:r>
              <a:rPr lang="en-US" sz="1800" dirty="0"/>
              <a:t>ICDs are at Phase </a:t>
            </a:r>
            <a:r>
              <a:rPr lang="en-US" sz="1800" dirty="0" smtClean="0"/>
              <a:t>2</a:t>
            </a:r>
            <a:endParaRPr lang="en-US" sz="1800" dirty="0"/>
          </a:p>
          <a:p>
            <a:pPr lvl="1"/>
            <a:r>
              <a:rPr lang="en-US" sz="1800" dirty="0" smtClean="0"/>
              <a:t>Most </a:t>
            </a:r>
            <a:r>
              <a:rPr lang="en-US" sz="1800" dirty="0"/>
              <a:t>Phase </a:t>
            </a:r>
            <a:r>
              <a:rPr lang="en-US" sz="1800" dirty="0" smtClean="0"/>
              <a:t>1 </a:t>
            </a:r>
            <a:r>
              <a:rPr lang="en-US" sz="1800" dirty="0"/>
              <a:t>are </a:t>
            </a:r>
            <a:r>
              <a:rPr lang="en-US" sz="1800" dirty="0" smtClean="0"/>
              <a:t>approaching Phase 2</a:t>
            </a:r>
            <a:endParaRPr lang="en-US" sz="1800" dirty="0"/>
          </a:p>
          <a:p>
            <a:pPr lvl="1"/>
            <a:r>
              <a:rPr lang="en-US" sz="1800" dirty="0" smtClean="0"/>
              <a:t>ICDs </a:t>
            </a:r>
            <a:r>
              <a:rPr lang="en-US" sz="1800" dirty="0"/>
              <a:t>tracked in </a:t>
            </a:r>
            <a:r>
              <a:rPr lang="en-US" sz="1800" dirty="0" smtClean="0">
                <a:hlinkClick r:id="rId3"/>
              </a:rPr>
              <a:t>EDMS 2667883</a:t>
            </a:r>
            <a:endParaRPr lang="en-US" sz="1800" dirty="0"/>
          </a:p>
          <a:p>
            <a:endParaRPr lang="en-US" sz="2000" dirty="0"/>
          </a:p>
        </p:txBody>
      </p:sp>
      <p:cxnSp>
        <p:nvCxnSpPr>
          <p:cNvPr id="12" name="Straight Arrow Connector 11"/>
          <p:cNvCxnSpPr>
            <a:stCxn id="15" idx="3"/>
          </p:cNvCxnSpPr>
          <p:nvPr/>
        </p:nvCxnSpPr>
        <p:spPr>
          <a:xfrm flipV="1">
            <a:off x="5417026" y="5199517"/>
            <a:ext cx="943115" cy="47297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Content Placeholder 10"/>
          <p:cNvPicPr>
            <a:picLocks noGrp="1" noChangeAspect="1"/>
          </p:cNvPicPr>
          <p:nvPr>
            <p:ph idx="17"/>
          </p:nvPr>
        </p:nvPicPr>
        <p:blipFill>
          <a:blip r:embed="rId4"/>
          <a:stretch>
            <a:fillRect/>
          </a:stretch>
        </p:blipFill>
        <p:spPr>
          <a:xfrm>
            <a:off x="6360141" y="472199"/>
            <a:ext cx="5621298" cy="545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42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ND-LAr: Functional ICD between cold charge electronics and anode support panel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fld id="{C733DDA1-6819-43FE-9C45-3B403E19C5B7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LBNC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6"/>
          </p:nvPr>
        </p:nvSpPr>
        <p:spPr>
          <a:xfrm>
            <a:off x="609601" y="1238250"/>
            <a:ext cx="4893128" cy="4846638"/>
          </a:xfrm>
        </p:spPr>
        <p:txBody>
          <a:bodyPr/>
          <a:lstStyle/>
          <a:p>
            <a:r>
              <a:rPr lang="en-US" sz="1600" dirty="0" smtClean="0"/>
              <a:t>Functional interface managed via weekly meeting between engineering teams</a:t>
            </a:r>
          </a:p>
          <a:p>
            <a:pPr lvl="1"/>
            <a:r>
              <a:rPr lang="en-US" sz="1400" dirty="0" smtClean="0"/>
              <a:t>Technical discussion</a:t>
            </a:r>
          </a:p>
          <a:p>
            <a:pPr lvl="1"/>
            <a:r>
              <a:rPr lang="en-US" sz="1400" dirty="0" smtClean="0"/>
              <a:t>Establish scope and work boundaries</a:t>
            </a:r>
          </a:p>
          <a:p>
            <a:pPr lvl="1"/>
            <a:r>
              <a:rPr lang="en-US" sz="1400" dirty="0" smtClean="0"/>
              <a:t>Clear communication of need</a:t>
            </a:r>
          </a:p>
          <a:p>
            <a:pPr lvl="1"/>
            <a:r>
              <a:rPr lang="en-US" sz="1400" dirty="0" smtClean="0"/>
              <a:t>Iterate to a common solution that works for both teams</a:t>
            </a:r>
          </a:p>
          <a:p>
            <a:endParaRPr lang="en-US" sz="1600" dirty="0"/>
          </a:p>
          <a:p>
            <a:r>
              <a:rPr lang="en-US" sz="1600" dirty="0" smtClean="0"/>
              <a:t>Design driven effort from both </a:t>
            </a:r>
            <a:r>
              <a:rPr lang="en-US" sz="1600" b="1" dirty="0" smtClean="0"/>
              <a:t>K.Skarpaas (SLAC) </a:t>
            </a:r>
            <a:r>
              <a:rPr lang="en-US" sz="1600" dirty="0" smtClean="0"/>
              <a:t>and </a:t>
            </a:r>
            <a:r>
              <a:rPr lang="en-US" sz="1600" b="1" dirty="0" smtClean="0"/>
              <a:t>A.Lawrence (LBNL) </a:t>
            </a:r>
            <a:r>
              <a:rPr lang="en-US" sz="1600" dirty="0" smtClean="0"/>
              <a:t>settled this interface quickly and effectively</a:t>
            </a:r>
          </a:p>
          <a:p>
            <a:endParaRPr lang="en-US" sz="1600" dirty="0"/>
          </a:p>
          <a:p>
            <a:r>
              <a:rPr lang="en-US" sz="1600" u="sng" dirty="0" smtClean="0"/>
              <a:t>ND-LAr subsystem managers and engineers have done a commendable job of identifying and working out interfaces</a:t>
            </a:r>
          </a:p>
          <a:p>
            <a:pPr lvl="1"/>
            <a:r>
              <a:rPr lang="en-US" sz="1400" dirty="0" smtClean="0"/>
              <a:t>Nearly all interfaces within the detector are in the stage of “design driven refinements”</a:t>
            </a:r>
          </a:p>
          <a:p>
            <a:pPr lvl="1"/>
            <a:r>
              <a:rPr lang="en-US" sz="1400" dirty="0" smtClean="0"/>
              <a:t>Significant work remains towards final ICDs, but progress is very encouraging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7"/>
          </p:nvPr>
        </p:nvPicPr>
        <p:blipFill>
          <a:blip r:embed="rId2"/>
          <a:stretch>
            <a:fillRect/>
          </a:stretch>
        </p:blipFill>
        <p:spPr>
          <a:xfrm>
            <a:off x="5723392" y="946379"/>
            <a:ext cx="5257800" cy="3398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901" y="2684754"/>
            <a:ext cx="5257800" cy="34038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0873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07600">
            <a:off x="8034238" y="1089122"/>
            <a:ext cx="3724545" cy="4846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ND-LAr: QA/QC </a:t>
            </a:r>
            <a:r>
              <a:rPr lang="en-US" dirty="0"/>
              <a:t>being implemented within subsystems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fld id="{C8703C7A-1EAC-4309-8C7A-D0369F2749A6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LBNC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6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1600" dirty="0" smtClean="0"/>
              <a:t>ND-LAr Subsystems have created draft QAQC documents and uploaded to EDMS:</a:t>
            </a:r>
          </a:p>
          <a:p>
            <a:pPr lvl="1"/>
            <a:r>
              <a:rPr lang="en-US" sz="1400" dirty="0" smtClean="0"/>
              <a:t>QAQC Plans</a:t>
            </a:r>
          </a:p>
          <a:p>
            <a:pPr lvl="1"/>
            <a:r>
              <a:rPr lang="en-US" sz="1400" dirty="0" smtClean="0"/>
              <a:t>Manufacturing and Procurement Plans</a:t>
            </a:r>
          </a:p>
          <a:p>
            <a:pPr lvl="1"/>
            <a:r>
              <a:rPr lang="en-US" sz="1400" dirty="0" smtClean="0"/>
              <a:t>Prototyping Plans</a:t>
            </a:r>
          </a:p>
          <a:p>
            <a:endParaRPr lang="en-US" sz="1600" dirty="0"/>
          </a:p>
          <a:p>
            <a:r>
              <a:rPr lang="en-US" sz="1600" dirty="0" smtClean="0"/>
              <a:t>ND-LAr leadership in process of reviewing subsystem QAQC documentation</a:t>
            </a:r>
          </a:p>
          <a:p>
            <a:pPr lvl="1"/>
            <a:r>
              <a:rPr lang="en-US" sz="1400" dirty="0" smtClean="0"/>
              <a:t>Suggestions &amp; comments phase</a:t>
            </a:r>
            <a:r>
              <a:rPr lang="en-US" sz="1400" dirty="0"/>
              <a:t> </a:t>
            </a:r>
            <a:r>
              <a:rPr lang="en-US" sz="1400" dirty="0" smtClean="0"/>
              <a:t>→ moving towards revisions and first release</a:t>
            </a:r>
          </a:p>
          <a:p>
            <a:pPr lvl="1"/>
            <a:endParaRPr lang="en-US" sz="1400" dirty="0"/>
          </a:p>
          <a:p>
            <a:r>
              <a:rPr lang="en-US" sz="1600" dirty="0" smtClean="0"/>
              <a:t>2x2 program experience used to develop acceptance criteria and functional verification procedures for both ND-LAr components and ND-LAr system</a:t>
            </a:r>
          </a:p>
          <a:p>
            <a:pPr lvl="1"/>
            <a:r>
              <a:rPr lang="en-US" sz="1400" dirty="0" smtClean="0"/>
              <a:t>Successful operation of Module 0 @ Bern in 2021 proved significant in the context of generating procedures for sub-systems and system-level acceptance checks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73338">
            <a:off x="6975701" y="1019473"/>
            <a:ext cx="3752598" cy="4846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Content Placeholder 9"/>
          <p:cNvPicPr>
            <a:picLocks noGrp="1" noChangeAspect="1"/>
          </p:cNvPicPr>
          <p:nvPr>
            <p:ph idx="17"/>
          </p:nvPr>
        </p:nvPicPr>
        <p:blipFill>
          <a:blip r:embed="rId4"/>
          <a:stretch>
            <a:fillRect/>
          </a:stretch>
        </p:blipFill>
        <p:spPr>
          <a:xfrm rot="21373673">
            <a:off x="6014874" y="921184"/>
            <a:ext cx="3726246" cy="48466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8544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ND-LAr: QA/QC </a:t>
            </a:r>
            <a:r>
              <a:rPr lang="en-US" dirty="0"/>
              <a:t>being implemented </a:t>
            </a:r>
            <a:r>
              <a:rPr lang="en-US" dirty="0" smtClean="0"/>
              <a:t>during prototyping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fld id="{1ADCE86D-A964-4069-8582-72837CDF4394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LBNC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6"/>
          </p:nvPr>
        </p:nvSpPr>
        <p:spPr>
          <a:xfrm>
            <a:off x="609600" y="981395"/>
            <a:ext cx="3903677" cy="5103493"/>
          </a:xfrm>
          <a:prstGeom prst="rect">
            <a:avLst/>
          </a:prstGeo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1400" b="1" u="sng" dirty="0"/>
              <a:t>Warm Test of </a:t>
            </a:r>
            <a:r>
              <a:rPr lang="en-US" sz="1400" b="1" u="sng" dirty="0" smtClean="0"/>
              <a:t>Components</a:t>
            </a:r>
            <a:endParaRPr lang="en-US" sz="1400" dirty="0"/>
          </a:p>
          <a:p>
            <a:pPr>
              <a:buFont typeface="Wingdings" panose="05000000000000000000" pitchFamily="2" charset="2"/>
              <a:buChar char="ü"/>
            </a:pPr>
            <a:endParaRPr lang="en-US" sz="14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1400" b="1" u="sng" dirty="0"/>
              <a:t>Warm Test of Integrated Module 0</a:t>
            </a:r>
            <a:r>
              <a:rPr lang="en-US" sz="1400" dirty="0"/>
              <a:t>: Pre-Sleeve Installation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200" dirty="0"/>
              <a:t>Power, Grounding, </a:t>
            </a:r>
            <a:r>
              <a:rPr lang="en-US" sz="1200" dirty="0" err="1"/>
              <a:t>Comms</a:t>
            </a:r>
            <a:r>
              <a:rPr lang="en-US" sz="1200" dirty="0"/>
              <a:t> </a:t>
            </a:r>
            <a:endParaRPr lang="en-US" sz="1200" dirty="0" smtClean="0"/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200" dirty="0" smtClean="0"/>
              <a:t>Sub-systems </a:t>
            </a:r>
            <a:r>
              <a:rPr lang="en-US" sz="1200" dirty="0"/>
              <a:t>shall give the “OK” to move from this test - </a:t>
            </a:r>
            <a:r>
              <a:rPr lang="en-US" sz="1200" dirty="0">
                <a:hlinkClick r:id="rId2"/>
              </a:rPr>
              <a:t>#</a:t>
            </a:r>
            <a:r>
              <a:rPr lang="en-US" sz="1200" dirty="0" err="1">
                <a:hlinkClick r:id="rId2"/>
              </a:rPr>
              <a:t>nd</a:t>
            </a:r>
            <a:r>
              <a:rPr lang="en-US" sz="1200" dirty="0">
                <a:hlinkClick r:id="rId2"/>
              </a:rPr>
              <a:t>-lar-run</a:t>
            </a:r>
            <a:r>
              <a:rPr lang="en-US" sz="1200" dirty="0"/>
              <a:t> SLACK </a:t>
            </a:r>
            <a:r>
              <a:rPr lang="en-US" sz="1200" dirty="0" smtClean="0"/>
              <a:t>Channel</a:t>
            </a:r>
          </a:p>
          <a:p>
            <a:pPr lvl="2">
              <a:buFont typeface="Wingdings" panose="05000000000000000000" pitchFamily="2" charset="2"/>
              <a:buChar char="ü"/>
            </a:pPr>
            <a:endParaRPr lang="en-US" sz="12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1400" b="1" u="sng" dirty="0" smtClean="0"/>
              <a:t>Final </a:t>
            </a:r>
            <a:r>
              <a:rPr lang="en-US" sz="1400" b="1" u="sng" dirty="0"/>
              <a:t>Electrical Check</a:t>
            </a:r>
            <a:r>
              <a:rPr lang="en-US" sz="1400" dirty="0"/>
              <a:t>: Cryostat is closed, last check prior to evacuation &amp; cool-down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200" dirty="0"/>
              <a:t>Tests of Light System &amp; Charge System Both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200" dirty="0"/>
              <a:t>Power, Grounding, </a:t>
            </a:r>
            <a:r>
              <a:rPr lang="en-US" sz="1200" dirty="0" err="1"/>
              <a:t>Comms</a:t>
            </a:r>
            <a:r>
              <a:rPr lang="en-US" sz="1200" dirty="0"/>
              <a:t>, Noise, Thresholds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200" dirty="0"/>
              <a:t>Sequentially re-check after cabling-up new electrical connections to top flange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1200" dirty="0" smtClean="0"/>
              <a:t>Sub-systems </a:t>
            </a:r>
            <a:r>
              <a:rPr lang="en-US" sz="1200" dirty="0"/>
              <a:t>shall give the “OK” to move from this test - </a:t>
            </a:r>
            <a:r>
              <a:rPr lang="en-US" sz="1200" dirty="0">
                <a:hlinkClick r:id="rId2"/>
              </a:rPr>
              <a:t>#</a:t>
            </a:r>
            <a:r>
              <a:rPr lang="en-US" sz="1200" dirty="0" err="1">
                <a:hlinkClick r:id="rId2"/>
              </a:rPr>
              <a:t>nd</a:t>
            </a:r>
            <a:r>
              <a:rPr lang="en-US" sz="1200" dirty="0">
                <a:hlinkClick r:id="rId2"/>
              </a:rPr>
              <a:t>-lar-run</a:t>
            </a:r>
            <a:r>
              <a:rPr lang="en-US" sz="1200" dirty="0"/>
              <a:t> SLACK </a:t>
            </a:r>
            <a:r>
              <a:rPr lang="en-US" sz="1200" dirty="0" smtClean="0"/>
              <a:t>Channel</a:t>
            </a:r>
            <a:endParaRPr lang="en-US" sz="1200" dirty="0"/>
          </a:p>
          <a:p>
            <a:endParaRPr lang="en-US" sz="2400" dirty="0" smtClean="0"/>
          </a:p>
        </p:txBody>
      </p:sp>
      <p:pic>
        <p:nvPicPr>
          <p:cNvPr id="10" name="Content Placeholder 11"/>
          <p:cNvPicPr>
            <a:picLocks noGrp="1" noChangeAspect="1"/>
          </p:cNvPicPr>
          <p:nvPr>
            <p:ph idx="17"/>
          </p:nvPr>
        </p:nvPicPr>
        <p:blipFill>
          <a:blip r:embed="rId3"/>
          <a:stretch>
            <a:fillRect/>
          </a:stretch>
        </p:blipFill>
        <p:spPr>
          <a:xfrm>
            <a:off x="4815282" y="981395"/>
            <a:ext cx="6928552" cy="51339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800050" y="251040"/>
            <a:ext cx="2943784" cy="11695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Established flow diagram with decision “gateways” dependent on quality control and functional verifications during detector fabrication, assembly, and testing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4869809" y="4791898"/>
            <a:ext cx="2532134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Decision gateways require input from all affected subsystems → maintain SME involvement during entire process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9524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ND-LAr: Change Control on EDMS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fld id="{1B6663A9-D424-4E6B-A58B-6EA1E1AEA0AE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LBNC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6"/>
          </p:nvPr>
        </p:nvPicPr>
        <p:blipFill>
          <a:blip r:embed="rId2"/>
          <a:stretch>
            <a:fillRect/>
          </a:stretch>
        </p:blipFill>
        <p:spPr>
          <a:xfrm>
            <a:off x="605368" y="1070187"/>
            <a:ext cx="7498397" cy="3747115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7"/>
          </p:nvPr>
        </p:nvSpPr>
        <p:spPr>
          <a:xfrm>
            <a:off x="605368" y="4907560"/>
            <a:ext cx="11061699" cy="959215"/>
          </a:xfrm>
        </p:spPr>
        <p:txBody>
          <a:bodyPr/>
          <a:lstStyle/>
          <a:p>
            <a:r>
              <a:rPr lang="en-US" sz="1800" dirty="0" smtClean="0"/>
              <a:t>Documentation structure implemented on EDMS</a:t>
            </a:r>
          </a:p>
          <a:p>
            <a:pPr lvl="1"/>
            <a:r>
              <a:rPr lang="en-US" sz="1600" dirty="0" smtClean="0"/>
              <a:t>Implements change control on documentation through release process</a:t>
            </a:r>
          </a:p>
          <a:p>
            <a:pPr lvl="1"/>
            <a:r>
              <a:rPr lang="en-US" sz="1600" dirty="0" smtClean="0"/>
              <a:t>Extensive upload of documentation since May/June internal review; in process of documentation review, revision, and first release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93185" y="1097084"/>
            <a:ext cx="327388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EDMS is repository for official ND-LAr documents</a:t>
            </a:r>
          </a:p>
          <a:p>
            <a:endParaRPr lang="en-US" dirty="0"/>
          </a:p>
          <a:p>
            <a:r>
              <a:rPr lang="en-US" dirty="0" smtClean="0"/>
              <a:t>Team also works with Consortium Google Drive to co-edit and share documentation during the development phase</a:t>
            </a:r>
          </a:p>
          <a:p>
            <a:endParaRPr lang="en-US" dirty="0"/>
          </a:p>
          <a:p>
            <a:r>
              <a:rPr lang="en-US" dirty="0" smtClean="0"/>
              <a:t>Subsystems have done significant work to increase design documentation → weekly updates in engineering meetings by subsystem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22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ND-LAr: Hazard Registry </a:t>
            </a:r>
            <a:r>
              <a:rPr lang="en-US" dirty="0"/>
              <a:t>→</a:t>
            </a:r>
            <a:r>
              <a:rPr lang="en-US" dirty="0" smtClean="0"/>
              <a:t> Identify hazards to personnel/equipment and implement mitigations → Initial discussion with Duane Newhart (DUNE ESH, FNAL)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B5DDBD-BC41-4B4C-8560-A2798B15E410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LBNC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idx="13"/>
            <p:extLst>
              <p:ext uri="{D42A27DB-BD31-4B8C-83A1-F6EECF244321}">
                <p14:modId xmlns:p14="http://schemas.microsoft.com/office/powerpoint/2010/main" val="800164850"/>
              </p:ext>
            </p:extLst>
          </p:nvPr>
        </p:nvGraphicFramePr>
        <p:xfrm>
          <a:off x="609600" y="1168578"/>
          <a:ext cx="11056567" cy="5077648"/>
        </p:xfrm>
        <a:graphic>
          <a:graphicData uri="http://schemas.openxmlformats.org/drawingml/2006/table">
            <a:tbl>
              <a:tblPr/>
              <a:tblGrid>
                <a:gridCol w="561193">
                  <a:extLst>
                    <a:ext uri="{9D8B030D-6E8A-4147-A177-3AD203B41FA5}">
                      <a16:colId xmlns:a16="http://schemas.microsoft.com/office/drawing/2014/main" val="996175763"/>
                    </a:ext>
                  </a:extLst>
                </a:gridCol>
                <a:gridCol w="561193">
                  <a:extLst>
                    <a:ext uri="{9D8B030D-6E8A-4147-A177-3AD203B41FA5}">
                      <a16:colId xmlns:a16="http://schemas.microsoft.com/office/drawing/2014/main" val="772069728"/>
                    </a:ext>
                  </a:extLst>
                </a:gridCol>
                <a:gridCol w="561193">
                  <a:extLst>
                    <a:ext uri="{9D8B030D-6E8A-4147-A177-3AD203B41FA5}">
                      <a16:colId xmlns:a16="http://schemas.microsoft.com/office/drawing/2014/main" val="2416640254"/>
                    </a:ext>
                  </a:extLst>
                </a:gridCol>
                <a:gridCol w="752704">
                  <a:extLst>
                    <a:ext uri="{9D8B030D-6E8A-4147-A177-3AD203B41FA5}">
                      <a16:colId xmlns:a16="http://schemas.microsoft.com/office/drawing/2014/main" val="524528800"/>
                    </a:ext>
                  </a:extLst>
                </a:gridCol>
                <a:gridCol w="827615">
                  <a:extLst>
                    <a:ext uri="{9D8B030D-6E8A-4147-A177-3AD203B41FA5}">
                      <a16:colId xmlns:a16="http://schemas.microsoft.com/office/drawing/2014/main" val="812216240"/>
                    </a:ext>
                  </a:extLst>
                </a:gridCol>
                <a:gridCol w="561193">
                  <a:extLst>
                    <a:ext uri="{9D8B030D-6E8A-4147-A177-3AD203B41FA5}">
                      <a16:colId xmlns:a16="http://schemas.microsoft.com/office/drawing/2014/main" val="1921851792"/>
                    </a:ext>
                  </a:extLst>
                </a:gridCol>
                <a:gridCol w="561193">
                  <a:extLst>
                    <a:ext uri="{9D8B030D-6E8A-4147-A177-3AD203B41FA5}">
                      <a16:colId xmlns:a16="http://schemas.microsoft.com/office/drawing/2014/main" val="2416357088"/>
                    </a:ext>
                  </a:extLst>
                </a:gridCol>
                <a:gridCol w="561193">
                  <a:extLst>
                    <a:ext uri="{9D8B030D-6E8A-4147-A177-3AD203B41FA5}">
                      <a16:colId xmlns:a16="http://schemas.microsoft.com/office/drawing/2014/main" val="2256937313"/>
                    </a:ext>
                  </a:extLst>
                </a:gridCol>
                <a:gridCol w="561193">
                  <a:extLst>
                    <a:ext uri="{9D8B030D-6E8A-4147-A177-3AD203B41FA5}">
                      <a16:colId xmlns:a16="http://schemas.microsoft.com/office/drawing/2014/main" val="699747826"/>
                    </a:ext>
                  </a:extLst>
                </a:gridCol>
                <a:gridCol w="561193">
                  <a:extLst>
                    <a:ext uri="{9D8B030D-6E8A-4147-A177-3AD203B41FA5}">
                      <a16:colId xmlns:a16="http://schemas.microsoft.com/office/drawing/2014/main" val="4255353685"/>
                    </a:ext>
                  </a:extLst>
                </a:gridCol>
                <a:gridCol w="824043">
                  <a:extLst>
                    <a:ext uri="{9D8B030D-6E8A-4147-A177-3AD203B41FA5}">
                      <a16:colId xmlns:a16="http://schemas.microsoft.com/office/drawing/2014/main" val="404338743"/>
                    </a:ext>
                  </a:extLst>
                </a:gridCol>
                <a:gridCol w="561193">
                  <a:extLst>
                    <a:ext uri="{9D8B030D-6E8A-4147-A177-3AD203B41FA5}">
                      <a16:colId xmlns:a16="http://schemas.microsoft.com/office/drawing/2014/main" val="1725370028"/>
                    </a:ext>
                  </a:extLst>
                </a:gridCol>
                <a:gridCol w="561193">
                  <a:extLst>
                    <a:ext uri="{9D8B030D-6E8A-4147-A177-3AD203B41FA5}">
                      <a16:colId xmlns:a16="http://schemas.microsoft.com/office/drawing/2014/main" val="1590191338"/>
                    </a:ext>
                  </a:extLst>
                </a:gridCol>
                <a:gridCol w="561193">
                  <a:extLst>
                    <a:ext uri="{9D8B030D-6E8A-4147-A177-3AD203B41FA5}">
                      <a16:colId xmlns:a16="http://schemas.microsoft.com/office/drawing/2014/main" val="3756675547"/>
                    </a:ext>
                  </a:extLst>
                </a:gridCol>
                <a:gridCol w="561193">
                  <a:extLst>
                    <a:ext uri="{9D8B030D-6E8A-4147-A177-3AD203B41FA5}">
                      <a16:colId xmlns:a16="http://schemas.microsoft.com/office/drawing/2014/main" val="307381549"/>
                    </a:ext>
                  </a:extLst>
                </a:gridCol>
                <a:gridCol w="561193">
                  <a:extLst>
                    <a:ext uri="{9D8B030D-6E8A-4147-A177-3AD203B41FA5}">
                      <a16:colId xmlns:a16="http://schemas.microsoft.com/office/drawing/2014/main" val="2755940191"/>
                    </a:ext>
                  </a:extLst>
                </a:gridCol>
                <a:gridCol w="795503">
                  <a:extLst>
                    <a:ext uri="{9D8B030D-6E8A-4147-A177-3AD203B41FA5}">
                      <a16:colId xmlns:a16="http://schemas.microsoft.com/office/drawing/2014/main" val="386843055"/>
                    </a:ext>
                  </a:extLst>
                </a:gridCol>
                <a:gridCol w="561193">
                  <a:extLst>
                    <a:ext uri="{9D8B030D-6E8A-4147-A177-3AD203B41FA5}">
                      <a16:colId xmlns:a16="http://schemas.microsoft.com/office/drawing/2014/main" val="2662703660"/>
                    </a:ext>
                  </a:extLst>
                </a:gridCol>
              </a:tblGrid>
              <a:tr h="131246">
                <a:tc>
                  <a:txBody>
                    <a:bodyPr/>
                    <a:lstStyle/>
                    <a:p>
                      <a:pPr rtl="0" fontAlgn="b"/>
                      <a:endParaRPr lang="en-US" sz="400" b="1">
                        <a:effectLst/>
                      </a:endParaRPr>
                    </a:p>
                  </a:txBody>
                  <a:tcPr marL="500" marR="500" marT="0" marB="0" anchor="b">
                    <a:lnL w="3810" cap="flat" cmpd="sng" algn="ctr">
                      <a:solidFill>
                        <a:srgbClr val="401F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" cap="flat" cmpd="sng" algn="ctr">
                      <a:solidFill>
                        <a:srgbClr val="401F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401F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400" b="1">
                        <a:effectLst/>
                      </a:endParaRPr>
                    </a:p>
                  </a:txBody>
                  <a:tcPr marL="500" marR="500" marT="0" marB="0" anchor="b">
                    <a:lnL>
                      <a:noFill/>
                    </a:lnL>
                    <a:lnR>
                      <a:noFill/>
                    </a:lnR>
                    <a:lnT w="3810" cap="flat" cmpd="sng" algn="ctr">
                      <a:solidFill>
                        <a:srgbClr val="802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802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Hazard Identification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3810" cap="flat" cmpd="sng" algn="ctr">
                      <a:solidFill>
                        <a:srgbClr val="0025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25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400" b="1">
                        <a:effectLst/>
                      </a:endParaRPr>
                    </a:p>
                  </a:txBody>
                  <a:tcPr marL="500" marR="500" marT="0" marB="0" anchor="b">
                    <a:lnL>
                      <a:noFill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Un-Mitigated Hazard and Risk Level</a:t>
                      </a:r>
                    </a:p>
                  </a:txBody>
                  <a:tcPr marL="500" marR="500" marT="0" marB="0" anchor="b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" cap="flat" cmpd="sng" algn="ctr">
                      <a:solidFill>
                        <a:srgbClr val="8021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8021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400" b="1">
                        <a:effectLst/>
                      </a:endParaRPr>
                    </a:p>
                  </a:txBody>
                  <a:tcPr marL="500" marR="500" marT="0" marB="0" anchor="b">
                    <a:lnL>
                      <a:noFill/>
                    </a:lnL>
                    <a:lnR>
                      <a:noFill/>
                    </a:lnR>
                    <a:lnT w="3810" cap="flat" cmpd="sng" algn="ctr">
                      <a:solidFill>
                        <a:srgbClr val="802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802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400" b="1">
                        <a:effectLst/>
                      </a:endParaRPr>
                    </a:p>
                  </a:txBody>
                  <a:tcPr marL="500" marR="500" marT="0" marB="0" anchor="b">
                    <a:lnL>
                      <a:noFill/>
                    </a:lnL>
                    <a:lnR>
                      <a:noFill/>
                    </a:lnR>
                    <a:lnT w="3810" cap="flat" cmpd="sng" algn="ctr">
                      <a:solidFill>
                        <a:srgbClr val="602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602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400" b="1">
                        <a:effectLst/>
                      </a:endParaRPr>
                    </a:p>
                  </a:txBody>
                  <a:tcPr marL="500" marR="500" marT="0" marB="0" anchor="b">
                    <a:lnL>
                      <a:noFill/>
                    </a:lnL>
                    <a:lnR>
                      <a:noFill/>
                    </a:lnR>
                    <a:lnT w="3810" cap="flat" cmpd="sng" algn="ctr">
                      <a:solidFill>
                        <a:srgbClr val="4024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4024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400" b="1">
                        <a:effectLst/>
                      </a:endParaRPr>
                    </a:p>
                  </a:txBody>
                  <a:tcPr marL="500" marR="500" marT="0" marB="0" anchor="b">
                    <a:lnL>
                      <a:noFill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400" b="1">
                        <a:effectLst/>
                      </a:endParaRPr>
                    </a:p>
                  </a:txBody>
                  <a:tcPr marL="500" marR="500" marT="0" marB="0" anchor="b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" cap="flat" cmpd="sng" algn="ctr">
                      <a:solidFill>
                        <a:srgbClr val="4029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4029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Mitigation Method / Updated Hazard and Risk Level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3810" cap="flat" cmpd="sng" algn="ctr">
                      <a:solidFill>
                        <a:srgbClr val="0029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29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400" b="1">
                        <a:effectLst/>
                      </a:endParaRPr>
                    </a:p>
                  </a:txBody>
                  <a:tcPr marL="500" marR="500" marT="0" marB="0" anchor="b">
                    <a:lnL>
                      <a:noFill/>
                    </a:lnL>
                    <a:lnR>
                      <a:noFill/>
                    </a:lnR>
                    <a:lnT w="3810" cap="flat" cmpd="sng" algn="ctr">
                      <a:solidFill>
                        <a:srgbClr val="A025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025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400" b="1">
                        <a:effectLst/>
                      </a:endParaRPr>
                    </a:p>
                  </a:txBody>
                  <a:tcPr marL="500" marR="500" marT="0" marB="0" anchor="b">
                    <a:lnL>
                      <a:noFill/>
                    </a:lnL>
                    <a:lnR>
                      <a:noFill/>
                    </a:lnR>
                    <a:lnT w="3810" cap="flat" cmpd="sng" algn="ctr">
                      <a:solidFill>
                        <a:srgbClr val="402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402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400" b="1">
                        <a:effectLst/>
                      </a:endParaRPr>
                    </a:p>
                  </a:txBody>
                  <a:tcPr marL="500" marR="500" marT="0" marB="0" anchor="b">
                    <a:lnL>
                      <a:noFill/>
                    </a:lnL>
                    <a:lnR>
                      <a:noFill/>
                    </a:lnR>
                    <a:lnT w="3810" cap="flat" cmpd="sng" algn="ctr">
                      <a:solidFill>
                        <a:srgbClr val="6022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6022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400" b="1">
                        <a:effectLst/>
                      </a:endParaRPr>
                    </a:p>
                  </a:txBody>
                  <a:tcPr marL="500" marR="500" marT="0" marB="0" anchor="b">
                    <a:lnL>
                      <a:noFill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400" b="1">
                        <a:effectLst/>
                      </a:endParaRPr>
                    </a:p>
                  </a:txBody>
                  <a:tcPr marL="500" marR="500" marT="0" marB="0" anchor="b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" cap="flat" cmpd="sng" algn="ctr">
                      <a:solidFill>
                        <a:srgbClr val="8026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8026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Verification</a:t>
                      </a:r>
                    </a:p>
                  </a:txBody>
                  <a:tcPr marL="500" marR="500" marT="0" marB="0" anchor="b">
                    <a:lnL>
                      <a:noFill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US" sz="400" b="1">
                        <a:effectLst/>
                      </a:endParaRP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025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025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860337"/>
                  </a:ext>
                </a:extLst>
              </a:tr>
              <a:tr h="22311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#</a:t>
                      </a:r>
                    </a:p>
                  </a:txBody>
                  <a:tcPr marL="500" marR="500" marT="0" marB="0" anchor="b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401F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Subsystem</a:t>
                      </a:r>
                    </a:p>
                  </a:txBody>
                  <a:tcPr marL="500" marR="500" marT="0" marB="0" anchor="b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802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Type</a:t>
                      </a:r>
                    </a:p>
                  </a:txBody>
                  <a:tcPr marL="500" marR="500" marT="0" marB="0" anchor="b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25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Title</a:t>
                      </a:r>
                    </a:p>
                  </a:txBody>
                  <a:tcPr marL="500" marR="500" marT="0" marB="0" anchor="b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Hazard Description</a:t>
                      </a:r>
                    </a:p>
                  </a:txBody>
                  <a:tcPr marL="500" marR="500" marT="0" marB="0" anchor="b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8021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Severity</a:t>
                      </a:r>
                    </a:p>
                  </a:txBody>
                  <a:tcPr marL="500" marR="500" marT="0" marB="0" anchor="b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" cap="flat" cmpd="sng" algn="ctr">
                      <a:solidFill>
                        <a:srgbClr val="802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025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400" b="1" dirty="0">
                          <a:effectLst/>
                          <a:latin typeface="Arial" panose="020B0604020202020204" pitchFamily="34" charset="0"/>
                        </a:rPr>
                        <a:t>Probability</a:t>
                      </a:r>
                    </a:p>
                  </a:txBody>
                  <a:tcPr marL="500" marR="500" marT="0" marB="0" anchor="b">
                    <a:lnL>
                      <a:noFill/>
                    </a:lnL>
                    <a:lnR>
                      <a:noFill/>
                    </a:lnR>
                    <a:lnT w="3810" cap="flat" cmpd="sng" algn="ctr">
                      <a:solidFill>
                        <a:srgbClr val="602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6025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Risk Value</a:t>
                      </a:r>
                    </a:p>
                  </a:txBody>
                  <a:tcPr marL="500" marR="500" marT="0" marB="0" anchor="b">
                    <a:lnL>
                      <a:noFill/>
                    </a:lnL>
                    <a:lnR>
                      <a:noFill/>
                    </a:lnR>
                    <a:lnT w="3810" cap="flat" cmpd="sng" algn="ctr">
                      <a:solidFill>
                        <a:srgbClr val="4024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6025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Risk Category</a:t>
                      </a:r>
                    </a:p>
                  </a:txBody>
                  <a:tcPr marL="500" marR="500" marT="0" marB="0" anchor="b">
                    <a:lnL>
                      <a:noFill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Mitigation Strategy</a:t>
                      </a:r>
                    </a:p>
                  </a:txBody>
                  <a:tcPr marL="500" marR="500" marT="0" marB="0" anchor="b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4029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Mitigation Description</a:t>
                      </a:r>
                    </a:p>
                  </a:txBody>
                  <a:tcPr marL="500" marR="500" marT="0" marB="0" anchor="b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29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Severity</a:t>
                      </a:r>
                    </a:p>
                  </a:txBody>
                  <a:tcPr marL="500" marR="500" marT="0" marB="0" anchor="b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" cap="flat" cmpd="sng" algn="ctr">
                      <a:solidFill>
                        <a:srgbClr val="A025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C02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Probability</a:t>
                      </a:r>
                    </a:p>
                  </a:txBody>
                  <a:tcPr marL="500" marR="500" marT="0" marB="0" anchor="b">
                    <a:lnL>
                      <a:noFill/>
                    </a:lnL>
                    <a:lnR>
                      <a:noFill/>
                    </a:lnR>
                    <a:lnT w="3810" cap="flat" cmpd="sng" algn="ctr">
                      <a:solidFill>
                        <a:srgbClr val="4023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4031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Risk Value</a:t>
                      </a:r>
                    </a:p>
                  </a:txBody>
                  <a:tcPr marL="500" marR="500" marT="0" marB="0" anchor="b">
                    <a:lnL>
                      <a:noFill/>
                    </a:lnL>
                    <a:lnR>
                      <a:noFill/>
                    </a:lnR>
                    <a:lnT w="3810" cap="flat" cmpd="sng" algn="ctr">
                      <a:solidFill>
                        <a:srgbClr val="6022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C02F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Risk Category</a:t>
                      </a:r>
                    </a:p>
                  </a:txBody>
                  <a:tcPr marL="500" marR="500" marT="0" marB="0" anchor="b">
                    <a:lnL>
                      <a:noFill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Verif Method</a:t>
                      </a:r>
                    </a:p>
                  </a:txBody>
                  <a:tcPr marL="500" marR="500" marT="0" marB="0" anchor="b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8026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Verification Plan</a:t>
                      </a:r>
                    </a:p>
                  </a:txBody>
                  <a:tcPr marL="500" marR="500" marT="0" marB="0" anchor="b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E02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Protection System?</a:t>
                      </a:r>
                    </a:p>
                  </a:txBody>
                  <a:tcPr marL="500" marR="5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" cap="flat" cmpd="sng" algn="ctr">
                      <a:solidFill>
                        <a:srgbClr val="E02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9698274"/>
                  </a:ext>
                </a:extLst>
              </a:tr>
              <a:tr h="3937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 u="sng">
                          <a:effectLst/>
                          <a:latin typeface="Arial" panose="020B0604020202020204" pitchFamily="34" charset="0"/>
                        </a:rPr>
                        <a:t>NDLArTPC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US" sz="400" b="1">
                        <a:effectLst/>
                      </a:endParaRP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US" sz="400" b="1">
                        <a:effectLst/>
                      </a:endParaRP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US" sz="400" b="1">
                        <a:effectLst/>
                      </a:endParaRP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US" sz="400" b="1">
                        <a:effectLst/>
                      </a:endParaRP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025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US" sz="400" b="1">
                        <a:effectLst/>
                      </a:endParaRP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6025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US" sz="400" b="1">
                        <a:effectLst/>
                      </a:endParaRP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6025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US" sz="400" b="1">
                        <a:effectLst/>
                      </a:endParaRP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US" sz="400" b="1">
                        <a:effectLst/>
                      </a:endParaRP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US" sz="400" b="1">
                        <a:effectLst/>
                      </a:endParaRP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US" sz="400" b="1">
                        <a:effectLst/>
                      </a:endParaRP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C02D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US" sz="400" b="1">
                        <a:effectLst/>
                      </a:endParaRP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4031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US" sz="400" b="1">
                        <a:effectLst/>
                      </a:endParaRP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C02F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US" sz="400" b="1">
                        <a:effectLst/>
                      </a:endParaRP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US" sz="400" b="1">
                        <a:effectLst/>
                      </a:endParaRP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US" sz="400" b="1">
                        <a:effectLst/>
                      </a:endParaRP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E02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US" sz="400" b="1">
                        <a:effectLst/>
                      </a:endParaRP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E02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4107590"/>
                  </a:ext>
                </a:extLst>
              </a:tr>
              <a:tr h="32811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2.01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NDLArTPC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Press/Vac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Piping Systems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Piping systems need to be designed, fabricated and tested according to specific requirements in order to safely operate them..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 dirty="0"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High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Control hazard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Design, fabrication, testing, implementation and operation according to standards and regulations.Including but not limited to overpressure protection safety devices.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E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Medium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Audit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Part of FESHM 5032 cryogenic system review. </a:t>
                      </a:r>
                      <a:br>
                        <a:rPr lang="en-US" sz="400" b="1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/>
                      </a:r>
                      <a:br>
                        <a:rPr lang="en-US" sz="400" b="1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For specific requirements see FESHM 5031.1 Piping Systems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US" sz="400" b="1">
                        <a:effectLst/>
                      </a:endParaRP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2387781"/>
                  </a:ext>
                </a:extLst>
              </a:tr>
              <a:tr h="32811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2.02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NDLArTPC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Mech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Below the Hook Lifting Devices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Below-the-hook lifting devices must be designed, fabricated, and tested in order to be safely put into service, failure to do so could result in harm to personnel or the instrument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E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Medium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Control hazard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Design, fabrication, testing, implementation and operation according to standards and regulations. FESHM 10110 governs Below-the-Hook lifting devices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Low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Test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Part of lifting plan review. Design and test of lifting fixture per FESHM 10100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US" sz="400" b="1">
                        <a:effectLst/>
                      </a:endParaRP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3420710"/>
                  </a:ext>
                </a:extLst>
              </a:tr>
              <a:tr h="23624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2.03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NDLArTPC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Elec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Electrical Equipment Safety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Electrical equiment that is improperly sized or grounded could result in harm to personnel or damage to the instrument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Serious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Control hazard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Design, fabrication, and testing of electrical equipment must adhere to FESHM requirements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Low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Audit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Electrical Safety Program FESHM 9100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US" sz="400" b="1">
                        <a:effectLst/>
                      </a:endParaRP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1731383"/>
                  </a:ext>
                </a:extLst>
              </a:tr>
              <a:tr h="24936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2.04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NDLArTPC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Elec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High Voltage Safety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High voltage systems that are not properly designed and rated could result in harm to personnel or damamge to the instrument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Serious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Control hazard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Design, fabrication, and testing of high voltage systems shall adhere to FESHM requirements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Medium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Inspection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TBD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US" sz="400" b="1">
                        <a:effectLst/>
                      </a:endParaRP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0172565"/>
                  </a:ext>
                </a:extLst>
              </a:tr>
              <a:tr h="28874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2.05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NDLArTPC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Struc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Structural Design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Structural design must be safe for the service loads, otherwise there could be a failure that results in personnel injury or instrument damage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Medium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Control hazard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Design, fabrication and proof testing of all load bearing equipment. Design must meet requirements laid out in FESHM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E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Low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Review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Design of structures governed by FESHM 5100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US" sz="400" b="1">
                        <a:effectLst/>
                      </a:endParaRP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2591248"/>
                  </a:ext>
                </a:extLst>
              </a:tr>
              <a:tr h="18374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2.06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NDLArTPC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Env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Oxygen Deficiency (ODH) - SLAC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Cryogen leaks or spill poses an Oxygen Deficiency Hazard (ODH) during FSDTF operations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High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Warning device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Alarms and ventilation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US" sz="400" b="1">
                        <a:effectLst/>
                      </a:endParaRP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#N/A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#N/A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Review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Governed by home institution ODH requirements (FNAL, SLAC)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US" sz="400" b="1">
                        <a:effectLst/>
                      </a:endParaRP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7061306"/>
                  </a:ext>
                </a:extLst>
              </a:tr>
              <a:tr h="223118">
                <a:tc>
                  <a:txBody>
                    <a:bodyPr/>
                    <a:lstStyle/>
                    <a:p>
                      <a:pPr algn="ctr" rtl="0" fontAlgn="ctr"/>
                      <a:endParaRPr lang="en-US" sz="400" b="1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NDLArTPC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Env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Oxygen Deficiency (ODH) - FNAL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Cryogen leaks or spill poses an Oxygen Deficiency Hazard (ODH) during MATF and Near Site operations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High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Warning device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Alarms and ventilation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400" b="1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400" b="1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400" b="1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US" sz="400" b="1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400" b="1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US" sz="400" b="1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US" sz="400" b="1">
                        <a:effectLst/>
                      </a:endParaRP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0103850"/>
                  </a:ext>
                </a:extLst>
              </a:tr>
              <a:tr h="36748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2.07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NDLArTPC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Therm/Cryo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Cryogenic Safety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Cryogenic service lines can pose a hazard to personnel and instrument due to leaks and or over-pressure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Medium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Safety feature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Cryogenic lines shall be outfitted with PRVs as required by institutional safety requirements, with PRVs positioned such that they vent to non-occupied volumes or areas of the facility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Low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Review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Part of FESHM 5032 cryogenic system review. </a:t>
                      </a:r>
                      <a:br>
                        <a:rPr lang="en-US" sz="400" b="1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/>
                      </a:r>
                      <a:br>
                        <a:rPr lang="en-US" sz="400" b="1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For specific requirements see FESHM 5031.1 Piping Systems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US" sz="400" b="1">
                        <a:effectLst/>
                      </a:endParaRP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4651705"/>
                  </a:ext>
                </a:extLst>
              </a:tr>
              <a:tr h="56435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2.08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NDLArTPC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Env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Fall Hazards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Working on elevated surfaces at the FSDTF, MATF, and Near Site poses a fall hazard to personnel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Serious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Procedure, training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Fall protection training and fall protection hardnesses shall be required for all work that has an associated fall hazard, along with any additional requirements per home insitution ES&amp;H manuals. All work done that has an associated fall hazard must be done in a team or two or greater.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Medium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Process control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Governed by FESHM 7060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US" sz="400" b="1">
                        <a:effectLst/>
                      </a:endParaRP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9476350"/>
                  </a:ext>
                </a:extLst>
              </a:tr>
              <a:tr h="2099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2.09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NDLArTPC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Env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Ladders and Scaffolds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Working on ladders and scaffolds at the FSDTF, MATF, and Near Site can pose a hazard to personnel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Serious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Procedure, training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Ladder and scaffold training shall be required per host insitution ES&amp;H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Medium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Process control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Governed by FESHM 7070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US" sz="400" b="1">
                        <a:effectLst/>
                      </a:endParaRP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5656008"/>
                  </a:ext>
                </a:extLst>
              </a:tr>
              <a:tr h="31499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2.10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NDLArTPC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Fire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Egress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If egress is not preserved then personnel are unable to exit the facility in the event of a fire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High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Control hazard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Egress requirements per host institution shall be maintained. All personnel shall be trained by host insitution for proper evacuation routes and congregation points.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Medium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Inspection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Governed by FESHM 6020.4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US" sz="400" b="1">
                        <a:effectLst/>
                      </a:endParaRP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3276059"/>
                  </a:ext>
                </a:extLst>
              </a:tr>
              <a:tr h="22311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2.11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NDLArTPC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Elec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Cable Tray Systems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Cable tray systems pose an electrical shock risk to personnel if they are not properly grounded or shielded from the environment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Serious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Control hazard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Cable trays shall adhere to host institution requirements for electrical safety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Low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Review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Governed by FESHM 9130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US" sz="400" b="1">
                        <a:effectLst/>
                      </a:endParaRP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832713"/>
                  </a:ext>
                </a:extLst>
              </a:tr>
              <a:tr h="30186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2.12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NDLArTPC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Press/Vac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Feedthrough Pressure Safety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Feedthroughs contain internal cryostat pressure and must be structural sound against cryostat MAWP, failure could result in personnel injury or instrument damage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High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Control hazard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Feedthrough design, fabrication, and testing shall adhere to the requirements as specified in FESHM.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Low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Test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Governed by FESHM 5031 &amp; FESHM 5034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US" sz="400" b="1">
                        <a:effectLst/>
                      </a:endParaRP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6527384"/>
                  </a:ext>
                </a:extLst>
              </a:tr>
              <a:tr h="24936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2.13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NDLArTPC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Struc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Slings and Rigging Hardware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Slings and rigging hardware pose a personnel and instrument hazard in the event that there is a strucrtural failure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High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Procedure, training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Slings and rigging hardware procurement and use procedures shall adhere to requirements per the host institution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Low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Inspection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Governed by FESHM 10130 (FNAL) &amp; ESH Manual (SLAC)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US" sz="400" b="1">
                        <a:effectLst/>
                      </a:endParaRP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8794843"/>
                  </a:ext>
                </a:extLst>
              </a:tr>
              <a:tr h="23624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2.14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NDLArTPC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Elec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Power Grounding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If electical cables and connections are not properly grounded it could result in personnel injury or instrument damage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High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Control hazard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Power delivery systems shall be grounded per the requirements as specified in FESHM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Medium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Review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US" sz="400" b="1">
                          <a:effectLst/>
                          <a:latin typeface="Arial" panose="020B0604020202020204" pitchFamily="34" charset="0"/>
                        </a:rPr>
                        <a:t>Grounding requirements per FESHM 10130</a:t>
                      </a: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n-US" sz="400" b="1" dirty="0">
                        <a:effectLst/>
                      </a:endParaRPr>
                    </a:p>
                  </a:txBody>
                  <a:tcPr marL="500" marR="500" marT="0" marB="0" anchor="ctr">
                    <a:lnL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9738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396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Design Documentation Directory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fld id="{E0938910-5753-4AC1-986F-1213782B75A5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LBNC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6"/>
            <p:extLst>
              <p:ext uri="{D42A27DB-BD31-4B8C-83A1-F6EECF244321}">
                <p14:modId xmlns:p14="http://schemas.microsoft.com/office/powerpoint/2010/main" val="1808251134"/>
              </p:ext>
            </p:extLst>
          </p:nvPr>
        </p:nvGraphicFramePr>
        <p:xfrm>
          <a:off x="605368" y="873204"/>
          <a:ext cx="5486400" cy="5413455"/>
        </p:xfrm>
        <a:graphic>
          <a:graphicData uri="http://schemas.openxmlformats.org/drawingml/2006/table">
            <a:tbl>
              <a:tblPr/>
              <a:tblGrid>
                <a:gridCol w="2507031">
                  <a:extLst>
                    <a:ext uri="{9D8B030D-6E8A-4147-A177-3AD203B41FA5}">
                      <a16:colId xmlns:a16="http://schemas.microsoft.com/office/drawing/2014/main" val="2897373258"/>
                    </a:ext>
                  </a:extLst>
                </a:gridCol>
                <a:gridCol w="847788">
                  <a:extLst>
                    <a:ext uri="{9D8B030D-6E8A-4147-A177-3AD203B41FA5}">
                      <a16:colId xmlns:a16="http://schemas.microsoft.com/office/drawing/2014/main" val="3820862451"/>
                    </a:ext>
                  </a:extLst>
                </a:gridCol>
                <a:gridCol w="920457">
                  <a:extLst>
                    <a:ext uri="{9D8B030D-6E8A-4147-A177-3AD203B41FA5}">
                      <a16:colId xmlns:a16="http://schemas.microsoft.com/office/drawing/2014/main" val="3580658126"/>
                    </a:ext>
                  </a:extLst>
                </a:gridCol>
                <a:gridCol w="605562">
                  <a:extLst>
                    <a:ext uri="{9D8B030D-6E8A-4147-A177-3AD203B41FA5}">
                      <a16:colId xmlns:a16="http://schemas.microsoft.com/office/drawing/2014/main" val="2211955201"/>
                    </a:ext>
                  </a:extLst>
                </a:gridCol>
                <a:gridCol w="605562">
                  <a:extLst>
                    <a:ext uri="{9D8B030D-6E8A-4147-A177-3AD203B41FA5}">
                      <a16:colId xmlns:a16="http://schemas.microsoft.com/office/drawing/2014/main" val="1928973650"/>
                    </a:ext>
                  </a:extLst>
                </a:gridCol>
              </a:tblGrid>
              <a:tr h="134921">
                <a:tc>
                  <a:txBody>
                    <a:bodyPr/>
                    <a:lstStyle/>
                    <a:p>
                      <a:pPr rtl="0" fontAlgn="b"/>
                      <a:r>
                        <a:rPr lang="en-US" sz="700" b="1" u="sng">
                          <a:effectLst/>
                        </a:rPr>
                        <a:t>Document Name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 b="1" u="sng">
                          <a:effectLst/>
                        </a:rPr>
                        <a:t>EDMS Number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 b="1" u="sng">
                          <a:effectLst/>
                        </a:rPr>
                        <a:t>Owner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 b="1">
                          <a:effectLst/>
                        </a:rPr>
                        <a:t>Type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Status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0467126"/>
                  </a:ext>
                </a:extLst>
              </a:tr>
              <a:tr h="71841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ND-LAr Environment, Safety, and Health 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 u="sng">
                          <a:solidFill>
                            <a:srgbClr val="1155CC"/>
                          </a:solidFill>
                          <a:effectLst/>
                          <a:hlinkClick r:id="rId2"/>
                        </a:rPr>
                        <a:t>2602421</a:t>
                      </a:r>
                      <a:endParaRPr lang="en-US" sz="700" u="sng">
                        <a:solidFill>
                          <a:srgbClr val="1155CC"/>
                        </a:solidFill>
                        <a:effectLst/>
                      </a:endParaRP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System Level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Safety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In Work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5929478"/>
                  </a:ext>
                </a:extLst>
              </a:tr>
              <a:tr h="134921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ND-LAr TPC Grounding Document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 u="sng">
                          <a:solidFill>
                            <a:srgbClr val="1155CC"/>
                          </a:solidFill>
                          <a:effectLst/>
                          <a:hlinkClick r:id="rId3"/>
                        </a:rPr>
                        <a:t>2459152</a:t>
                      </a:r>
                      <a:endParaRPr lang="en-US" sz="700" u="sng">
                        <a:solidFill>
                          <a:srgbClr val="1155CC"/>
                        </a:solidFill>
                        <a:effectLst/>
                      </a:endParaRP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System Level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Grounding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In Work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9347046"/>
                  </a:ext>
                </a:extLst>
              </a:tr>
              <a:tr h="134921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ND-LAr Grounding Document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 u="sng">
                          <a:solidFill>
                            <a:srgbClr val="1155CC"/>
                          </a:solidFill>
                          <a:effectLst/>
                          <a:hlinkClick r:id="rId4"/>
                        </a:rPr>
                        <a:t>2459151</a:t>
                      </a:r>
                      <a:endParaRPr lang="en-US" sz="700" u="sng">
                        <a:solidFill>
                          <a:srgbClr val="1155CC"/>
                        </a:solidFill>
                        <a:effectLst/>
                      </a:endParaRP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System Level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Grounding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In Work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6486231"/>
                  </a:ext>
                </a:extLst>
              </a:tr>
              <a:tr h="134921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ND-LAr Consoritium Prototyping Plan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 u="sng">
                          <a:solidFill>
                            <a:srgbClr val="1155CC"/>
                          </a:solidFill>
                          <a:effectLst/>
                          <a:hlinkClick r:id="rId5"/>
                        </a:rPr>
                        <a:t>2459149</a:t>
                      </a:r>
                      <a:endParaRPr lang="en-US" sz="700" u="sng">
                        <a:solidFill>
                          <a:srgbClr val="1155CC"/>
                        </a:solidFill>
                        <a:effectLst/>
                      </a:endParaRP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System Level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Prototyping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In Work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3014449"/>
                  </a:ext>
                </a:extLst>
              </a:tr>
              <a:tr h="71841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Light Readout QAQC Plan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 u="sng">
                          <a:solidFill>
                            <a:srgbClr val="1155CC"/>
                          </a:solidFill>
                          <a:effectLst/>
                          <a:hlinkClick r:id="rId6"/>
                        </a:rPr>
                        <a:t>2587876</a:t>
                      </a:r>
                      <a:endParaRPr lang="en-US" sz="700" u="sng">
                        <a:solidFill>
                          <a:srgbClr val="1155CC"/>
                        </a:solidFill>
                        <a:effectLst/>
                      </a:endParaRP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Light Readout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QA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In Work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1930410"/>
                  </a:ext>
                </a:extLst>
              </a:tr>
              <a:tr h="71841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Light Readout Manufacturing Plan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 u="sng">
                          <a:solidFill>
                            <a:srgbClr val="1155CC"/>
                          </a:solidFill>
                          <a:effectLst/>
                          <a:hlinkClick r:id="rId7"/>
                        </a:rPr>
                        <a:t>2605604</a:t>
                      </a:r>
                      <a:endParaRPr lang="en-US" sz="700" u="sng">
                        <a:solidFill>
                          <a:srgbClr val="1155CC"/>
                        </a:solidFill>
                        <a:effectLst/>
                      </a:endParaRP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Light Readout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QA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In Work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18819"/>
                  </a:ext>
                </a:extLst>
              </a:tr>
              <a:tr h="71841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Light Readout Procurement Plan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 u="sng">
                          <a:solidFill>
                            <a:srgbClr val="1155CC"/>
                          </a:solidFill>
                          <a:effectLst/>
                          <a:hlinkClick r:id="rId8"/>
                        </a:rPr>
                        <a:t>2605605</a:t>
                      </a:r>
                      <a:endParaRPr lang="en-US" sz="700" u="sng">
                        <a:solidFill>
                          <a:srgbClr val="1155CC"/>
                        </a:solidFill>
                        <a:effectLst/>
                      </a:endParaRP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Light Readout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QA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In Work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5627005"/>
                  </a:ext>
                </a:extLst>
              </a:tr>
              <a:tr h="134921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Charge Readout QAQC Plan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 u="sng">
                          <a:solidFill>
                            <a:srgbClr val="1155CC"/>
                          </a:solidFill>
                          <a:effectLst/>
                          <a:hlinkClick r:id="rId9"/>
                        </a:rPr>
                        <a:t>2605601</a:t>
                      </a:r>
                      <a:endParaRPr lang="en-US" sz="700" u="sng">
                        <a:solidFill>
                          <a:srgbClr val="1155CC"/>
                        </a:solidFill>
                        <a:effectLst/>
                      </a:endParaRP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Charge Readout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QA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In Work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502337"/>
                  </a:ext>
                </a:extLst>
              </a:tr>
              <a:tr h="134921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Charge Readout Manufacturing Plan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 u="sng">
                          <a:solidFill>
                            <a:srgbClr val="1155CC"/>
                          </a:solidFill>
                          <a:effectLst/>
                          <a:hlinkClick r:id="rId10"/>
                        </a:rPr>
                        <a:t>2605602</a:t>
                      </a:r>
                      <a:endParaRPr lang="en-US" sz="700" u="sng">
                        <a:solidFill>
                          <a:srgbClr val="1155CC"/>
                        </a:solidFill>
                        <a:effectLst/>
                      </a:endParaRP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Charge Readout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QA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In Work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0079986"/>
                  </a:ext>
                </a:extLst>
              </a:tr>
              <a:tr h="134921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Charge Readout Procurement Plan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 u="sng">
                          <a:solidFill>
                            <a:srgbClr val="1155CC"/>
                          </a:solidFill>
                          <a:effectLst/>
                          <a:hlinkClick r:id="rId11"/>
                        </a:rPr>
                        <a:t>2605603</a:t>
                      </a:r>
                      <a:endParaRPr lang="en-US" sz="700" u="sng">
                        <a:solidFill>
                          <a:srgbClr val="1155CC"/>
                        </a:solidFill>
                        <a:effectLst/>
                      </a:endParaRP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Charge Readout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QA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In Work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0975397"/>
                  </a:ext>
                </a:extLst>
              </a:tr>
              <a:tr h="71841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TPC I&amp;I QAQC Plan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 u="sng">
                          <a:solidFill>
                            <a:srgbClr val="1155CC"/>
                          </a:solidFill>
                          <a:effectLst/>
                          <a:hlinkClick r:id="rId12"/>
                        </a:rPr>
                        <a:t>2609927</a:t>
                      </a:r>
                      <a:endParaRPr lang="en-US" sz="700" u="sng">
                        <a:solidFill>
                          <a:srgbClr val="1155CC"/>
                        </a:solidFill>
                        <a:effectLst/>
                      </a:endParaRP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TPC I&amp;I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QA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In Work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0656665"/>
                  </a:ext>
                </a:extLst>
              </a:tr>
              <a:tr h="71841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TPC I&amp;I Manufacturing Plan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 u="sng">
                          <a:solidFill>
                            <a:srgbClr val="1155CC"/>
                          </a:solidFill>
                          <a:effectLst/>
                          <a:hlinkClick r:id="rId13"/>
                        </a:rPr>
                        <a:t>2609929</a:t>
                      </a:r>
                      <a:endParaRPr lang="en-US" sz="700" u="sng">
                        <a:solidFill>
                          <a:srgbClr val="1155CC"/>
                        </a:solidFill>
                        <a:effectLst/>
                      </a:endParaRP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TPC I&amp;I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QA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In Work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9789923"/>
                  </a:ext>
                </a:extLst>
              </a:tr>
              <a:tr h="71841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TPC I&amp;I Procurement Plan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 u="sng">
                          <a:solidFill>
                            <a:srgbClr val="1155CC"/>
                          </a:solidFill>
                          <a:effectLst/>
                          <a:hlinkClick r:id="rId14"/>
                        </a:rPr>
                        <a:t>2609928</a:t>
                      </a:r>
                      <a:endParaRPr lang="en-US" sz="700" u="sng">
                        <a:solidFill>
                          <a:srgbClr val="1155CC"/>
                        </a:solidFill>
                        <a:effectLst/>
                      </a:endParaRP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TPC I&amp;I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QA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In Work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7380161"/>
                  </a:ext>
                </a:extLst>
              </a:tr>
              <a:tr h="71841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High Voltage QAQC Plan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 u="sng">
                          <a:solidFill>
                            <a:srgbClr val="1155CC"/>
                          </a:solidFill>
                          <a:effectLst/>
                          <a:hlinkClick r:id="rId15"/>
                        </a:rPr>
                        <a:t>2611197</a:t>
                      </a:r>
                      <a:endParaRPr lang="en-US" sz="700" u="sng">
                        <a:solidFill>
                          <a:srgbClr val="1155CC"/>
                        </a:solidFill>
                        <a:effectLst/>
                      </a:endParaRP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High Voltage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QA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In Work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2695287"/>
                  </a:ext>
                </a:extLst>
              </a:tr>
              <a:tr h="71841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High Voltage Manufacturing Plan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 u="sng">
                          <a:solidFill>
                            <a:srgbClr val="1155CC"/>
                          </a:solidFill>
                          <a:effectLst/>
                          <a:hlinkClick r:id="rId16"/>
                        </a:rPr>
                        <a:t>2611198</a:t>
                      </a:r>
                      <a:endParaRPr lang="en-US" sz="700" u="sng">
                        <a:solidFill>
                          <a:srgbClr val="1155CC"/>
                        </a:solidFill>
                        <a:effectLst/>
                      </a:endParaRP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High Voltage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QA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In Work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5859460"/>
                  </a:ext>
                </a:extLst>
              </a:tr>
              <a:tr h="71841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High Voltage Procurement Plan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 u="sng">
                          <a:solidFill>
                            <a:srgbClr val="1155CC"/>
                          </a:solidFill>
                          <a:effectLst/>
                          <a:hlinkClick r:id="rId17"/>
                        </a:rPr>
                        <a:t>2611199</a:t>
                      </a:r>
                      <a:endParaRPr lang="en-US" sz="700" u="sng">
                        <a:solidFill>
                          <a:srgbClr val="1155CC"/>
                        </a:solidFill>
                        <a:effectLst/>
                      </a:endParaRP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High Voltage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QA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In Work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0467598"/>
                  </a:ext>
                </a:extLst>
              </a:tr>
              <a:tr h="71841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Integrated TPC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 u="sng">
                          <a:solidFill>
                            <a:srgbClr val="1155CC"/>
                          </a:solidFill>
                          <a:effectLst/>
                          <a:hlinkClick r:id="rId18"/>
                        </a:rPr>
                        <a:t>2458075</a:t>
                      </a:r>
                      <a:endParaRPr lang="en-US" sz="700" u="sng">
                        <a:solidFill>
                          <a:srgbClr val="1155CC"/>
                        </a:solidFill>
                        <a:effectLst/>
                      </a:endParaRP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System Level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Interface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In Work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6116360"/>
                  </a:ext>
                </a:extLst>
              </a:tr>
              <a:tr h="71841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Integrated TPC to TPC Assembly &amp; Testing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 u="sng">
                          <a:solidFill>
                            <a:srgbClr val="1155CC"/>
                          </a:solidFill>
                          <a:effectLst/>
                          <a:hlinkClick r:id="rId19"/>
                        </a:rPr>
                        <a:t>2610895</a:t>
                      </a:r>
                      <a:endParaRPr lang="en-US" sz="700" u="sng">
                        <a:solidFill>
                          <a:srgbClr val="1155CC"/>
                        </a:solidFill>
                        <a:effectLst/>
                      </a:endParaRP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System Level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Interface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In Work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6483409"/>
                  </a:ext>
                </a:extLst>
              </a:tr>
              <a:tr h="134921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Integrated TPC to TPC Integration &amp; Installation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 u="sng">
                          <a:solidFill>
                            <a:srgbClr val="1155CC"/>
                          </a:solidFill>
                          <a:effectLst/>
                          <a:hlinkClick r:id="rId20"/>
                        </a:rPr>
                        <a:t>2610896</a:t>
                      </a:r>
                      <a:endParaRPr lang="en-US" sz="700" u="sng">
                        <a:solidFill>
                          <a:srgbClr val="1155CC"/>
                        </a:solidFill>
                        <a:effectLst/>
                      </a:endParaRP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System Level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Interface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In Work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2429309"/>
                  </a:ext>
                </a:extLst>
              </a:tr>
              <a:tr h="134921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TPC Assembly &amp; Testing to TPC Integration &amp; Installation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 u="sng">
                          <a:solidFill>
                            <a:srgbClr val="1155CC"/>
                          </a:solidFill>
                          <a:effectLst/>
                          <a:hlinkClick r:id="rId21"/>
                        </a:rPr>
                        <a:t>2610894</a:t>
                      </a:r>
                      <a:endParaRPr lang="en-US" sz="700" u="sng">
                        <a:solidFill>
                          <a:srgbClr val="1155CC"/>
                        </a:solidFill>
                        <a:effectLst/>
                      </a:endParaRP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System Level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Interface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In Work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0455408"/>
                  </a:ext>
                </a:extLst>
              </a:tr>
              <a:tr h="134921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TPC Assembly &amp; Testing to 2x2 LArTF/MINOS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 u="sng">
                          <a:solidFill>
                            <a:srgbClr val="1155CC"/>
                          </a:solidFill>
                          <a:effectLst/>
                          <a:hlinkClick r:id="rId22"/>
                        </a:rPr>
                        <a:t>2610897</a:t>
                      </a:r>
                      <a:endParaRPr lang="en-US" sz="700" u="sng">
                        <a:solidFill>
                          <a:srgbClr val="1155CC"/>
                        </a:solidFill>
                        <a:effectLst/>
                      </a:endParaRP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TPC A&amp;T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Interface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In Work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5547275"/>
                  </a:ext>
                </a:extLst>
              </a:tr>
              <a:tr h="134921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TPC Assembly &amp; Testing to Full Scale Demonstartor Test Facility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 u="sng">
                          <a:solidFill>
                            <a:srgbClr val="1155CC"/>
                          </a:solidFill>
                          <a:effectLst/>
                          <a:hlinkClick r:id="rId23"/>
                        </a:rPr>
                        <a:t>2610898</a:t>
                      </a:r>
                      <a:endParaRPr lang="en-US" sz="700" u="sng">
                        <a:solidFill>
                          <a:srgbClr val="1155CC"/>
                        </a:solidFill>
                        <a:effectLst/>
                      </a:endParaRP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TPC A&amp;T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Interface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In Work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9285422"/>
                  </a:ext>
                </a:extLst>
              </a:tr>
              <a:tr h="134921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TPC Assembly &amp; Testing to Module Assembly &amp; Testing Facility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 u="sng">
                          <a:solidFill>
                            <a:srgbClr val="1155CC"/>
                          </a:solidFill>
                          <a:effectLst/>
                          <a:hlinkClick r:id="rId24"/>
                        </a:rPr>
                        <a:t>2458077</a:t>
                      </a:r>
                      <a:endParaRPr lang="en-US" sz="700" u="sng">
                        <a:solidFill>
                          <a:srgbClr val="1155CC"/>
                        </a:solidFill>
                        <a:effectLst/>
                      </a:endParaRP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TPC A&amp;T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Interface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In Work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541416"/>
                  </a:ext>
                </a:extLst>
              </a:tr>
              <a:tr h="71841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ND-LAr Schedule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 u="sng">
                          <a:solidFill>
                            <a:srgbClr val="1155CC"/>
                          </a:solidFill>
                          <a:effectLst/>
                          <a:hlinkClick r:id="rId25"/>
                        </a:rPr>
                        <a:t>2603073</a:t>
                      </a:r>
                      <a:endParaRPr lang="en-US" sz="700" u="sng">
                        <a:solidFill>
                          <a:srgbClr val="1155CC"/>
                        </a:solidFill>
                        <a:effectLst/>
                      </a:endParaRP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System Level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Schedule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In Work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6862052"/>
                  </a:ext>
                </a:extLst>
              </a:tr>
              <a:tr h="134921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Module Structure QAQC Plan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 u="sng">
                          <a:solidFill>
                            <a:srgbClr val="1155CC"/>
                          </a:solidFill>
                          <a:effectLst/>
                          <a:hlinkClick r:id="rId26"/>
                        </a:rPr>
                        <a:t>2613192</a:t>
                      </a:r>
                      <a:endParaRPr lang="en-US" sz="700" u="sng">
                        <a:solidFill>
                          <a:srgbClr val="1155CC"/>
                        </a:solidFill>
                        <a:effectLst/>
                      </a:endParaRP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Module Structures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QA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In Work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8531190"/>
                  </a:ext>
                </a:extLst>
              </a:tr>
              <a:tr h="134921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Module Structure Manufacturing Plan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 u="sng">
                          <a:solidFill>
                            <a:srgbClr val="1155CC"/>
                          </a:solidFill>
                          <a:effectLst/>
                          <a:hlinkClick r:id="rId27"/>
                        </a:rPr>
                        <a:t>2613193</a:t>
                      </a:r>
                      <a:endParaRPr lang="en-US" sz="700" u="sng">
                        <a:solidFill>
                          <a:srgbClr val="1155CC"/>
                        </a:solidFill>
                        <a:effectLst/>
                      </a:endParaRP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Module Structures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QA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In Work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1545192"/>
                  </a:ext>
                </a:extLst>
              </a:tr>
              <a:tr h="134921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Module Structure Procurement Plan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 u="sng">
                          <a:solidFill>
                            <a:srgbClr val="1155CC"/>
                          </a:solidFill>
                          <a:effectLst/>
                          <a:hlinkClick r:id="rId28"/>
                        </a:rPr>
                        <a:t>2613194</a:t>
                      </a:r>
                      <a:endParaRPr lang="en-US" sz="700" u="sng">
                        <a:solidFill>
                          <a:srgbClr val="1155CC"/>
                        </a:solidFill>
                        <a:effectLst/>
                      </a:endParaRP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Module Structures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QA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In Work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1096607"/>
                  </a:ext>
                </a:extLst>
              </a:tr>
              <a:tr h="134921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Module Structures Requirements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 u="sng">
                          <a:solidFill>
                            <a:srgbClr val="1155CC"/>
                          </a:solidFill>
                          <a:effectLst/>
                          <a:hlinkClick r:id="rId29"/>
                        </a:rPr>
                        <a:t>2612980</a:t>
                      </a:r>
                      <a:endParaRPr lang="en-US" sz="700" u="sng">
                        <a:solidFill>
                          <a:srgbClr val="1155CC"/>
                        </a:solidFill>
                        <a:effectLst/>
                      </a:endParaRP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Module Structures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Requirements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In Work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2931323"/>
                  </a:ext>
                </a:extLst>
              </a:tr>
              <a:tr h="134921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High Voltage Requirements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 u="sng">
                          <a:solidFill>
                            <a:srgbClr val="1155CC"/>
                          </a:solidFill>
                          <a:effectLst/>
                          <a:hlinkClick r:id="rId30"/>
                        </a:rPr>
                        <a:t>2612981</a:t>
                      </a:r>
                      <a:endParaRPr lang="en-US" sz="700" u="sng">
                        <a:solidFill>
                          <a:srgbClr val="1155CC"/>
                        </a:solidFill>
                        <a:effectLst/>
                      </a:endParaRP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High Voltage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Requirements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In Work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4991751"/>
                  </a:ext>
                </a:extLst>
              </a:tr>
              <a:tr h="134921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Field Structures Requirements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 u="sng">
                          <a:solidFill>
                            <a:srgbClr val="1155CC"/>
                          </a:solidFill>
                          <a:effectLst/>
                          <a:hlinkClick r:id="rId31"/>
                        </a:rPr>
                        <a:t>2612982</a:t>
                      </a:r>
                      <a:endParaRPr lang="en-US" sz="700" u="sng">
                        <a:solidFill>
                          <a:srgbClr val="1155CC"/>
                        </a:solidFill>
                        <a:effectLst/>
                      </a:endParaRP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Field Structures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Requirements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In Work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6173746"/>
                  </a:ext>
                </a:extLst>
              </a:tr>
              <a:tr h="134921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Charge Readout Requirements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 u="sng">
                          <a:solidFill>
                            <a:srgbClr val="1155CC"/>
                          </a:solidFill>
                          <a:effectLst/>
                          <a:hlinkClick r:id="rId32"/>
                        </a:rPr>
                        <a:t>2612983</a:t>
                      </a:r>
                      <a:endParaRPr lang="en-US" sz="700" u="sng">
                        <a:solidFill>
                          <a:srgbClr val="1155CC"/>
                        </a:solidFill>
                        <a:effectLst/>
                      </a:endParaRP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Charge Readout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Requirements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In Work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8257772"/>
                  </a:ext>
                </a:extLst>
              </a:tr>
              <a:tr h="134921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Light Readout Requirements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 u="sng">
                          <a:solidFill>
                            <a:srgbClr val="1155CC"/>
                          </a:solidFill>
                          <a:effectLst/>
                          <a:hlinkClick r:id="rId33"/>
                        </a:rPr>
                        <a:t>2612984</a:t>
                      </a:r>
                      <a:endParaRPr lang="en-US" sz="700" u="sng">
                        <a:solidFill>
                          <a:srgbClr val="1155CC"/>
                        </a:solidFill>
                        <a:effectLst/>
                      </a:endParaRP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Light Readout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Requirements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In Work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9921275"/>
                  </a:ext>
                </a:extLst>
              </a:tr>
              <a:tr h="134921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Calibration Requirements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 u="sng">
                          <a:solidFill>
                            <a:srgbClr val="1155CC"/>
                          </a:solidFill>
                          <a:effectLst/>
                          <a:hlinkClick r:id="rId34"/>
                        </a:rPr>
                        <a:t>2612985</a:t>
                      </a:r>
                      <a:endParaRPr lang="en-US" sz="700" u="sng">
                        <a:solidFill>
                          <a:srgbClr val="1155CC"/>
                        </a:solidFill>
                        <a:effectLst/>
                      </a:endParaRP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Calibration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Requirements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In Work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8819046"/>
                  </a:ext>
                </a:extLst>
              </a:tr>
              <a:tr h="134921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TPC Assembly &amp; Testing Requirements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 u="sng">
                          <a:solidFill>
                            <a:srgbClr val="1155CC"/>
                          </a:solidFill>
                          <a:effectLst/>
                          <a:hlinkClick r:id="rId35"/>
                        </a:rPr>
                        <a:t>2612986</a:t>
                      </a:r>
                      <a:endParaRPr lang="en-US" sz="700" u="sng">
                        <a:solidFill>
                          <a:srgbClr val="1155CC"/>
                        </a:solidFill>
                        <a:effectLst/>
                      </a:endParaRP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TPC A&amp;T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Requirements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In Work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2430148"/>
                  </a:ext>
                </a:extLst>
              </a:tr>
              <a:tr h="134921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TPC Integration &amp; Installation Requirements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 u="sng">
                          <a:solidFill>
                            <a:srgbClr val="1155CC"/>
                          </a:solidFill>
                          <a:effectLst/>
                          <a:hlinkClick r:id="rId36"/>
                        </a:rPr>
                        <a:t>2612987</a:t>
                      </a:r>
                      <a:endParaRPr lang="en-US" sz="700" u="sng">
                        <a:solidFill>
                          <a:srgbClr val="1155CC"/>
                        </a:solidFill>
                        <a:effectLst/>
                      </a:endParaRP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TPC I&amp;I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Requirements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In Work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5334464"/>
                  </a:ext>
                </a:extLst>
              </a:tr>
              <a:tr h="134921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Module Assembly &amp; Test Facility Requirements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 u="sng">
                          <a:solidFill>
                            <a:srgbClr val="1155CC"/>
                          </a:solidFill>
                          <a:effectLst/>
                          <a:hlinkClick r:id="rId37"/>
                        </a:rPr>
                        <a:t>2612988</a:t>
                      </a:r>
                      <a:endParaRPr lang="en-US" sz="700" u="sng">
                        <a:solidFill>
                          <a:srgbClr val="1155CC"/>
                        </a:solidFill>
                        <a:effectLst/>
                      </a:endParaRP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MATF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Requirements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In Work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3663604"/>
                  </a:ext>
                </a:extLst>
              </a:tr>
              <a:tr h="134921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Fullscale Demonstrator Test Facility Requirements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 u="sng">
                          <a:solidFill>
                            <a:srgbClr val="1155CC"/>
                          </a:solidFill>
                          <a:effectLst/>
                          <a:hlinkClick r:id="rId38"/>
                        </a:rPr>
                        <a:t>2612989</a:t>
                      </a:r>
                      <a:endParaRPr lang="en-US" sz="700" u="sng">
                        <a:solidFill>
                          <a:srgbClr val="1155CC"/>
                        </a:solidFill>
                        <a:effectLst/>
                      </a:endParaRP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FSDTF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Requirements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In Work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8199854"/>
                  </a:ext>
                </a:extLst>
              </a:tr>
              <a:tr h="134921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ND-LAr System Level (L2) Requirements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700" u="sng">
                          <a:solidFill>
                            <a:srgbClr val="1155CC"/>
                          </a:solidFill>
                          <a:effectLst/>
                          <a:hlinkClick r:id="rId39"/>
                        </a:rPr>
                        <a:t>2589287</a:t>
                      </a:r>
                      <a:endParaRPr lang="en-US" sz="700" u="sng">
                        <a:solidFill>
                          <a:srgbClr val="1155CC"/>
                        </a:solidFill>
                        <a:effectLst/>
                      </a:endParaRP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System Level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Requirements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In Work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746646"/>
                  </a:ext>
                </a:extLst>
              </a:tr>
              <a:tr h="134921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Field Structures QAQC Plan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700">
                        <a:effectLst/>
                      </a:endParaRP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Field Structures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QA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In Work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6327041"/>
                  </a:ext>
                </a:extLst>
              </a:tr>
              <a:tr h="134921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Field Structure Manufacturing Plan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700">
                        <a:effectLst/>
                      </a:endParaRP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Field Structures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QA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In Work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7045640"/>
                  </a:ext>
                </a:extLst>
              </a:tr>
              <a:tr h="134921"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Field Structure Procurement Plan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700">
                        <a:effectLst/>
                      </a:endParaRP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Field Structures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>
                          <a:effectLst/>
                        </a:rPr>
                        <a:t>QA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700" dirty="0">
                          <a:effectLst/>
                        </a:rPr>
                        <a:t>In Work</a:t>
                      </a:r>
                    </a:p>
                  </a:txBody>
                  <a:tcPr marL="6571" marR="6571" marT="4381" marB="4381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9487438"/>
                  </a:ext>
                </a:extLst>
              </a:tr>
            </a:tbl>
          </a:graphicData>
        </a:graphic>
      </p:graphicFrame>
      <p:sp>
        <p:nvSpPr>
          <p:cNvPr id="7" name="Content Placeholder 6"/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r>
              <a:rPr lang="en-US" dirty="0" smtClean="0"/>
              <a:t>Developed documentation directory to provide a filterable list of documents</a:t>
            </a:r>
          </a:p>
          <a:p>
            <a:pPr lvl="1"/>
            <a:r>
              <a:rPr lang="en-US" dirty="0" smtClean="0"/>
              <a:t>By Subsystem/Owner</a:t>
            </a:r>
          </a:p>
          <a:p>
            <a:pPr lvl="1"/>
            <a:r>
              <a:rPr lang="en-US" dirty="0" smtClean="0"/>
              <a:t>By Document Type</a:t>
            </a:r>
          </a:p>
          <a:p>
            <a:pPr lvl="1"/>
            <a:r>
              <a:rPr lang="en-US" dirty="0" smtClean="0"/>
              <a:t>By Document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93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Concerns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B52943-AC02-4833-B613-A5B5FDD74C85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LBNC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 smtClean="0"/>
              <a:t>New funding profile has resulted in a delay to all TPC Integration and Installation scope</a:t>
            </a:r>
          </a:p>
          <a:p>
            <a:pPr lvl="1"/>
            <a:r>
              <a:rPr lang="en-US" dirty="0" smtClean="0"/>
              <a:t>No resources available to work on:</a:t>
            </a:r>
          </a:p>
          <a:p>
            <a:pPr lvl="2"/>
            <a:r>
              <a:rPr lang="en-US" dirty="0" smtClean="0"/>
              <a:t>TPC integration and installation fixtures, analyses, procedures, critical lifts, etc.</a:t>
            </a:r>
          </a:p>
          <a:p>
            <a:pPr lvl="2"/>
            <a:r>
              <a:rPr lang="en-US" dirty="0" smtClean="0"/>
              <a:t>Design impacts of delayed TPC I&amp;I is unclear</a:t>
            </a:r>
          </a:p>
          <a:p>
            <a:pPr lvl="1"/>
            <a:r>
              <a:rPr lang="en-US" dirty="0" smtClean="0"/>
              <a:t>Potential impacts to </a:t>
            </a:r>
            <a:r>
              <a:rPr lang="en-US" u="sng" dirty="0" smtClean="0"/>
              <a:t>other systems and maintaining design effort</a:t>
            </a:r>
          </a:p>
          <a:p>
            <a:r>
              <a:rPr lang="en-US" dirty="0" smtClean="0"/>
              <a:t>Concurrent design and prototyping programs that are both aggressive in scope and schedule → accomplished by the same teams!!</a:t>
            </a:r>
          </a:p>
          <a:p>
            <a:pPr lvl="1"/>
            <a:r>
              <a:rPr lang="en-US" dirty="0" smtClean="0"/>
              <a:t>Subsystem managers, engineers, designers, technicians, postdocs, and students deserve credit for delivering on both of these despite on-going pandemic related barriers (travel/work)</a:t>
            </a:r>
          </a:p>
          <a:p>
            <a:pPr lvl="1"/>
            <a:r>
              <a:rPr lang="en-US" dirty="0" smtClean="0"/>
              <a:t>Documentation does need to be matured for PDR → this will be the challenge and goal over the next 2-3 months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44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ND-LAr: Scope Overview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AED373-7A27-4D5B-A1DD-96A541B056AC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LBNC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62729" y="1001878"/>
            <a:ext cx="31039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 smtClean="0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2013675" y="906002"/>
            <a:ext cx="8187013" cy="527954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301068" y="1057013"/>
            <a:ext cx="2978092" cy="12960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39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74F0A3-FD34-42E8-B5D6-1FC5010E0F4C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LBNC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 smtClean="0"/>
              <a:t>Significant design progress since earlier 2021, all sub-systems have made design improvements</a:t>
            </a:r>
          </a:p>
          <a:p>
            <a:r>
              <a:rPr lang="en-US" dirty="0" smtClean="0"/>
              <a:t>Integrated analyses with other ND systems underway, specifically where there is an key interface (LArTPC to LAr Cryostat)</a:t>
            </a:r>
          </a:p>
          <a:p>
            <a:r>
              <a:rPr lang="en-US" dirty="0"/>
              <a:t>Work towards a schedule to deliver design documentation → weekly documentation presentations during engineering meetings</a:t>
            </a:r>
          </a:p>
          <a:p>
            <a:r>
              <a:rPr lang="en-US" dirty="0" smtClean="0"/>
              <a:t>Systems Engineering practices applied to ND-LAr requirements &amp; interface management; development in cooperation with ND-LAr subsystems</a:t>
            </a:r>
          </a:p>
          <a:p>
            <a:r>
              <a:rPr lang="en-US" dirty="0" smtClean="0"/>
              <a:t>QAQC is being integrated into subsystem plans and worked into prototyping efforts</a:t>
            </a:r>
          </a:p>
          <a:p>
            <a:r>
              <a:rPr lang="en-US" dirty="0" smtClean="0"/>
              <a:t>Funding profile and design/prototyping challenges; COVID-19 travel/work restrictions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6022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ND-LAr: Scope Overview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C640ED-7A93-47DE-8E85-9F28991AFFF3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LBNC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3717025" y="869134"/>
            <a:ext cx="8262454" cy="53383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2729" y="829906"/>
            <a:ext cx="310392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 smtClean="0"/>
              <a:t>ND-LAr Subsystems:</a:t>
            </a:r>
          </a:p>
          <a:p>
            <a:endParaRPr lang="en-US" sz="16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Module Structure (Bern)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High Voltage (Bern)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Field Structure (SLAC)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Charge Readout (LBNL)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Light Readout (JINR)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Calibration (MSU/</a:t>
            </a:r>
            <a:r>
              <a:rPr lang="en-US" sz="1600" dirty="0" err="1" smtClean="0"/>
              <a:t>UHawaii</a:t>
            </a:r>
            <a:r>
              <a:rPr lang="en-US" sz="1600" dirty="0" smtClean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TPC Assembly &amp; Test (CSU)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TPC Integration &amp; Installation (UTA/LBNL)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/>
          </a:p>
          <a:p>
            <a:r>
              <a:rPr lang="en-US" sz="1600" b="1" u="sng" dirty="0" smtClean="0"/>
              <a:t>ND-LAr Test Facilities:</a:t>
            </a:r>
          </a:p>
          <a:p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Full-Scale Demonstrator Test Facility (SLAC)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ArgonCube Full Scale Demonstrator </a:t>
            </a:r>
            <a:r>
              <a:rPr lang="en-US" sz="1600" dirty="0" smtClean="0"/>
              <a:t>Test Facility (Bern)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Module Assembly and Test Facility (FNAL)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2x2 @ LArTF/MINOS (FNAL)</a:t>
            </a:r>
          </a:p>
        </p:txBody>
      </p:sp>
    </p:spTree>
    <p:extLst>
      <p:ext uri="{BB962C8B-B14F-4D97-AF65-F5344CB8AC3E}">
        <p14:creationId xmlns:p14="http://schemas.microsoft.com/office/powerpoint/2010/main" val="16440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09600" y="2827476"/>
            <a:ext cx="11057467" cy="646957"/>
          </a:xfrm>
        </p:spPr>
        <p:txBody>
          <a:bodyPr/>
          <a:lstStyle/>
          <a:p>
            <a:pPr algn="ctr"/>
            <a:r>
              <a:rPr lang="en-US" sz="4000" dirty="0" smtClean="0"/>
              <a:t>DESIGN</a:t>
            </a:r>
            <a:endParaRPr lang="en-US" sz="4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4C154F3C-2C08-4E38-B30D-BCC6F2375B2C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LBNC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ND-LAr: Design Progress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fld id="{F6FCD45F-BCE9-40FF-8B7D-9730669103A9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LBNC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6"/>
          </p:nvPr>
        </p:nvSpPr>
        <p:spPr>
          <a:xfrm>
            <a:off x="605368" y="1045697"/>
            <a:ext cx="4704629" cy="4846638"/>
          </a:xfrm>
        </p:spPr>
        <p:txBody>
          <a:bodyPr/>
          <a:lstStyle/>
          <a:p>
            <a:r>
              <a:rPr lang="en-US" sz="1600" dirty="0" smtClean="0"/>
              <a:t>Subsystem design refinements over the past few months:</a:t>
            </a:r>
          </a:p>
          <a:p>
            <a:pPr lvl="1"/>
            <a:r>
              <a:rPr lang="en-US" sz="1400" dirty="0" smtClean="0"/>
              <a:t>Module Structures: Row support frame, liquid argon distribution lines, module support plate</a:t>
            </a:r>
          </a:p>
          <a:p>
            <a:pPr lvl="1"/>
            <a:r>
              <a:rPr lang="en-US" sz="1400" dirty="0" smtClean="0"/>
              <a:t>High Voltage: Updated filter design, connectors, power supplies</a:t>
            </a:r>
          </a:p>
          <a:p>
            <a:pPr lvl="1"/>
            <a:r>
              <a:rPr lang="en-US" sz="1400" dirty="0" smtClean="0"/>
              <a:t>Field Structures: Anode layout and field shell structural connections, clearance holes for cable/fiber connectors, LAr weir volume above module, HV cable</a:t>
            </a:r>
          </a:p>
          <a:p>
            <a:pPr lvl="1"/>
            <a:r>
              <a:rPr lang="en-US" sz="1400" dirty="0" smtClean="0"/>
              <a:t>Charge Readout: Cable routing design, connector choice, tile mounting, warm electronics enclosures, board layouts, v2b ASIC</a:t>
            </a:r>
          </a:p>
          <a:p>
            <a:pPr lvl="1"/>
            <a:r>
              <a:rPr lang="en-US" sz="1400" dirty="0" smtClean="0"/>
              <a:t>Light Readout: Updated PCBs, LCM backing plate material, anode attachment</a:t>
            </a:r>
          </a:p>
          <a:p>
            <a:pPr lvl="1"/>
            <a:r>
              <a:rPr lang="en-US" sz="1400" dirty="0" smtClean="0"/>
              <a:t>Calibration: Target attachment, light injection methods</a:t>
            </a:r>
            <a:endParaRPr lang="en-US" sz="1400" dirty="0"/>
          </a:p>
        </p:txBody>
      </p:sp>
      <p:pic>
        <p:nvPicPr>
          <p:cNvPr id="18" name="Content Placeholder 17"/>
          <p:cNvPicPr>
            <a:picLocks noGrp="1" noChangeAspect="1"/>
          </p:cNvPicPr>
          <p:nvPr>
            <p:ph idx="17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7" t="6334" b="1830"/>
          <a:stretch/>
        </p:blipFill>
        <p:spPr>
          <a:xfrm>
            <a:off x="5309997" y="489858"/>
            <a:ext cx="6692187" cy="5466780"/>
          </a:xfrm>
        </p:spPr>
      </p:pic>
      <p:sp>
        <p:nvSpPr>
          <p:cNvPr id="20" name="TextBox 19"/>
          <p:cNvSpPr txBox="1"/>
          <p:nvPr/>
        </p:nvSpPr>
        <p:spPr>
          <a:xfrm>
            <a:off x="10475159" y="5206871"/>
            <a:ext cx="15270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CAD Development:</a:t>
            </a:r>
          </a:p>
          <a:p>
            <a:r>
              <a:rPr lang="en-US" sz="1200" dirty="0" smtClean="0"/>
              <a:t>*K. Skarpaas (SLAC)</a:t>
            </a:r>
          </a:p>
          <a:p>
            <a:r>
              <a:rPr lang="en-US" sz="1200" dirty="0" smtClean="0"/>
              <a:t>*A. Lawrence (LBNL)</a:t>
            </a:r>
          </a:p>
          <a:p>
            <a:r>
              <a:rPr lang="en-US" sz="1200" dirty="0" smtClean="0"/>
              <a:t>*R. Hanni (Bern)</a:t>
            </a:r>
          </a:p>
          <a:p>
            <a:r>
              <a:rPr lang="en-US" sz="1200" dirty="0" smtClean="0"/>
              <a:t>*S. Sokolov (JINR)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6673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0" t="7591" r="51824" b="8648"/>
          <a:stretch/>
        </p:blipFill>
        <p:spPr>
          <a:xfrm>
            <a:off x="879323" y="981394"/>
            <a:ext cx="2274051" cy="51023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ND-LAr: Design Progress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fld id="{07C209DF-9223-48B0-AB6A-2501DEBC6D0A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LBNC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0" r="43338"/>
          <a:stretch/>
        </p:blipFill>
        <p:spPr>
          <a:xfrm>
            <a:off x="5262745" y="981394"/>
            <a:ext cx="2307176" cy="5103493"/>
          </a:xfr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2" r="40224"/>
          <a:stretch/>
        </p:blipFill>
        <p:spPr>
          <a:xfrm>
            <a:off x="9107537" y="471649"/>
            <a:ext cx="2750222" cy="458004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544831" y="5206871"/>
            <a:ext cx="15270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CAD Development:</a:t>
            </a:r>
          </a:p>
          <a:p>
            <a:r>
              <a:rPr lang="en-US" sz="1200" dirty="0" smtClean="0"/>
              <a:t>*K. Skarpaas (SLAC)</a:t>
            </a:r>
          </a:p>
          <a:p>
            <a:r>
              <a:rPr lang="en-US" sz="1200" dirty="0" smtClean="0"/>
              <a:t>*A. Lawrence (LBNL)</a:t>
            </a:r>
          </a:p>
          <a:p>
            <a:r>
              <a:rPr lang="en-US" sz="1200" dirty="0" smtClean="0"/>
              <a:t>*R. Hanni (Bern)</a:t>
            </a:r>
          </a:p>
          <a:p>
            <a:r>
              <a:rPr lang="en-US" sz="1200" dirty="0" smtClean="0"/>
              <a:t>*S. Sokolov (JINR)</a:t>
            </a:r>
            <a:endParaRPr lang="en-US" sz="1200" dirty="0"/>
          </a:p>
        </p:txBody>
      </p:sp>
      <p:sp>
        <p:nvSpPr>
          <p:cNvPr id="18" name="Oval 17"/>
          <p:cNvSpPr/>
          <p:nvPr/>
        </p:nvSpPr>
        <p:spPr>
          <a:xfrm>
            <a:off x="8964737" y="3647824"/>
            <a:ext cx="3160188" cy="14429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9540843" y="553673"/>
            <a:ext cx="2030135" cy="15855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677907" y="1967271"/>
            <a:ext cx="22734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Updated warm feedthrough and front end electronics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Updated support structure for TPC and interface to Anode Panel</a:t>
            </a:r>
            <a:endParaRPr lang="en-US" sz="1600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8987169" y="1619075"/>
            <a:ext cx="570452" cy="3271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8592887" y="3711430"/>
            <a:ext cx="471786" cy="3404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611114" y="1402981"/>
            <a:ext cx="1793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ArCLight Tile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3845497" y="2084941"/>
            <a:ext cx="1793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LCM Tile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3618993" y="2457483"/>
            <a:ext cx="1828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Light Power/Data Cables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3375690" y="3409188"/>
            <a:ext cx="1654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Charge Power/Data Cables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3326099" y="4548248"/>
            <a:ext cx="1675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Anode Support Panel</a:t>
            </a:r>
            <a:endParaRPr lang="en-US" sz="1400" dirty="0"/>
          </a:p>
        </p:txBody>
      </p:sp>
      <p:sp>
        <p:nvSpPr>
          <p:cNvPr id="31" name="TextBox 30"/>
          <p:cNvSpPr txBox="1"/>
          <p:nvPr/>
        </p:nvSpPr>
        <p:spPr>
          <a:xfrm>
            <a:off x="3013642" y="5525405"/>
            <a:ext cx="2016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Field Shell</a:t>
            </a:r>
            <a:endParaRPr lang="en-US" sz="1400" dirty="0"/>
          </a:p>
        </p:txBody>
      </p:sp>
      <p:sp>
        <p:nvSpPr>
          <p:cNvPr id="32" name="TextBox 31"/>
          <p:cNvSpPr txBox="1"/>
          <p:nvPr/>
        </p:nvSpPr>
        <p:spPr>
          <a:xfrm>
            <a:off x="7488685" y="4399981"/>
            <a:ext cx="1146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Pixel Tile w/ASICs</a:t>
            </a:r>
            <a:endParaRPr lang="en-US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7564645" y="5270848"/>
            <a:ext cx="1548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Calibration Fiber</a:t>
            </a:r>
            <a:endParaRPr lang="en-US" sz="1400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4984128" y="1603329"/>
            <a:ext cx="682057" cy="38584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5082956" y="2234651"/>
            <a:ext cx="583229" cy="793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5262745" y="2457483"/>
            <a:ext cx="1164181" cy="1222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9" idx="3"/>
          </p:cNvCxnSpPr>
          <p:nvPr/>
        </p:nvCxnSpPr>
        <p:spPr>
          <a:xfrm flipV="1">
            <a:off x="5029778" y="3100251"/>
            <a:ext cx="1537616" cy="5705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9" idx="3"/>
          </p:cNvCxnSpPr>
          <p:nvPr/>
        </p:nvCxnSpPr>
        <p:spPr>
          <a:xfrm>
            <a:off x="5029778" y="3670798"/>
            <a:ext cx="1537616" cy="1123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2349407" y="4720874"/>
            <a:ext cx="1175817" cy="4622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 flipV="1">
            <a:off x="1625355" y="5433725"/>
            <a:ext cx="1939136" cy="2455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 flipV="1">
            <a:off x="6767300" y="3699506"/>
            <a:ext cx="943400" cy="7810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 flipV="1">
            <a:off x="6830917" y="4846707"/>
            <a:ext cx="859372" cy="5301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H="1" flipV="1">
            <a:off x="2699657" y="2542903"/>
            <a:ext cx="1145840" cy="957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29" idx="1"/>
          </p:cNvCxnSpPr>
          <p:nvPr/>
        </p:nvCxnSpPr>
        <p:spPr>
          <a:xfrm flipH="1" flipV="1">
            <a:off x="2560320" y="3474720"/>
            <a:ext cx="815370" cy="19607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29" idx="1"/>
          </p:cNvCxnSpPr>
          <p:nvPr/>
        </p:nvCxnSpPr>
        <p:spPr>
          <a:xfrm flipH="1">
            <a:off x="2473234" y="3670798"/>
            <a:ext cx="902456" cy="2616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2667538" y="964084"/>
            <a:ext cx="1793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Module Support Structure</a:t>
            </a:r>
            <a:endParaRPr lang="en-US" sz="1400" dirty="0"/>
          </a:p>
        </p:txBody>
      </p:sp>
      <p:cxnSp>
        <p:nvCxnSpPr>
          <p:cNvPr id="81" name="Straight Arrow Connector 80"/>
          <p:cNvCxnSpPr/>
          <p:nvPr/>
        </p:nvCxnSpPr>
        <p:spPr>
          <a:xfrm flipH="1">
            <a:off x="2497508" y="1177473"/>
            <a:ext cx="439807" cy="1003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H="1">
            <a:off x="2717411" y="1177473"/>
            <a:ext cx="219904" cy="3098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897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ND-LAr Design Progress: Facilities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fld id="{F94D427F-8F6D-4931-9FAC-587ADBD2872D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LBNC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7"/>
          </p:nvPr>
        </p:nvPicPr>
        <p:blipFill>
          <a:blip r:embed="rId2"/>
          <a:stretch>
            <a:fillRect/>
          </a:stretch>
        </p:blipFill>
        <p:spPr>
          <a:xfrm>
            <a:off x="5491510" y="432609"/>
            <a:ext cx="5029093" cy="3083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2AE7F50-4A6A-524B-A95D-29FAD7655B8E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3"/>
          <a:stretch>
            <a:fillRect/>
          </a:stretch>
        </p:blipFill>
        <p:spPr>
          <a:xfrm>
            <a:off x="394684" y="981395"/>
            <a:ext cx="4464700" cy="28889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394684" y="3941976"/>
            <a:ext cx="236425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FSD P&amp;ID</a:t>
            </a:r>
          </a:p>
          <a:p>
            <a:r>
              <a:rPr lang="en-US" dirty="0" smtClean="0"/>
              <a:t>*M. Oriunno (SLAC)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611514" y="392738"/>
            <a:ext cx="1519523" cy="12295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FSD Cryostat Lid Design</a:t>
            </a:r>
          </a:p>
          <a:p>
            <a:r>
              <a:rPr lang="en-US" dirty="0" smtClean="0"/>
              <a:t>*J. Jablonski (CSU)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7252" y="2335239"/>
            <a:ext cx="2988394" cy="3859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6431007" y="5271712"/>
            <a:ext cx="2364255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MATF Test Vessel Pressure Relief Note</a:t>
            </a:r>
          </a:p>
          <a:p>
            <a:r>
              <a:rPr lang="en-US" dirty="0" smtClean="0"/>
              <a:t>*M. Geynisman (FNAL)</a:t>
            </a:r>
          </a:p>
        </p:txBody>
      </p:sp>
      <p:pic>
        <p:nvPicPr>
          <p:cNvPr id="14" name="Picture 13" descr="A close-up of a toy&#10;&#10;Description automatically generated with low confidence">
            <a:extLst>
              <a:ext uri="{FF2B5EF4-FFF2-40B4-BE49-F238E27FC236}">
                <a16:creationId xmlns:a16="http://schemas.microsoft.com/office/drawing/2014/main" id="{3BF2D88C-B9B2-F647-B686-B0FB44BD2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8140" y="3285439"/>
            <a:ext cx="3243791" cy="28485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539347" y="5459894"/>
            <a:ext cx="236425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FSD Layout</a:t>
            </a:r>
          </a:p>
          <a:p>
            <a:r>
              <a:rPr lang="en-US" dirty="0" smtClean="0"/>
              <a:t>*M. Oriunno (SLAC)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15" idx="3"/>
          </p:cNvCxnSpPr>
          <p:nvPr/>
        </p:nvCxnSpPr>
        <p:spPr>
          <a:xfrm flipV="1">
            <a:off x="2903602" y="5783059"/>
            <a:ext cx="362112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0" idx="0"/>
          </p:cNvCxnSpPr>
          <p:nvPr/>
        </p:nvCxnSpPr>
        <p:spPr>
          <a:xfrm flipH="1" flipV="1">
            <a:off x="1576811" y="3515866"/>
            <a:ext cx="1" cy="4261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1" idx="1"/>
          </p:cNvCxnSpPr>
          <p:nvPr/>
        </p:nvCxnSpPr>
        <p:spPr>
          <a:xfrm flipH="1">
            <a:off x="10147544" y="1007522"/>
            <a:ext cx="46397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3" idx="3"/>
          </p:cNvCxnSpPr>
          <p:nvPr/>
        </p:nvCxnSpPr>
        <p:spPr>
          <a:xfrm>
            <a:off x="8795262" y="5733377"/>
            <a:ext cx="40098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023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ND-LAr: Design Progress, Integrated FEA Studies with Cryostat Lid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fld id="{128C5B64-D426-4636-93E2-98EFF148F26F}" type="datetime1">
              <a:rPr lang="en-US" smtClean="0"/>
              <a:t>12/2/2021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Lambert | LBNC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7"/>
          </p:nvPr>
        </p:nvPicPr>
        <p:blipFill>
          <a:blip r:embed="rId2"/>
          <a:stretch>
            <a:fillRect/>
          </a:stretch>
        </p:blipFill>
        <p:spPr>
          <a:xfrm>
            <a:off x="5299812" y="3672559"/>
            <a:ext cx="6692390" cy="2367375"/>
          </a:xfrm>
          <a:prstGeom prst="rect">
            <a:avLst/>
          </a:prstGeom>
        </p:spPr>
      </p:pic>
      <p:pic>
        <p:nvPicPr>
          <p:cNvPr id="14" name="Content Placeholder 13"/>
          <p:cNvPicPr>
            <a:picLocks noGrp="1" noChangeAspect="1"/>
          </p:cNvPicPr>
          <p:nvPr>
            <p:ph idx="16"/>
          </p:nvPr>
        </p:nvPicPr>
        <p:blipFill>
          <a:blip r:embed="rId3"/>
          <a:stretch>
            <a:fillRect/>
          </a:stretch>
        </p:blipFill>
        <p:spPr>
          <a:xfrm>
            <a:off x="605368" y="918123"/>
            <a:ext cx="5332413" cy="28167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99811" y="5935616"/>
            <a:ext cx="3160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*Giorgio Vallone (LBNL)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03751" y="3734912"/>
            <a:ext cx="2827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*Giorgio Vallone (LBNL)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938802" y="990471"/>
            <a:ext cx="60534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Further design optimization studies for row support structures design (</a:t>
            </a:r>
            <a:r>
              <a:rPr lang="en-US" sz="1600" dirty="0" err="1" smtClean="0"/>
              <a:t>R.Hanni</a:t>
            </a:r>
            <a:r>
              <a:rPr lang="en-US" sz="1600" dirty="0" smtClean="0"/>
              <a:t>, Bern) to examine: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Effect of box beam thickness on row support deflections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Effect of box beam cross section on row support deflections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Evaluation of multiple load cases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Gravity only (lifting &amp; handling)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Gravity + LAr buoyancy (half-filled)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Gravity + LAr buoyancy (fully-filled)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Gravity + LAr buoyancy + internal pressure (operations)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Investigating stresses, deflections, modal frequencies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532700" y="4241588"/>
            <a:ext cx="43538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Engagement with LAr Cryostat engineer Peter Tennessen (LBNL) on integrated Finite Element Analyses (FEA) of TPC row support structure and cryostat lid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Potential design change to remove center row supports to de-couple row deflection from cryostat lid deflection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0717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BNF-DUNE-DO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BNF-DUNE-DOE" id="{A5ED00A0-D36D-4C1F-8E08-F30CCC96FCC7}" vid="{AC319CA5-2DE5-4751-8D9D-CD57D77D56FA}"/>
    </a:ext>
  </a:extLst>
</a:theme>
</file>

<file path=ppt/theme/theme2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LBNF-DUNE-DOE</Template>
  <TotalTime>29689</TotalTime>
  <Words>3560</Words>
  <Application>Microsoft Office PowerPoint</Application>
  <PresentationFormat>Widescreen</PresentationFormat>
  <Paragraphs>804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ＭＳ Ｐゴシック</vt:lpstr>
      <vt:lpstr>Arial</vt:lpstr>
      <vt:lpstr>Calibri</vt:lpstr>
      <vt:lpstr>Geneva</vt:lpstr>
      <vt:lpstr>Helvetica</vt:lpstr>
      <vt:lpstr>Lucida Grande</vt:lpstr>
      <vt:lpstr>Wingdings</vt:lpstr>
      <vt:lpstr>LBNF-DUNE-DOE</vt:lpstr>
      <vt:lpstr>LBNF Content-Footer Theme</vt:lpstr>
      <vt:lpstr>1_LBNF Content-Footer Theme</vt:lpstr>
      <vt:lpstr>2_LBNF Content-Footer Theme</vt:lpstr>
      <vt:lpstr>3_LBNF Content-Footer Theme</vt:lpstr>
      <vt:lpstr>LBNC Meeting: ND-LAr Design and Documentation</vt:lpstr>
      <vt:lpstr>Agenda</vt:lpstr>
      <vt:lpstr>ND-LAr: Scope Overview</vt:lpstr>
      <vt:lpstr>ND-LAr: Scope Overview</vt:lpstr>
      <vt:lpstr>DESIGN</vt:lpstr>
      <vt:lpstr>ND-LAr: Design Progress</vt:lpstr>
      <vt:lpstr>ND-LAr: Design Progress</vt:lpstr>
      <vt:lpstr>ND-LAr Design Progress: Facilities</vt:lpstr>
      <vt:lpstr>ND-LAr: Design Progress, Integrated FEA Studies with Cryostat Lid</vt:lpstr>
      <vt:lpstr>ND-LAr: Key Interface - LAr Cryostat Team: P. Tennessen (LBNL), J. Silber (LBNL)</vt:lpstr>
      <vt:lpstr>ND-LAr: Key Interface - Near Site Engineering Team: F. Matichard (LBNL), G. Cline (LBNL), B. Flight (U-Rochester), A. Lawrence (LBNL)</vt:lpstr>
      <vt:lpstr>DOCUMENTATION</vt:lpstr>
      <vt:lpstr>PDR documentation schedule → ND-LAr has worked according to a schedule to develop PDR documents, presented in weekly engineering meetings</vt:lpstr>
      <vt:lpstr>ND-LAr: Sub-system assembly drawings</vt:lpstr>
      <vt:lpstr>ND-LAr: Sub-system component drawings</vt:lpstr>
      <vt:lpstr>ND-LAr: Sub-system electrical schematics/layouts</vt:lpstr>
      <vt:lpstr>ND-LAr: Sub-system electrical schematics/layouts</vt:lpstr>
      <vt:lpstr>ND-LAr: Systems Engineering</vt:lpstr>
      <vt:lpstr>ND-LAr: Requirements developed and drive system design</vt:lpstr>
      <vt:lpstr>ND-LAr: Requirements verification methods largely identified, next step verification planning, integration of prototyping program procedures</vt:lpstr>
      <vt:lpstr>ND-LAr: Interface definitions developed with the system design</vt:lpstr>
      <vt:lpstr>ND-LAr: System-level interfaces defined</vt:lpstr>
      <vt:lpstr>ND-LAr: Functional ICD between cold charge electronics and anode support panel</vt:lpstr>
      <vt:lpstr>ND-LAr: QA/QC being implemented within subsystems</vt:lpstr>
      <vt:lpstr>ND-LAr: QA/QC being implemented during prototyping</vt:lpstr>
      <vt:lpstr>ND-LAr: Change Control on EDMS</vt:lpstr>
      <vt:lpstr>ND-LAr: Hazard Registry → Identify hazards to personnel/equipment and implement mitigations → Initial discussion with Duane Newhart (DUNE ESH, FNAL)</vt:lpstr>
      <vt:lpstr>Preliminary Design Documentation Directory</vt:lpstr>
      <vt:lpstr>Concerns</vt:lpstr>
      <vt:lpstr>Summary</vt:lpstr>
    </vt:vector>
  </TitlesOfParts>
  <Company>Lawrence Berkeley National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TPC Installation</dc:title>
  <dc:creator>Andrew R. Lambert</dc:creator>
  <cp:lastModifiedBy>Andrew R. Lambert</cp:lastModifiedBy>
  <cp:revision>365</cp:revision>
  <dcterms:created xsi:type="dcterms:W3CDTF">2020-12-01T05:45:47Z</dcterms:created>
  <dcterms:modified xsi:type="dcterms:W3CDTF">2021-12-02T14:51:02Z</dcterms:modified>
</cp:coreProperties>
</file>