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4" r:id="rId3"/>
    <p:sldMasterId id="2147483683" r:id="rId4"/>
    <p:sldMasterId id="2147483694" r:id="rId5"/>
  </p:sldMasterIdLst>
  <p:notesMasterIdLst>
    <p:notesMasterId r:id="rId14"/>
  </p:notesMasterIdLst>
  <p:sldIdLst>
    <p:sldId id="256" r:id="rId6"/>
    <p:sldId id="295" r:id="rId7"/>
    <p:sldId id="307" r:id="rId8"/>
    <p:sldId id="315" r:id="rId9"/>
    <p:sldId id="317" r:id="rId10"/>
    <p:sldId id="318" r:id="rId11"/>
    <p:sldId id="319" r:id="rId12"/>
    <p:sldId id="310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93040B1D-905B-435B-8D70-CBECDD7A39E1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79054E1-F95E-4356-86F5-FC3A00118974}" type="datetime1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9F3606-095B-4D00-8226-7BDE645C8B66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Edit Master text styles</a:t>
            </a:r>
          </a:p>
          <a:p>
            <a:pPr marL="256032" marR="0" lvl="1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256032" marR="0" lvl="2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256032" marR="0" lvl="3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256032" marR="0" lvl="4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8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B9ECE-B153-4B40-8373-7C9A213CE241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2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A792-D11E-43CF-AD4E-0EE0E581AE35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1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104B-E488-40EB-BF50-EE7C5B59F99E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3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0621-6FAC-4E0F-9F0E-534CA9A35BD6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230F-4B33-46E4-BC65-865F12D0BD2B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7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A5342D1D-59B4-4D53-AF64-2481F8FCDDB3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E1E30635-F4A4-4FF6-9DA3-AFFB50966721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1" y="432612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1" y="1238253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3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fld id="{92BB354C-169F-4204-9151-179F1B31D2F0}" type="datetime1">
              <a:rPr lang="en-US" smtClean="0"/>
              <a:t>1/13/2022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833F43-6386-46E0-AEAE-5BFA029633B4}" type="datetime1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2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F8E3E-AE4D-43A7-9F92-DCC326AF891A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9066-FAA1-4996-825E-3EE44BB3DD69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2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964A-1D11-4348-8470-54857099219B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81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1E9-D701-455F-AA6E-799F4B0FF8B4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4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F66A-B18C-4BBA-8EF5-A87875252943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2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920C6ED-2868-4CED-B3CE-F4094B37A0CC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57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B37E7DC-8BF7-4730-A5A0-4E38C6A2EC43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3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ED3-4E32-43D8-9761-599C17FC315C}" type="datetime1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7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5F761A5-778E-4202-B46C-EDD4DA35ED63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6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A122-CBBA-432B-A2EC-8299A881F244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370-27FD-4E31-8BE7-A66D889A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fld id="{2B3BB09C-86AD-4295-B7F7-53B60A490A32}" type="datetime1">
              <a:rPr lang="en-US" altLang="en-US" smtClean="0"/>
              <a:t>1/13/2022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Lambert | ArgonCube Engineering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63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905548E-32B4-467B-9B7F-5CA553E2C167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3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907E38B8-6E2B-46E2-BAF2-31E358F9E616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4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Edit Master text styles</a:t>
            </a:r>
          </a:p>
          <a:p>
            <a:pPr marL="256032" lvl="1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256032" lvl="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256032" lvl="3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256032" lvl="4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45887A1-00DF-4FDA-B41C-BA0F9C3B20AB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5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98953C17-8FB6-4AC9-A0E8-9F8C996DCAC4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69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C2EDBFD1-1B2A-4B6D-8733-43709727606B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40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1238A5A-4C46-4D8A-9F9E-9FAA4E0F776F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4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56F8F43-94D0-456C-A346-9A7FB63C5993}" type="datetime1">
              <a:rPr lang="en-US" smtClean="0"/>
              <a:t>1/13/2022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4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4F37CA-3FF1-4386-8B92-8950F25BF531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8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925C5B-B8D8-40F0-8DD8-3890E68D40C7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7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635C1-6C32-47AE-BB7A-A2731411A78A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A7C05-7CF4-4357-9AEB-383E5740B60C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8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F567A5-D20B-4664-84C0-C095AB0AF1B8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8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B3B19F-2D20-46F4-AD49-3C904AF99F27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17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6B8B19-B859-4A80-A0A9-41FE102718BE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83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5D000E-E2FF-47F1-99BA-A676F8078701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88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0FF30-4276-419E-B283-FF1D5BF7E3BA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7A9DCA-CE22-49E9-91D0-B8616CF648F3}" type="datetime1">
              <a:rPr lang="en-US" smtClean="0">
                <a:latin typeface="Helvetica"/>
                <a:cs typeface="Helvetica"/>
              </a:rPr>
              <a:t>1/13/2022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E6F5-673E-494D-8DC3-D0A27B90DFEC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0151-3E9A-4939-989D-CBD524423E98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4901-8945-4677-86B2-72641B0027EA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464C96A-4B18-4C6C-BE97-7B726DC5DB54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233D0B6-1007-4522-9B41-69AB146C5DFD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4ED9B08-6E74-47C7-AB59-E23286D93AA7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86065-A285-4FD0-9C53-8BFF5F677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CE0A824-59FF-4E78-9ED6-6F8F5C7301A8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9BE4-CA4F-4C5E-8251-30A3FCB25A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4DFC6B8-6A5F-43C8-B9D6-59754F4F9611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Y-rgNrkdBp8SeEle8-nbjPDttQa_Dbx/edit?usp=sharing&amp;ouid=116584627374151097570&amp;rtpof=true&amp;sd=true" TargetMode="External"/><Relationship Id="rId2" Type="http://schemas.openxmlformats.org/officeDocument/2006/relationships/hyperlink" Target="https://indico.fnal.gov/event/51690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667881/LAST_RELEASE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pdmlink.lbl.gov/Windchill/app/#ptc1/tcomp/infoPage?ContainerOid=OR%3Awt.pdmlink.PDMLinkProduct%3A577059407&amp;oid=VR%3Awt.doc.WTDocument%3A1586446810&amp;u8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ArgonCube Engineering Meeting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01/14/2022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9484C-FD09-4DCF-80EC-C380F10E94D8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Follow </a:t>
            </a:r>
            <a:r>
              <a:rPr lang="en-US" dirty="0"/>
              <a:t>up from Previous Meeting</a:t>
            </a:r>
          </a:p>
          <a:p>
            <a:pPr lvl="1"/>
            <a:r>
              <a:rPr lang="en-US" sz="1400" dirty="0" smtClean="0"/>
              <a:t>QAQC</a:t>
            </a:r>
          </a:p>
          <a:p>
            <a:pPr lvl="1"/>
            <a:r>
              <a:rPr lang="en-US" sz="1400" dirty="0" smtClean="0"/>
              <a:t>Slow Control</a:t>
            </a:r>
          </a:p>
          <a:p>
            <a:pPr lvl="1"/>
            <a:r>
              <a:rPr lang="en-US" sz="1400" dirty="0" smtClean="0"/>
              <a:t>LAr Detector Alignment</a:t>
            </a:r>
          </a:p>
          <a:p>
            <a:pPr lvl="1"/>
            <a:r>
              <a:rPr lang="en-US" sz="1400" b="1" dirty="0" smtClean="0"/>
              <a:t>Schedule &amp; BOEs</a:t>
            </a:r>
            <a:endParaRPr lang="en-US" sz="1400" b="1" dirty="0"/>
          </a:p>
          <a:p>
            <a:r>
              <a:rPr lang="en-US" dirty="0" smtClean="0"/>
              <a:t>Rack Protection – Linda </a:t>
            </a:r>
            <a:r>
              <a:rPr lang="en-US" dirty="0" err="1" smtClean="0"/>
              <a:t>Bagby</a:t>
            </a:r>
            <a:r>
              <a:rPr lang="en-US" dirty="0" smtClean="0"/>
              <a:t> (FNAL)</a:t>
            </a:r>
            <a:endParaRPr lang="en-US" dirty="0" smtClean="0"/>
          </a:p>
          <a:p>
            <a:r>
              <a:rPr lang="en-US" dirty="0" smtClean="0"/>
              <a:t>Module </a:t>
            </a:r>
            <a:r>
              <a:rPr lang="en-US" dirty="0" smtClean="0"/>
              <a:t>0 / Module </a:t>
            </a:r>
            <a:r>
              <a:rPr lang="en-US" dirty="0" smtClean="0"/>
              <a:t>1 / AOB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Slides on </a:t>
            </a:r>
            <a:r>
              <a:rPr lang="en-US" dirty="0" err="1" smtClean="0"/>
              <a:t>Indico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https://indico.fnal.gov/event/51690/</a:t>
            </a:r>
            <a:endParaRPr lang="en-US" dirty="0" smtClean="0"/>
          </a:p>
          <a:p>
            <a:r>
              <a:rPr lang="en-US" dirty="0" smtClean="0"/>
              <a:t>Also on </a:t>
            </a:r>
            <a:r>
              <a:rPr lang="en-US" dirty="0" smtClean="0">
                <a:hlinkClick r:id="rId3"/>
              </a:rPr>
              <a:t>Consortium Google Drive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QAQC Documentation Review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Reviewing latest version of your QAQC Documents</a:t>
            </a:r>
          </a:p>
          <a:p>
            <a:pPr lvl="1"/>
            <a:r>
              <a:rPr lang="en-US" dirty="0" smtClean="0"/>
              <a:t>QAQC Plan, Procurement Plan, Manufacturing Plan -&gt; if last submitted copy is the latest version that is OK</a:t>
            </a:r>
          </a:p>
          <a:p>
            <a:pPr lvl="1"/>
            <a:r>
              <a:rPr lang="en-US" dirty="0" smtClean="0"/>
              <a:t>Round of comments &amp; revisions -&gt; post official version release to EDMS (v1)</a:t>
            </a:r>
          </a:p>
          <a:p>
            <a:pPr lvl="2"/>
            <a:r>
              <a:rPr lang="en-US" dirty="0" smtClean="0"/>
              <a:t>Jan 14</a:t>
            </a:r>
            <a:r>
              <a:rPr lang="en-US" baseline="30000" dirty="0" smtClean="0"/>
              <a:t>th</a:t>
            </a:r>
            <a:r>
              <a:rPr lang="en-US" dirty="0" smtClean="0"/>
              <a:t> – Comments sent </a:t>
            </a:r>
            <a:r>
              <a:rPr lang="en-US" dirty="0" smtClean="0"/>
              <a:t>out</a:t>
            </a:r>
          </a:p>
          <a:p>
            <a:pPr lvl="3"/>
            <a:r>
              <a:rPr lang="en-US" dirty="0" smtClean="0"/>
              <a:t>Completed for: </a:t>
            </a:r>
            <a:r>
              <a:rPr lang="en-US" b="1" dirty="0" smtClean="0"/>
              <a:t>Charge Readout, Light Readout, High Voltage</a:t>
            </a:r>
          </a:p>
          <a:p>
            <a:pPr lvl="3"/>
            <a:r>
              <a:rPr lang="en-US" dirty="0" smtClean="0"/>
              <a:t>Working through remaining docs today</a:t>
            </a:r>
            <a:endParaRPr lang="en-US" dirty="0" smtClean="0"/>
          </a:p>
          <a:p>
            <a:pPr lvl="2"/>
            <a:r>
              <a:rPr lang="en-US" dirty="0" smtClean="0"/>
              <a:t>Next steps -&gt; Implement Revisions </a:t>
            </a:r>
            <a:r>
              <a:rPr lang="en-US" dirty="0" smtClean="0"/>
              <a:t>-&gt; </a:t>
            </a:r>
            <a:r>
              <a:rPr lang="en-US" dirty="0" smtClean="0"/>
              <a:t>Release v1; -&gt; Jan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i="1" u="sng" dirty="0"/>
          </a:p>
          <a:p>
            <a:r>
              <a:rPr lang="en-US" dirty="0" smtClean="0"/>
              <a:t>Overall the plans look good, many of the edits are </a:t>
            </a:r>
            <a:r>
              <a:rPr lang="en-US" b="1" dirty="0" smtClean="0"/>
              <a:t>cosmetic</a:t>
            </a:r>
            <a:r>
              <a:rPr lang="en-US" dirty="0" smtClean="0"/>
              <a:t> and </a:t>
            </a:r>
            <a:r>
              <a:rPr lang="en-US" b="1" dirty="0" smtClean="0"/>
              <a:t>minor</a:t>
            </a:r>
            <a:r>
              <a:rPr lang="en-US" dirty="0" smtClean="0"/>
              <a:t>.  Component lists and descriptions of QC tests are in good shape</a:t>
            </a:r>
          </a:p>
          <a:p>
            <a:pPr lvl="1"/>
            <a:r>
              <a:rPr lang="en-US" dirty="0" smtClean="0"/>
              <a:t>General suggestion –&gt; build table of EDMS links to QC test plans for each component, we will update these links as those plans materialize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880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28" y="873864"/>
            <a:ext cx="3716308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ND-LAr Slow Control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6"/>
          </p:nvPr>
        </p:nvSpPr>
        <p:spPr>
          <a:xfrm>
            <a:off x="609600" y="781052"/>
            <a:ext cx="5331795" cy="4846638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Content for module structure, HV, field structure, charge readout, light readout</a:t>
            </a:r>
          </a:p>
          <a:p>
            <a:endParaRPr lang="en-US" sz="1800" dirty="0" smtClean="0"/>
          </a:p>
          <a:p>
            <a:r>
              <a:rPr lang="en-US" sz="1800" dirty="0" smtClean="0"/>
              <a:t>Not yet defined:</a:t>
            </a:r>
          </a:p>
          <a:p>
            <a:pPr lvl="1"/>
            <a:r>
              <a:rPr lang="en-US" sz="1600" dirty="0" smtClean="0"/>
              <a:t>Slow control on calibration laser or power supply?</a:t>
            </a:r>
          </a:p>
          <a:p>
            <a:pPr lvl="1"/>
            <a:r>
              <a:rPr lang="en-US" sz="1600" dirty="0" smtClean="0"/>
              <a:t>Monitoring in electronics racks: temperature, humidity, smoke, etc.?</a:t>
            </a:r>
          </a:p>
          <a:p>
            <a:endParaRPr lang="en-US" sz="1800" dirty="0" smtClean="0"/>
          </a:p>
          <a:p>
            <a:r>
              <a:rPr lang="en-US" sz="1800" b="1" dirty="0" smtClean="0"/>
              <a:t>See upcoming talk from Linda </a:t>
            </a:r>
            <a:r>
              <a:rPr lang="en-US" sz="1800" b="1" dirty="0" err="1" smtClean="0"/>
              <a:t>Bagby</a:t>
            </a:r>
            <a:r>
              <a:rPr lang="en-US" sz="1800" b="1" dirty="0" smtClean="0"/>
              <a:t> (FNAL)</a:t>
            </a:r>
            <a:endParaRPr lang="en-US" sz="1800" b="1" dirty="0"/>
          </a:p>
          <a:p>
            <a:endParaRPr lang="en-US" sz="1800" dirty="0" smtClean="0"/>
          </a:p>
          <a:p>
            <a:r>
              <a:rPr lang="en-US" sz="1800" dirty="0" smtClean="0"/>
              <a:t>Next </a:t>
            </a:r>
            <a:r>
              <a:rPr lang="en-US" sz="1800" dirty="0" smtClean="0"/>
              <a:t>steps: document in draft ICD and pass to ND Systems Engineering (G. Cline) and ND Slow Controls (S. </a:t>
            </a:r>
            <a:r>
              <a:rPr lang="en-US" sz="1800" dirty="0" err="1" smtClean="0"/>
              <a:t>Luitz</a:t>
            </a:r>
            <a:r>
              <a:rPr lang="en-US" sz="1800" dirty="0" smtClean="0"/>
              <a:t>, T. </a:t>
            </a:r>
            <a:r>
              <a:rPr lang="en-US" sz="1800" dirty="0" err="1" smtClean="0"/>
              <a:t>Jonhson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Current PDF </a:t>
            </a:r>
            <a:r>
              <a:rPr lang="en-US" sz="1600" dirty="0"/>
              <a:t>draft at: </a:t>
            </a:r>
            <a:r>
              <a:rPr lang="en-US" sz="1600" dirty="0" smtClean="0">
                <a:hlinkClick r:id="rId3"/>
              </a:rPr>
              <a:t>EDMS 2667881</a:t>
            </a:r>
            <a:endParaRPr lang="en-US" sz="1600" dirty="0" smtClean="0"/>
          </a:p>
          <a:p>
            <a:pPr lvl="1"/>
            <a:r>
              <a:rPr lang="en-US" sz="1600" dirty="0" smtClean="0"/>
              <a:t>Source File: </a:t>
            </a:r>
            <a:r>
              <a:rPr lang="en-US" sz="1600" dirty="0" err="1" smtClean="0">
                <a:hlinkClick r:id="rId4"/>
              </a:rPr>
              <a:t>Windchill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smtClean="0">
                <a:hlinkClick r:id="rId4"/>
              </a:rPr>
              <a:t>Link</a:t>
            </a:r>
            <a:endParaRPr lang="en-US" sz="1600" dirty="0" smtClean="0"/>
          </a:p>
          <a:p>
            <a:pPr lvl="1"/>
            <a:r>
              <a:rPr lang="en-US" sz="1600" dirty="0" smtClean="0"/>
              <a:t>Doodle sent out for initial meeting next week</a:t>
            </a:r>
            <a:endParaRPr lang="en-US" sz="1600" dirty="0" smtClean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7"/>
          </p:nvPr>
        </p:nvPicPr>
        <p:blipFill>
          <a:blip r:embed="rId5"/>
          <a:stretch>
            <a:fillRect/>
          </a:stretch>
        </p:blipFill>
        <p:spPr>
          <a:xfrm>
            <a:off x="6138333" y="617464"/>
            <a:ext cx="3718837" cy="4846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672" y="1237795"/>
            <a:ext cx="3723681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63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ND-LAr high-level requirement for alignment of detector on beam?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s://lh6.googleusercontent.com/2mDFMlIOaHPvGScGVGerQc_O6Y57EhDwDkF0WHwyibWnH9_-G-cqvKrW_XRgPhU3kY55NAo48GLRRuN5zfjm2jp6liPhE5Pt_kKzeTyPPOFLWmu3ajmUBzZqHAx7eUrzGKVVNbaetHN_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/>
          <a:stretch/>
        </p:blipFill>
        <p:spPr bwMode="auto">
          <a:xfrm>
            <a:off x="7382453" y="3678744"/>
            <a:ext cx="4349552" cy="25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368" y="1001878"/>
            <a:ext cx="4805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Adjustability in the PRISM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None in the beam or vertical directions once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need an answer today but would be good to have some type of best estimate requirement by 1/20 SE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Necessary input for tolerance stack-up analyses &amp; deflection calculations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691" y="3678744"/>
            <a:ext cx="6402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Dan: Beam is broad in shape, azimuthally symmetric (ideally) – placement of detector on beam axis -&gt; tens of centimeters accuracy…</a:t>
            </a:r>
            <a:r>
              <a:rPr lang="en-US" sz="1600" b="1" u="sng" dirty="0" smtClean="0"/>
              <a:t>but need to know where the beam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Need to know where ND-LAr is w.r.t. other ND detectors and FD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 beam neutrino flux going to far detector – could be meters off axis and can still assess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b="1" u="sng" dirty="0" smtClean="0"/>
              <a:t>designed beam center</a:t>
            </a:r>
            <a:r>
              <a:rPr lang="en-US" sz="1600" dirty="0" smtClean="0"/>
              <a:t> and what is actual beam center?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Should worry a lot that we can measure post facto where the detectors are w.r.t. neutrino beam &amp; FDs (Global CS)</a:t>
            </a:r>
            <a:endParaRPr lang="en-US" sz="1600" dirty="0"/>
          </a:p>
        </p:txBody>
      </p:sp>
      <p:pic>
        <p:nvPicPr>
          <p:cNvPr id="14" name="Content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/>
        </p:blipFill>
        <p:spPr>
          <a:xfrm>
            <a:off x="5890473" y="866395"/>
            <a:ext cx="5951503" cy="28793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90432" y="973391"/>
            <a:ext cx="13322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*F. Matichard, Sys. Eng. Meeting (Jan. 20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</a:rPr>
              <a:t>, 2022)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&amp; BOEs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January – February</a:t>
            </a:r>
          </a:p>
          <a:p>
            <a:pPr lvl="1"/>
            <a:r>
              <a:rPr lang="en-US" dirty="0" smtClean="0"/>
              <a:t>Meeting with subsystem managers to review schedule and BOEs</a:t>
            </a:r>
          </a:p>
          <a:p>
            <a:pPr lvl="2"/>
            <a:r>
              <a:rPr lang="en-US" dirty="0" smtClean="0"/>
              <a:t>Review labor costs &amp; profiles</a:t>
            </a:r>
          </a:p>
          <a:p>
            <a:pPr lvl="2"/>
            <a:r>
              <a:rPr lang="en-US" dirty="0" smtClean="0"/>
              <a:t>Review M&amp;S costs</a:t>
            </a:r>
          </a:p>
          <a:p>
            <a:pPr lvl="2"/>
            <a:r>
              <a:rPr lang="en-US" dirty="0" smtClean="0"/>
              <a:t>Goal is to have a robust and confident estimate by March for the CD-1rr schedule freeze</a:t>
            </a:r>
          </a:p>
          <a:p>
            <a:pPr lvl="1"/>
            <a:r>
              <a:rPr lang="en-US" dirty="0" smtClean="0"/>
              <a:t>This has the most impact on US partners but would like to take the opportunity to help improve all subsystem schedules and estimates -&gt; meet with all ND-LAr partners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66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Protection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Linda </a:t>
            </a:r>
            <a:r>
              <a:rPr lang="en-US" dirty="0" err="1" smtClean="0"/>
              <a:t>Bagby</a:t>
            </a:r>
            <a:r>
              <a:rPr lang="en-US" dirty="0" smtClean="0"/>
              <a:t> (FNAL)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0 / Module 1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356E3-8567-4CAD-86EF-6742A13FCD3F}" type="datetime1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Module 0</a:t>
            </a:r>
          </a:p>
          <a:p>
            <a:pPr lvl="1"/>
            <a:r>
              <a:rPr lang="en-US" dirty="0" smtClean="0"/>
              <a:t>Moved to </a:t>
            </a:r>
            <a:r>
              <a:rPr lang="en-US" dirty="0" err="1" smtClean="0"/>
              <a:t>LArTF</a:t>
            </a:r>
            <a:endParaRPr lang="en-US" dirty="0"/>
          </a:p>
          <a:p>
            <a:r>
              <a:rPr lang="en-US" dirty="0" smtClean="0"/>
              <a:t>Module 1</a:t>
            </a:r>
          </a:p>
          <a:p>
            <a:pPr lvl="1"/>
            <a:r>
              <a:rPr lang="en-US" dirty="0" smtClean="0"/>
              <a:t>All components in Bern (2</a:t>
            </a:r>
            <a:r>
              <a:rPr lang="en-US" baseline="30000" dirty="0" smtClean="0"/>
              <a:t>nd</a:t>
            </a:r>
            <a:r>
              <a:rPr lang="en-US" dirty="0" smtClean="0"/>
              <a:t> PACMAN shipped, delivery Jan. 10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Testing of TPC#2 with PACMAN#1 – hopefully finish this week</a:t>
            </a:r>
          </a:p>
          <a:p>
            <a:pPr lvl="2"/>
            <a:r>
              <a:rPr lang="en-US" dirty="0" smtClean="0"/>
              <a:t>Once PACMAN#2 arrives will verify operation and begin assembling of TPC#2</a:t>
            </a:r>
          </a:p>
          <a:p>
            <a:pPr lvl="2"/>
            <a:r>
              <a:rPr lang="en-US" dirty="0" smtClean="0"/>
              <a:t>Once TPC#2 is assembled with cabling – check IO connections – consult with </a:t>
            </a:r>
            <a:r>
              <a:rPr lang="en-US" dirty="0" smtClean="0"/>
              <a:t>Brooke</a:t>
            </a:r>
            <a:endParaRPr lang="en-US" dirty="0"/>
          </a:p>
          <a:p>
            <a:pPr lvl="1"/>
            <a:r>
              <a:rPr lang="en-US" dirty="0" smtClean="0"/>
              <a:t>Before insertion to sleeve need some kind of group sign-off on collected data</a:t>
            </a:r>
          </a:p>
        </p:txBody>
      </p:sp>
    </p:spTree>
    <p:extLst>
      <p:ext uri="{BB962C8B-B14F-4D97-AF65-F5344CB8AC3E}">
        <p14:creationId xmlns:p14="http://schemas.microsoft.com/office/powerpoint/2010/main" val="4223054424"/>
      </p:ext>
    </p:extLst>
  </p:cSld>
  <p:clrMapOvr>
    <a:masterClrMapping/>
  </p:clrMapOvr>
</p:sld>
</file>

<file path=ppt/theme/theme1.xml><?xml version="1.0" encoding="utf-8"?>
<a:theme xmlns:a="http://schemas.openxmlformats.org/drawingml/2006/main" name="LBNF-DUNE-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F-DUNE-DOE" id="{A5ED00A0-D36D-4C1F-8E08-F30CCC96FCC7}" vid="{AC319CA5-2DE5-4751-8D9D-CD57D77D56F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29039</TotalTime>
  <Words>655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Helvetica</vt:lpstr>
      <vt:lpstr>Lucida Grande</vt:lpstr>
      <vt:lpstr>LBNF-DUNE-DOE</vt:lpstr>
      <vt:lpstr>LBNF Content-Footer Theme</vt:lpstr>
      <vt:lpstr>1_LBNF Content-Footer Theme</vt:lpstr>
      <vt:lpstr>2_LBNF Content-Footer Theme</vt:lpstr>
      <vt:lpstr>3_LBNF Content-Footer Theme</vt:lpstr>
      <vt:lpstr>ArgonCube Engineering Meeting </vt:lpstr>
      <vt:lpstr>Outline</vt:lpstr>
      <vt:lpstr>QAQC Documentation Review</vt:lpstr>
      <vt:lpstr>ND-LAr Slow Control Summary</vt:lpstr>
      <vt:lpstr>What is ND-LAr high-level requirement for alignment of detector on beam?</vt:lpstr>
      <vt:lpstr>Schedule &amp; BOEs</vt:lpstr>
      <vt:lpstr>Rack Protection</vt:lpstr>
      <vt:lpstr>Module 0 / Module 1 Updates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Andrew R. Lambert</cp:lastModifiedBy>
  <cp:revision>279</cp:revision>
  <dcterms:created xsi:type="dcterms:W3CDTF">2020-12-01T05:45:47Z</dcterms:created>
  <dcterms:modified xsi:type="dcterms:W3CDTF">2022-01-14T16:02:09Z</dcterms:modified>
</cp:coreProperties>
</file>