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7"/>
  </p:notesMasterIdLst>
  <p:handoutMasterIdLst>
    <p:handoutMasterId r:id="rId38"/>
  </p:handoutMasterIdLst>
  <p:sldIdLst>
    <p:sldId id="263" r:id="rId3"/>
    <p:sldId id="1798" r:id="rId4"/>
    <p:sldId id="1839" r:id="rId5"/>
    <p:sldId id="1842" r:id="rId6"/>
    <p:sldId id="1845" r:id="rId7"/>
    <p:sldId id="1848" r:id="rId8"/>
    <p:sldId id="1843" r:id="rId9"/>
    <p:sldId id="1834" r:id="rId10"/>
    <p:sldId id="1799" r:id="rId11"/>
    <p:sldId id="1824" r:id="rId12"/>
    <p:sldId id="1802" r:id="rId13"/>
    <p:sldId id="1844" r:id="rId14"/>
    <p:sldId id="1801" r:id="rId15"/>
    <p:sldId id="1849" r:id="rId16"/>
    <p:sldId id="1850" r:id="rId17"/>
    <p:sldId id="1827" r:id="rId18"/>
    <p:sldId id="1816" r:id="rId19"/>
    <p:sldId id="1836" r:id="rId20"/>
    <p:sldId id="1851" r:id="rId21"/>
    <p:sldId id="1838" r:id="rId22"/>
    <p:sldId id="1828" r:id="rId23"/>
    <p:sldId id="1846" r:id="rId24"/>
    <p:sldId id="1847" r:id="rId25"/>
    <p:sldId id="1821" r:id="rId26"/>
    <p:sldId id="1832" r:id="rId27"/>
    <p:sldId id="1822" r:id="rId28"/>
    <p:sldId id="1812" r:id="rId29"/>
    <p:sldId id="1820" r:id="rId30"/>
    <p:sldId id="1813" r:id="rId31"/>
    <p:sldId id="1819" r:id="rId32"/>
    <p:sldId id="1835" r:id="rId33"/>
    <p:sldId id="1840" r:id="rId34"/>
    <p:sldId id="1804" r:id="rId35"/>
    <p:sldId id="339" r:id="rId36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FFFF99"/>
    <a:srgbClr val="4F81BD"/>
    <a:srgbClr val="C0504D"/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8464" autoAdjust="0"/>
  </p:normalViewPr>
  <p:slideViewPr>
    <p:cSldViewPr snapToGrid="0" snapToObjects="1">
      <p:cViewPr varScale="1">
        <p:scale>
          <a:sx n="106" d="100"/>
          <a:sy n="106" d="100"/>
        </p:scale>
        <p:origin x="234" y="114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docs.dunescience.org/cgi-bin/private/ShowDocument?docid=23486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64343" y="1381504"/>
            <a:ext cx="8218488" cy="145165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Neutrino Beamline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Horns B &amp; C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Preliminary Design Review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61168" y="4670423"/>
            <a:ext cx="8221663" cy="79378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Cory Crowley</a:t>
            </a:r>
          </a:p>
          <a:p>
            <a:r>
              <a:rPr lang="en-US" dirty="0">
                <a:latin typeface="Helvetica" charset="0"/>
              </a:rPr>
              <a:t>3 December 2021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E82728-9F5E-49DE-A354-8C40A65F00D7}"/>
              </a:ext>
            </a:extLst>
          </p:cNvPr>
          <p:cNvSpPr txBox="1">
            <a:spLocks/>
          </p:cNvSpPr>
          <p:nvPr/>
        </p:nvSpPr>
        <p:spPr bwMode="auto">
          <a:xfrm>
            <a:off x="461168" y="3489122"/>
            <a:ext cx="8221663" cy="525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Helvetica" charset="0"/>
              </a:rPr>
              <a:t>Requirements, Interfaces, Parameters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EDMS Requirement Listing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96C0C8E-C09B-48E0-B66D-8B1D195D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60441D-CC1E-4A58-9FA7-710ACEE14E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911014"/>
              </p:ext>
            </p:extLst>
          </p:nvPr>
        </p:nvGraphicFramePr>
        <p:xfrm>
          <a:off x="454025" y="1117859"/>
          <a:ext cx="8293101" cy="2217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226">
                  <a:extLst>
                    <a:ext uri="{9D8B030D-6E8A-4147-A177-3AD203B41FA5}">
                      <a16:colId xmlns:a16="http://schemas.microsoft.com/office/drawing/2014/main" val="2621954181"/>
                    </a:ext>
                  </a:extLst>
                </a:gridCol>
                <a:gridCol w="1299133">
                  <a:extLst>
                    <a:ext uri="{9D8B030D-6E8A-4147-A177-3AD203B41FA5}">
                      <a16:colId xmlns:a16="http://schemas.microsoft.com/office/drawing/2014/main" val="2296597077"/>
                    </a:ext>
                  </a:extLst>
                </a:gridCol>
                <a:gridCol w="2811825">
                  <a:extLst>
                    <a:ext uri="{9D8B030D-6E8A-4147-A177-3AD203B41FA5}">
                      <a16:colId xmlns:a16="http://schemas.microsoft.com/office/drawing/2014/main" val="3207727031"/>
                    </a:ext>
                  </a:extLst>
                </a:gridCol>
                <a:gridCol w="3327917">
                  <a:extLst>
                    <a:ext uri="{9D8B030D-6E8A-4147-A177-3AD203B41FA5}">
                      <a16:colId xmlns:a16="http://schemas.microsoft.com/office/drawing/2014/main" val="1589403501"/>
                    </a:ext>
                  </a:extLst>
                </a:gridCol>
              </a:tblGrid>
              <a:tr h="152209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1317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Design choice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Horns - conductor straightness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The horns shall have an inner conductor straightness tolerance of  0.5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extLst>
                  <a:ext uri="{0D108BD9-81ED-4DB2-BD59-A6C34878D82A}">
                    <a16:rowId xmlns:a16="http://schemas.microsoft.com/office/drawing/2014/main" val="1352134539"/>
                  </a:ext>
                </a:extLst>
              </a:tr>
              <a:tr h="152209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1318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Specification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Horns - conductor variation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The horns shall have an inner conductor thickness azimuthal variation &lt; 2%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extLst>
                  <a:ext uri="{0D108BD9-81ED-4DB2-BD59-A6C34878D82A}">
                    <a16:rowId xmlns:a16="http://schemas.microsoft.com/office/drawing/2014/main" val="884597545"/>
                  </a:ext>
                </a:extLst>
              </a:tr>
              <a:tr h="202946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1319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  <a:latin typeface="+mn-lt"/>
                        </a:rPr>
                        <a:t>Specification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Horns - chase width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The horns shall fit within a minimum target chase width of 78.5 inches and this space shall be uniform around all horns.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extLst>
                  <a:ext uri="{0D108BD9-81ED-4DB2-BD59-A6C34878D82A}">
                    <a16:rowId xmlns:a16="http://schemas.microsoft.com/office/drawing/2014/main" val="2847035421"/>
                  </a:ext>
                </a:extLst>
              </a:tr>
              <a:tr h="304419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Specification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Horn B - I.C. Thickness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 B shall maintain an inner conductor thickness of 3mm where possible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504537388"/>
                  </a:ext>
                </a:extLst>
              </a:tr>
              <a:tr h="150314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Specification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 C - I.C. Thickness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 C shall maintain an inner conductor thickness of 4mm where possible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610001872"/>
                  </a:ext>
                </a:extLst>
              </a:tr>
              <a:tr h="152209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Design choice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Current Equalization Sections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All horns shall integrate current equalization sections into the inner and outer conductors where possible.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84522868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74AE84D-8F91-4B03-A772-FDFB2FD6F6C4}"/>
              </a:ext>
            </a:extLst>
          </p:cNvPr>
          <p:cNvSpPr/>
          <p:nvPr/>
        </p:nvSpPr>
        <p:spPr>
          <a:xfrm>
            <a:off x="454024" y="1117859"/>
            <a:ext cx="8296275" cy="221783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017D9C1-0127-4662-8932-C1E2A10F67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3522311"/>
            <a:ext cx="8293100" cy="2715527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LBNF/DUNE Requirement Listing broadly covers what Horn Systems are expected to deliver.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Some items are direct, such as conductor straightness (1317), variation (1318) &amp; thickness (1321 / 1322).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Many of the difficult engineering concepts &amp; designs have been solved for Horn A and carry over to B &amp; C: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The unique work for B &amp; C is how to accomplish straightness, wall variation, &amp; thickness requirements. </a:t>
            </a:r>
          </a:p>
          <a:p>
            <a:pPr lvl="2"/>
            <a:r>
              <a:rPr lang="en-US" sz="1400" dirty="0">
                <a:solidFill>
                  <a:schemeClr val="tx1"/>
                </a:solidFill>
              </a:rPr>
              <a:t>Reduce weld count; select correct forging + machining vendor.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CC6D84E-ADA4-401A-AE44-277E76A60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385316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6F154-83FA-4A59-B0F2-16ED2CB56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5" y="2283422"/>
            <a:ext cx="7102405" cy="3953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Matrix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90228-4641-453E-A59E-FEFABD974190}"/>
              </a:ext>
            </a:extLst>
          </p:cNvPr>
          <p:cNvSpPr/>
          <p:nvPr/>
        </p:nvSpPr>
        <p:spPr>
          <a:xfrm>
            <a:off x="1105613" y="4381877"/>
            <a:ext cx="7149937" cy="1149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4E708B-82C8-46AF-A876-50E7CC0572A3}"/>
              </a:ext>
            </a:extLst>
          </p:cNvPr>
          <p:cNvSpPr/>
          <p:nvPr/>
        </p:nvSpPr>
        <p:spPr>
          <a:xfrm>
            <a:off x="5270953" y="2399168"/>
            <a:ext cx="181928" cy="38376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952948D-62A6-44FD-BAF0-AAC384BDD39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199" y="1238248"/>
            <a:ext cx="8293101" cy="106339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Interfacing elements with Horn B &amp; C have been identified &amp; defined as part of efforts to establish &amp; approve interfaces for Horn A.</a:t>
            </a:r>
          </a:p>
          <a:p>
            <a:r>
              <a:rPr lang="en-US" sz="1800" dirty="0">
                <a:solidFill>
                  <a:schemeClr val="tx1"/>
                </a:solidFill>
              </a:rPr>
              <a:t>Not currently under change control.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460138BD-7D5F-4654-89B5-E4D69BCF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81963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DDC1BD-67E2-4AAA-BE01-8202BE16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667" y="1291935"/>
            <a:ext cx="1971931" cy="2308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+ C Overall Dimensions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9388F-0E4A-4E15-9E2A-5E7B343EA876}"/>
              </a:ext>
            </a:extLst>
          </p:cNvPr>
          <p:cNvSpPr/>
          <p:nvPr/>
        </p:nvSpPr>
        <p:spPr>
          <a:xfrm>
            <a:off x="5305331" y="1279527"/>
            <a:ext cx="3444969" cy="233263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90607DD-9647-4687-AAED-A2432E15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A462C-DAF9-4957-BEC8-AD60BAAACEE9}"/>
              </a:ext>
            </a:extLst>
          </p:cNvPr>
          <p:cNvSpPr/>
          <p:nvPr/>
        </p:nvSpPr>
        <p:spPr>
          <a:xfrm>
            <a:off x="467784" y="3785815"/>
            <a:ext cx="4529727" cy="244118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619A75-07A4-4309-8673-6C556237F45E}"/>
              </a:ext>
            </a:extLst>
          </p:cNvPr>
          <p:cNvSpPr/>
          <p:nvPr/>
        </p:nvSpPr>
        <p:spPr>
          <a:xfrm>
            <a:off x="467785" y="1279527"/>
            <a:ext cx="4529727" cy="235996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0E743A0A-F0DD-4639-A94B-5AB404105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75F3F-AD3F-4AF1-8615-66E19BDB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47" y="3832629"/>
            <a:ext cx="2959400" cy="23475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A7547D-F1D0-4D2B-8466-25CB0C39A2E2}"/>
              </a:ext>
            </a:extLst>
          </p:cNvPr>
          <p:cNvSpPr/>
          <p:nvPr/>
        </p:nvSpPr>
        <p:spPr>
          <a:xfrm>
            <a:off x="5305331" y="3785814"/>
            <a:ext cx="3444893" cy="241255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79CA8-8EB5-4B67-B272-4E1787C52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70" y="1329981"/>
            <a:ext cx="4427955" cy="2282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928C7-109D-4029-B217-8C1354902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667" y="3832629"/>
            <a:ext cx="2004022" cy="23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2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4CA029-4947-49EA-9EF6-19698E589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6207"/>
            <a:ext cx="8293100" cy="3748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Overview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General Overview: Parameters &amp; Interfaces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9388F-0E4A-4E15-9E2A-5E7B343EA876}"/>
              </a:ext>
            </a:extLst>
          </p:cNvPr>
          <p:cNvSpPr/>
          <p:nvPr/>
        </p:nvSpPr>
        <p:spPr>
          <a:xfrm>
            <a:off x="457200" y="1644030"/>
            <a:ext cx="8293100" cy="393290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91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1CACDD-45D2-4B86-9079-1E3DE184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4490"/>
            <a:ext cx="8293100" cy="4949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C Overview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General Overview: Parameters &amp; Interfaces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9388F-0E4A-4E15-9E2A-5E7B343EA876}"/>
              </a:ext>
            </a:extLst>
          </p:cNvPr>
          <p:cNvSpPr/>
          <p:nvPr/>
        </p:nvSpPr>
        <p:spPr>
          <a:xfrm>
            <a:off x="454025" y="1254490"/>
            <a:ext cx="8296275" cy="497685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2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56F9F-0047-42B1-9FFA-D001B4ACA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2448546"/>
            <a:ext cx="2845640" cy="3749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6918A-A4F8-48D3-8EF0-B92F0281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865" y="2448546"/>
            <a:ext cx="2302269" cy="3723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/ Module Assemblies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199" y="1238249"/>
            <a:ext cx="8293100" cy="488053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Horn B / C are mounted to respective module mainframes and SLB’s in identical fashion to Horn A.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Complexity of Target Utility Block (TUB) is not present.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General Overview: Parameters &amp; Interfaces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5E312D-75C4-4449-B2E1-F5263CB01197}"/>
              </a:ext>
            </a:extLst>
          </p:cNvPr>
          <p:cNvSpPr/>
          <p:nvPr/>
        </p:nvSpPr>
        <p:spPr>
          <a:xfrm>
            <a:off x="457200" y="2406600"/>
            <a:ext cx="2842465" cy="377853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63E87C-7759-486C-9E5D-6CC742B9C8DC}"/>
              </a:ext>
            </a:extLst>
          </p:cNvPr>
          <p:cNvSpPr/>
          <p:nvPr/>
        </p:nvSpPr>
        <p:spPr>
          <a:xfrm>
            <a:off x="3420865" y="2406600"/>
            <a:ext cx="2302269" cy="377853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BFE3EFA-0332-4FE4-9354-FB887ABFA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486699"/>
              </p:ext>
            </p:extLst>
          </p:nvPr>
        </p:nvGraphicFramePr>
        <p:xfrm>
          <a:off x="5844334" y="2406600"/>
          <a:ext cx="2902987" cy="3750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949">
                  <a:extLst>
                    <a:ext uri="{9D8B030D-6E8A-4147-A177-3AD203B41FA5}">
                      <a16:colId xmlns:a16="http://schemas.microsoft.com/office/drawing/2014/main" val="2522320529"/>
                    </a:ext>
                  </a:extLst>
                </a:gridCol>
                <a:gridCol w="1121038">
                  <a:extLst>
                    <a:ext uri="{9D8B030D-6E8A-4147-A177-3AD203B41FA5}">
                      <a16:colId xmlns:a16="http://schemas.microsoft.com/office/drawing/2014/main" val="2984453538"/>
                    </a:ext>
                  </a:extLst>
                </a:gridCol>
              </a:tblGrid>
              <a:tr h="36754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098947"/>
                  </a:ext>
                </a:extLst>
              </a:tr>
              <a:tr h="4277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Vertical Travel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+/- .25” (6.35mm)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408021"/>
                  </a:ext>
                </a:extLst>
              </a:tr>
              <a:tr h="4277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Horizontal Travel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+/- .25” (6.35mm)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647117"/>
                  </a:ext>
                </a:extLst>
              </a:tr>
              <a:tr h="4277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Axial Variation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+/- .040” (1mm)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05283"/>
                  </a:ext>
                </a:extLst>
              </a:tr>
              <a:tr h="4277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Vertical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+/- .010” (.25mm)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37497"/>
                  </a:ext>
                </a:extLst>
              </a:tr>
              <a:tr h="4277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Horizontal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+/- .010” (.25mm)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07372"/>
                  </a:ext>
                </a:extLst>
              </a:tr>
              <a:tr h="4277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Utility Line Radial Clearance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+/- .125” (3.18mm)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10607"/>
                  </a:ext>
                </a:extLst>
              </a:tr>
              <a:tr h="6348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Minimum U.S. / D.S. Remote Handling Clearance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6” (152.4mm)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5219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82CD68B-1C55-40FA-86CE-E865ABFA6AD4}"/>
              </a:ext>
            </a:extLst>
          </p:cNvPr>
          <p:cNvSpPr/>
          <p:nvPr/>
        </p:nvSpPr>
        <p:spPr>
          <a:xfrm>
            <a:off x="5844334" y="2406600"/>
            <a:ext cx="2905966" cy="376537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04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F1AB6A8-6079-4DBC-BDE2-096BF93E07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83" y="1279527"/>
            <a:ext cx="6179117" cy="465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picture containing engine&#10;&#10;Description automatically generated">
            <a:extLst>
              <a:ext uri="{FF2B5EF4-FFF2-40B4-BE49-F238E27FC236}">
                <a16:creationId xmlns:a16="http://schemas.microsoft.com/office/drawing/2014/main" id="{6FB0F7C6-6634-4F7B-A313-CBC7918A9C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917142"/>
            <a:ext cx="1949241" cy="2110737"/>
          </a:xfrm>
          <a:prstGeom prst="rect">
            <a:avLst/>
          </a:prstGeom>
        </p:spPr>
      </p:pic>
      <p:pic>
        <p:nvPicPr>
          <p:cNvPr id="22" name="Picture 21" descr="Diagram, schematic&#10;&#10;Description automatically generated">
            <a:extLst>
              <a:ext uri="{FF2B5EF4-FFF2-40B4-BE49-F238E27FC236}">
                <a16:creationId xmlns:a16="http://schemas.microsoft.com/office/drawing/2014/main" id="{B0D8BE4B-F1E9-4DB4-9A75-05BB12557A5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1287300"/>
            <a:ext cx="1952417" cy="2359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Beam Instrumentation (Crosshairs)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9388F-0E4A-4E15-9E2A-5E7B343EA876}"/>
              </a:ext>
            </a:extLst>
          </p:cNvPr>
          <p:cNvSpPr/>
          <p:nvPr/>
        </p:nvSpPr>
        <p:spPr>
          <a:xfrm>
            <a:off x="2652665" y="1279526"/>
            <a:ext cx="6097635" cy="475740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90607DD-9647-4687-AAED-A2432E15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A462C-DAF9-4957-BEC8-AD60BAAACEE9}"/>
              </a:ext>
            </a:extLst>
          </p:cNvPr>
          <p:cNvSpPr/>
          <p:nvPr/>
        </p:nvSpPr>
        <p:spPr>
          <a:xfrm>
            <a:off x="457201" y="3926197"/>
            <a:ext cx="1949242" cy="211073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619A75-07A4-4309-8673-6C556237F45E}"/>
              </a:ext>
            </a:extLst>
          </p:cNvPr>
          <p:cNvSpPr/>
          <p:nvPr/>
        </p:nvSpPr>
        <p:spPr>
          <a:xfrm>
            <a:off x="454025" y="1279527"/>
            <a:ext cx="1952417" cy="235996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0E743A0A-F0DD-4639-A94B-5AB404105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203968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Beam Instrumentation (Crosshairs)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1E5C990D-6714-4BBD-8DE9-D3B21B08E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C15585-7A5A-431F-B4B6-93BC3D5F7A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13" y="1001878"/>
            <a:ext cx="5436771" cy="262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4BE89-9BF1-4218-9224-BBEAB0897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9"/>
          <a:stretch/>
        </p:blipFill>
        <p:spPr>
          <a:xfrm>
            <a:off x="457199" y="3869876"/>
            <a:ext cx="4533223" cy="2376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31F948-1559-4092-BA88-5A6696D8E2F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118" y="3869876"/>
            <a:ext cx="3494182" cy="237615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66A90B-616C-4146-A1D2-533B41CA71B2}"/>
              </a:ext>
            </a:extLst>
          </p:cNvPr>
          <p:cNvSpPr/>
          <p:nvPr/>
        </p:nvSpPr>
        <p:spPr>
          <a:xfrm>
            <a:off x="1853613" y="1001879"/>
            <a:ext cx="5436772" cy="262559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B02389-C333-4888-97BF-0ED837CBAB6B}"/>
              </a:ext>
            </a:extLst>
          </p:cNvPr>
          <p:cNvSpPr/>
          <p:nvPr/>
        </p:nvSpPr>
        <p:spPr>
          <a:xfrm>
            <a:off x="5256118" y="3869876"/>
            <a:ext cx="3494182" cy="237615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48EC5F-92EF-4DA2-B1FC-4C0060D855FC}"/>
              </a:ext>
            </a:extLst>
          </p:cNvPr>
          <p:cNvSpPr/>
          <p:nvPr/>
        </p:nvSpPr>
        <p:spPr>
          <a:xfrm>
            <a:off x="454025" y="3869876"/>
            <a:ext cx="4536397" cy="237615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35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CB51EC-8FAA-4D05-8DB8-988C9E03F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92" y="4487923"/>
            <a:ext cx="1879922" cy="17484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6AF6AD-5123-4446-908A-B332644C2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8" t="34599" r="17341" b="20288"/>
          <a:stretch/>
        </p:blipFill>
        <p:spPr>
          <a:xfrm>
            <a:off x="3264739" y="2743198"/>
            <a:ext cx="1931030" cy="1614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DAB9C-1C6E-45FC-BA68-30FF2FFBF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89" b="7002"/>
          <a:stretch/>
        </p:blipFill>
        <p:spPr>
          <a:xfrm>
            <a:off x="5195771" y="2819718"/>
            <a:ext cx="3554529" cy="3398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Testing + Field Probe Fitment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F219858-57EF-4DC7-B9BF-B32159B2CD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1303163"/>
            <a:ext cx="8296275" cy="1035998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Well defined fiducial surfaces exist for depth mic measurements.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Dedicated ports added for radial field mapping with opposing ports to simplify data analysis &amp; resolution of magnetic centerline.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5C32D-72EA-45E1-8FA9-90C715F82A8D}"/>
              </a:ext>
            </a:extLst>
          </p:cNvPr>
          <p:cNvSpPr/>
          <p:nvPr/>
        </p:nvSpPr>
        <p:spPr>
          <a:xfrm>
            <a:off x="5283200" y="2743200"/>
            <a:ext cx="3467099" cy="351160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501F409-E74D-48A9-91DC-A0232557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6F0E1-A5BC-4B6E-8C7C-903034BAA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16" r="14377"/>
          <a:stretch/>
        </p:blipFill>
        <p:spPr>
          <a:xfrm>
            <a:off x="454026" y="2743200"/>
            <a:ext cx="2723284" cy="35070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A192C6-184D-4CC1-BE05-2D672F2CE1FE}"/>
              </a:ext>
            </a:extLst>
          </p:cNvPr>
          <p:cNvSpPr/>
          <p:nvPr/>
        </p:nvSpPr>
        <p:spPr>
          <a:xfrm>
            <a:off x="457200" y="2743201"/>
            <a:ext cx="2720110" cy="350706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200B75-CD5F-4AD3-BBCE-66FECE486FEC}"/>
              </a:ext>
            </a:extLst>
          </p:cNvPr>
          <p:cNvSpPr/>
          <p:nvPr/>
        </p:nvSpPr>
        <p:spPr>
          <a:xfrm>
            <a:off x="3264738" y="2743199"/>
            <a:ext cx="1931031" cy="161489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D401AC-2CAF-4783-AD0C-5B10D7B89D58}"/>
              </a:ext>
            </a:extLst>
          </p:cNvPr>
          <p:cNvSpPr/>
          <p:nvPr/>
        </p:nvSpPr>
        <p:spPr>
          <a:xfrm>
            <a:off x="3264739" y="4434607"/>
            <a:ext cx="1931030" cy="182066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16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04C5867-0F2A-48EB-BCF3-24E61B5FD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29655" y="3329619"/>
            <a:ext cx="3337879" cy="2503409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F604DE0B-7AA3-45E5-A8B5-43FCF583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98029" y="3337876"/>
            <a:ext cx="3354395" cy="2503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Testing + Field Probe Fitment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F219858-57EF-4DC7-B9BF-B32159B2CD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1303163"/>
            <a:ext cx="8296275" cy="1035998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Have successfully tested field probe fitment through available port while encapsulated in ceramic isolation tube.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HIPOT to 6kV (&lt;5kV max horn service on test stand) and no arcing present.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501F409-E74D-48A9-91DC-A0232557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A192C6-184D-4CC1-BE05-2D672F2CE1FE}"/>
              </a:ext>
            </a:extLst>
          </p:cNvPr>
          <p:cNvSpPr/>
          <p:nvPr/>
        </p:nvSpPr>
        <p:spPr>
          <a:xfrm>
            <a:off x="3641173" y="2928899"/>
            <a:ext cx="2503410" cy="334347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D401AC-2CAF-4783-AD0C-5B10D7B89D58}"/>
              </a:ext>
            </a:extLst>
          </p:cNvPr>
          <p:cNvSpPr/>
          <p:nvPr/>
        </p:nvSpPr>
        <p:spPr>
          <a:xfrm>
            <a:off x="6246890" y="2928900"/>
            <a:ext cx="2503410" cy="333787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AF9390B-D745-49D7-9A8B-53041A29FB70}"/>
              </a:ext>
            </a:extLst>
          </p:cNvPr>
          <p:cNvSpPr txBox="1">
            <a:spLocks/>
          </p:cNvSpPr>
          <p:nvPr/>
        </p:nvSpPr>
        <p:spPr>
          <a:xfrm>
            <a:off x="457200" y="2466258"/>
            <a:ext cx="3046363" cy="2902447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We found we will need to slightly enlarge ports over ½” tube OD to get ceramic tubes to fit.</a:t>
            </a:r>
          </a:p>
          <a:p>
            <a:r>
              <a:rPr lang="en-US" sz="1800" dirty="0">
                <a:solidFill>
                  <a:schemeClr val="tx1"/>
                </a:solidFill>
              </a:rPr>
              <a:t>Ream out field probe ports to .520” max.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Could consider OD grinding of ceramic tube but need to investigate.</a:t>
            </a:r>
          </a:p>
        </p:txBody>
      </p:sp>
    </p:spTree>
    <p:extLst>
      <p:ext uri="{BB962C8B-B14F-4D97-AF65-F5344CB8AC3E}">
        <p14:creationId xmlns:p14="http://schemas.microsoft.com/office/powerpoint/2010/main" val="30572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703989-AC3B-406E-A64D-BAB105E756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System Overview + Parameters</a:t>
            </a:r>
          </a:p>
          <a:p>
            <a:r>
              <a:rPr lang="en-US" dirty="0">
                <a:solidFill>
                  <a:schemeClr val="tx1"/>
                </a:solidFill>
              </a:rPr>
              <a:t>CERN EDMS Requirement Listing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Requirements Applicable to Horns B &amp; C</a:t>
            </a:r>
          </a:p>
          <a:p>
            <a:r>
              <a:rPr lang="en-US" dirty="0">
                <a:solidFill>
                  <a:schemeClr val="tx1"/>
                </a:solidFill>
              </a:rPr>
              <a:t>Interfaces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Interface Matrix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Major Interfaces</a:t>
            </a:r>
          </a:p>
          <a:p>
            <a:r>
              <a:rPr lang="en-US" dirty="0">
                <a:solidFill>
                  <a:schemeClr val="tx1"/>
                </a:solidFill>
              </a:rPr>
              <a:t>Parameters &amp; Specifications Document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</p:spTree>
    <p:extLst>
      <p:ext uri="{BB962C8B-B14F-4D97-AF65-F5344CB8AC3E}">
        <p14:creationId xmlns:p14="http://schemas.microsoft.com/office/powerpoint/2010/main" val="412190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AD1465-D92E-4502-A3C1-05EC77611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284" y="1183648"/>
            <a:ext cx="4753016" cy="2537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942F9-1A78-45FD-B18D-C7919FD0F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69"/>
          <a:stretch/>
        </p:blipFill>
        <p:spPr>
          <a:xfrm>
            <a:off x="457200" y="3291486"/>
            <a:ext cx="1459346" cy="2893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- Alignment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F219858-57EF-4DC7-B9BF-B32159B2CD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1303163"/>
            <a:ext cx="3415695" cy="1874146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Tooling Balls present for conductors, hanger reference, &amp; HLS.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Able to reference conductor centerlines &amp; crosshair position.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A192C6-184D-4CC1-BE05-2D672F2CE1FE}"/>
              </a:ext>
            </a:extLst>
          </p:cNvPr>
          <p:cNvSpPr/>
          <p:nvPr/>
        </p:nvSpPr>
        <p:spPr>
          <a:xfrm>
            <a:off x="470052" y="3291486"/>
            <a:ext cx="1459347" cy="288904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5C32D-72EA-45E1-8FA9-90C715F82A8D}"/>
              </a:ext>
            </a:extLst>
          </p:cNvPr>
          <p:cNvSpPr/>
          <p:nvPr/>
        </p:nvSpPr>
        <p:spPr>
          <a:xfrm>
            <a:off x="3984431" y="1183649"/>
            <a:ext cx="4765869" cy="253772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501F409-E74D-48A9-91DC-A0232557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8EFB95-F505-4A87-A2A3-2706B873A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284" y="3835626"/>
            <a:ext cx="4753016" cy="23449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587218-3600-48AF-BBA3-71FD99E64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257" y="3291486"/>
            <a:ext cx="1838463" cy="28932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A1E737D-5F72-4357-82DC-44835048A31A}"/>
              </a:ext>
            </a:extLst>
          </p:cNvPr>
          <p:cNvSpPr/>
          <p:nvPr/>
        </p:nvSpPr>
        <p:spPr>
          <a:xfrm>
            <a:off x="2044110" y="3280972"/>
            <a:ext cx="1825610" cy="288904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3F02B2-AC54-4BC7-AEFF-4DF89F2C3B42}"/>
              </a:ext>
            </a:extLst>
          </p:cNvPr>
          <p:cNvSpPr/>
          <p:nvPr/>
        </p:nvSpPr>
        <p:spPr>
          <a:xfrm>
            <a:off x="3984431" y="3835625"/>
            <a:ext cx="4753016" cy="234736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52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93821C8-3433-42D7-A202-A09BF11C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043" y="4262695"/>
            <a:ext cx="4824179" cy="19627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A1A367-01E9-471B-B0E5-406ADC719B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17" b="24041"/>
          <a:stretch/>
        </p:blipFill>
        <p:spPr>
          <a:xfrm>
            <a:off x="462122" y="4289464"/>
            <a:ext cx="3333750" cy="193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13707-71AF-4AF9-AEFF-AC73073FC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074" y="1803893"/>
            <a:ext cx="3538148" cy="2371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D9FC1C-1279-4B1A-B170-D70440E55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234" y="1748604"/>
            <a:ext cx="1987542" cy="2417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FC1350-7C36-475C-BC76-9294D15625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25" r="10987"/>
          <a:stretch/>
        </p:blipFill>
        <p:spPr>
          <a:xfrm>
            <a:off x="462122" y="1781911"/>
            <a:ext cx="2471846" cy="2393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Module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1F1D0A-E570-4A36-8062-1C055595F9C1}"/>
              </a:ext>
            </a:extLst>
          </p:cNvPr>
          <p:cNvSpPr/>
          <p:nvPr/>
        </p:nvSpPr>
        <p:spPr>
          <a:xfrm>
            <a:off x="462122" y="1758446"/>
            <a:ext cx="2471846" cy="242574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F78818-44AE-43FC-878E-1C34C7A67BE8}"/>
              </a:ext>
            </a:extLst>
          </p:cNvPr>
          <p:cNvSpPr/>
          <p:nvPr/>
        </p:nvSpPr>
        <p:spPr>
          <a:xfrm>
            <a:off x="5200557" y="1749982"/>
            <a:ext cx="3559586" cy="242574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8DF650-F9E1-4C8A-9BBE-7F9D4F0577F2}"/>
              </a:ext>
            </a:extLst>
          </p:cNvPr>
          <p:cNvSpPr/>
          <p:nvPr/>
        </p:nvSpPr>
        <p:spPr>
          <a:xfrm>
            <a:off x="3080235" y="1758447"/>
            <a:ext cx="1987542" cy="242574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D777FC-6416-4969-9C19-9942FD384857}"/>
              </a:ext>
            </a:extLst>
          </p:cNvPr>
          <p:cNvSpPr/>
          <p:nvPr/>
        </p:nvSpPr>
        <p:spPr>
          <a:xfrm>
            <a:off x="3931044" y="4281002"/>
            <a:ext cx="4829100" cy="194447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C010F-A138-4D3C-B7A5-287E5C8B5752}"/>
              </a:ext>
            </a:extLst>
          </p:cNvPr>
          <p:cNvSpPr/>
          <p:nvPr/>
        </p:nvSpPr>
        <p:spPr>
          <a:xfrm>
            <a:off x="462122" y="4281000"/>
            <a:ext cx="3333750" cy="192902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2">
            <a:extLst>
              <a:ext uri="{FF2B5EF4-FFF2-40B4-BE49-F238E27FC236}">
                <a16:creationId xmlns:a16="http://schemas.microsoft.com/office/drawing/2014/main" id="{D5AE0CE9-DE77-49DD-BB7B-CB255BBD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540940B5-4E93-4396-AD3F-7380209E5C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199" y="1238248"/>
            <a:ext cx="8293101" cy="106339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Mostly identical to Horn A with a few minor modifications.</a:t>
            </a:r>
          </a:p>
        </p:txBody>
      </p:sp>
    </p:spTree>
    <p:extLst>
      <p:ext uri="{BB962C8B-B14F-4D97-AF65-F5344CB8AC3E}">
        <p14:creationId xmlns:p14="http://schemas.microsoft.com/office/powerpoint/2010/main" val="3841439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0859A06-1CB4-4DD8-903C-F515FA33E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/>
          <a:stretch/>
        </p:blipFill>
        <p:spPr bwMode="auto">
          <a:xfrm>
            <a:off x="600921" y="3844228"/>
            <a:ext cx="5884752" cy="22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Nitrogen Handling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C010F-A138-4D3C-B7A5-287E5C8B5752}"/>
              </a:ext>
            </a:extLst>
          </p:cNvPr>
          <p:cNvSpPr/>
          <p:nvPr/>
        </p:nvSpPr>
        <p:spPr>
          <a:xfrm>
            <a:off x="600921" y="3693814"/>
            <a:ext cx="5884752" cy="254249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2">
            <a:extLst>
              <a:ext uri="{FF2B5EF4-FFF2-40B4-BE49-F238E27FC236}">
                <a16:creationId xmlns:a16="http://schemas.microsoft.com/office/drawing/2014/main" id="{D5AE0CE9-DE77-49DD-BB7B-CB255BBD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D79FDF0-EC13-4754-B675-BDC1B3BA2A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1303163"/>
            <a:ext cx="8293100" cy="1874146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Nitrogen handling system (and dedicated supply ductwork) is crucial to horn B &amp; C operation.</a:t>
            </a:r>
          </a:p>
          <a:p>
            <a:r>
              <a:rPr lang="en-US" sz="1800" dirty="0">
                <a:solidFill>
                  <a:schemeClr val="tx1"/>
                </a:solidFill>
              </a:rPr>
              <a:t>EDEP is too high for bulk chase flow to remove heat. An air diverter approach as used for </a:t>
            </a:r>
            <a:r>
              <a:rPr lang="en-US" sz="1800" dirty="0" err="1">
                <a:solidFill>
                  <a:schemeClr val="tx1"/>
                </a:solidFill>
              </a:rPr>
              <a:t>NuMI</a:t>
            </a:r>
            <a:r>
              <a:rPr lang="en-US" sz="1800" dirty="0">
                <a:solidFill>
                  <a:schemeClr val="tx1"/>
                </a:solidFill>
              </a:rPr>
              <a:t> 700kW is not feasible to provide velocities required to drive heat transfer coefficients.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Solution is similar to that pursued for </a:t>
            </a:r>
            <a:r>
              <a:rPr lang="en-US" sz="1800" dirty="0" err="1">
                <a:solidFill>
                  <a:schemeClr val="tx1"/>
                </a:solidFill>
              </a:rPr>
              <a:t>NuMI</a:t>
            </a:r>
            <a:r>
              <a:rPr lang="en-US" sz="1800" dirty="0">
                <a:solidFill>
                  <a:schemeClr val="tx1"/>
                </a:solidFill>
              </a:rPr>
              <a:t> 1MW upgrade: dual purpose </a:t>
            </a:r>
            <a:r>
              <a:rPr lang="en-US" sz="1800" dirty="0" err="1">
                <a:solidFill>
                  <a:schemeClr val="tx1"/>
                </a:solidFill>
              </a:rPr>
              <a:t>stripline</a:t>
            </a:r>
            <a:r>
              <a:rPr lang="en-US" sz="1800" dirty="0">
                <a:solidFill>
                  <a:schemeClr val="tx1"/>
                </a:solidFill>
              </a:rPr>
              <a:t> shield block penetration &amp; forced (nitrogen) duct.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8B1A18-4DEB-4D3C-AC23-4E697C271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873" y="3395516"/>
            <a:ext cx="2055137" cy="28407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45BC8D-6473-484C-9109-5BFD78E07CE4}"/>
              </a:ext>
            </a:extLst>
          </p:cNvPr>
          <p:cNvSpPr/>
          <p:nvPr/>
        </p:nvSpPr>
        <p:spPr>
          <a:xfrm>
            <a:off x="6563761" y="3331675"/>
            <a:ext cx="2183363" cy="290463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91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D5EFDC-DECF-4305-963A-FBAC3818B5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9" y="3781030"/>
            <a:ext cx="3290934" cy="210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3D6D98B-0996-46DF-ADD8-BDA5D3B221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04" y="1499959"/>
            <a:ext cx="3449372" cy="2118785"/>
          </a:xfrm>
          <a:prstGeom prst="rect">
            <a:avLst/>
          </a:prstGeom>
          <a:noFill/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5A1B75-C89F-4DBA-B707-08C90DB67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8" t="20215" b="8095"/>
          <a:stretch/>
        </p:blipFill>
        <p:spPr>
          <a:xfrm>
            <a:off x="2808075" y="1514631"/>
            <a:ext cx="2352891" cy="2118785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D915692-4275-4DF2-AB95-F7133A7B9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04" y="1514632"/>
            <a:ext cx="2178034" cy="2104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Nitrogen Handling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C98051-0C1C-4DF2-ADBD-FA8CFD761B24}"/>
              </a:ext>
            </a:extLst>
          </p:cNvPr>
          <p:cNvSpPr/>
          <p:nvPr/>
        </p:nvSpPr>
        <p:spPr>
          <a:xfrm>
            <a:off x="5296003" y="1514632"/>
            <a:ext cx="3454296" cy="211878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D777FC-6416-4969-9C19-9942FD384857}"/>
              </a:ext>
            </a:extLst>
          </p:cNvPr>
          <p:cNvSpPr/>
          <p:nvPr/>
        </p:nvSpPr>
        <p:spPr>
          <a:xfrm>
            <a:off x="2808075" y="1514632"/>
            <a:ext cx="2352891" cy="211878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C010F-A138-4D3C-B7A5-287E5C8B5752}"/>
              </a:ext>
            </a:extLst>
          </p:cNvPr>
          <p:cNvSpPr/>
          <p:nvPr/>
        </p:nvSpPr>
        <p:spPr>
          <a:xfrm>
            <a:off x="495005" y="1514631"/>
            <a:ext cx="2178034" cy="211878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2">
            <a:extLst>
              <a:ext uri="{FF2B5EF4-FFF2-40B4-BE49-F238E27FC236}">
                <a16:creationId xmlns:a16="http://schemas.microsoft.com/office/drawing/2014/main" id="{D5AE0CE9-DE77-49DD-BB7B-CB255BBD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BE8833-A0F4-4049-B375-B199A6EC2B65}"/>
              </a:ext>
            </a:extLst>
          </p:cNvPr>
          <p:cNvSpPr/>
          <p:nvPr/>
        </p:nvSpPr>
        <p:spPr>
          <a:xfrm>
            <a:off x="475820" y="3780999"/>
            <a:ext cx="3290934" cy="21041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21ECB4E-8453-4502-B6A6-2FE0D1D90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791939"/>
              </p:ext>
            </p:extLst>
          </p:nvPr>
        </p:nvGraphicFramePr>
        <p:xfrm>
          <a:off x="3929714" y="3781062"/>
          <a:ext cx="4844123" cy="210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937">
                  <a:extLst>
                    <a:ext uri="{9D8B030D-6E8A-4147-A177-3AD203B41FA5}">
                      <a16:colId xmlns:a16="http://schemas.microsoft.com/office/drawing/2014/main" val="2544239278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3004991455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3872308310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117220626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972875285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3331194277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1552882804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3823886691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1394178825"/>
                    </a:ext>
                  </a:extLst>
                </a:gridCol>
                <a:gridCol w="416719">
                  <a:extLst>
                    <a:ext uri="{9D8B030D-6E8A-4147-A177-3AD203B41FA5}">
                      <a16:colId xmlns:a16="http://schemas.microsoft.com/office/drawing/2014/main" val="3653334660"/>
                    </a:ext>
                  </a:extLst>
                </a:gridCol>
                <a:gridCol w="390635">
                  <a:extLst>
                    <a:ext uri="{9D8B030D-6E8A-4147-A177-3AD203B41FA5}">
                      <a16:colId xmlns:a16="http://schemas.microsoft.com/office/drawing/2014/main" val="1899038092"/>
                    </a:ext>
                  </a:extLst>
                </a:gridCol>
              </a:tblGrid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stripline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986592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side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outer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inner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outer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inner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outer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inner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outer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inner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outer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inner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1616414801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segment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2759956647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104.4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106.4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103.9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114.5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113.7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103.3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101.9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117.0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122.9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2687678975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82.3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88.5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89.3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108.2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97.4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82.4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80.5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105.1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96.9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43.7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2401483868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80.9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52.9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56.5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72.7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77.2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59.3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63.2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80.2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84.9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39.6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1807941647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24.8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28.3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29.0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42.0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386519846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29.8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31.8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34.0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34.0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36.5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1874501342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1186098574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17.8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19.6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22.5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92945699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8.8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8.6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27.1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6.6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16.6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2454062003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12.6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13.6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813041566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40.1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35.5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37.2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601159360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28.1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12.9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33.4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23.7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2147822338"/>
                  </a:ext>
                </a:extLst>
              </a:tr>
              <a:tr h="137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29.3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12.5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14.0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32.5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03" marR="52103" marT="0" marB="0"/>
                </a:tc>
                <a:extLst>
                  <a:ext uri="{0D108BD9-81ED-4DB2-BD59-A6C34878D82A}">
                    <a16:rowId xmlns:a16="http://schemas.microsoft.com/office/drawing/2014/main" val="229430793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8E15393-1E1A-4EF5-AF47-DEDFD4996451}"/>
              </a:ext>
            </a:extLst>
          </p:cNvPr>
          <p:cNvSpPr/>
          <p:nvPr/>
        </p:nvSpPr>
        <p:spPr>
          <a:xfrm>
            <a:off x="3929441" y="3780998"/>
            <a:ext cx="4844123" cy="21041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09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Power Supply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24092E3-F8FE-4D59-B0F7-1CF6AA07C8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078451"/>
            <a:ext cx="4807527" cy="523181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Interface to Power Supply occurs at top of </a:t>
            </a:r>
            <a:r>
              <a:rPr lang="en-US" sz="2000" dirty="0" err="1">
                <a:solidFill>
                  <a:schemeClr val="tx1"/>
                </a:solidFill>
              </a:rPr>
              <a:t>stripline</a:t>
            </a:r>
            <a:r>
              <a:rPr lang="en-US" sz="2000" dirty="0">
                <a:solidFill>
                  <a:schemeClr val="tx1"/>
                </a:solidFill>
              </a:rPr>
              <a:t> shield block.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Horn parameters (part of this scope) drive majority of design &amp; analysis requirements.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Horn B sets requirements for largest voltage drop across horn terminals (~1500V).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Horn B has highest inductive load (~1.211µH).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Horns B &amp; C share all ceramics with Horn A. The ceramic insulating ring for the main conductor assembly, and the enlarged water drain ceramic, are the only unique items to the large horns.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4D938A35-EA0D-4938-8D9F-0F212636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80CA3-627E-4716-A4BC-CB3CF072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564" y="1046365"/>
            <a:ext cx="3374736" cy="51189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DCD4C0-8EF6-4272-B6B8-3241A94B5100}"/>
              </a:ext>
            </a:extLst>
          </p:cNvPr>
          <p:cNvSpPr/>
          <p:nvPr/>
        </p:nvSpPr>
        <p:spPr>
          <a:xfrm>
            <a:off x="5264727" y="977946"/>
            <a:ext cx="3487840" cy="523181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51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Interfaces – Power Supply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81C87-610C-45EB-806D-B80E3284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627" y="955174"/>
            <a:ext cx="6723596" cy="518913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253888-6C6F-45DA-8D73-4167E4CD41FB}"/>
              </a:ext>
            </a:extLst>
          </p:cNvPr>
          <p:cNvSpPr/>
          <p:nvPr/>
        </p:nvSpPr>
        <p:spPr>
          <a:xfrm>
            <a:off x="3718476" y="5273336"/>
            <a:ext cx="778453" cy="16867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7008991-794E-4329-92C5-B35F63FB0489}"/>
              </a:ext>
            </a:extLst>
          </p:cNvPr>
          <p:cNvSpPr txBox="1">
            <a:spLocks/>
          </p:cNvSpPr>
          <p:nvPr/>
        </p:nvSpPr>
        <p:spPr>
          <a:xfrm>
            <a:off x="6447727" y="421699"/>
            <a:ext cx="2302573" cy="359293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Credit: EE Support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DBC34CB8-7A5B-4543-9F1E-E847FEA6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39E435-984B-41B1-9E63-39D93ADAAFFE}"/>
              </a:ext>
            </a:extLst>
          </p:cNvPr>
          <p:cNvSpPr/>
          <p:nvPr/>
        </p:nvSpPr>
        <p:spPr>
          <a:xfrm>
            <a:off x="2040472" y="5286609"/>
            <a:ext cx="778453" cy="16867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63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D3F604-2362-4EAE-9ADF-85AD5B6D7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65" y="3460704"/>
            <a:ext cx="7331470" cy="2808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Interfaces – Power Supply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24092E3-F8FE-4D59-B0F7-1CF6AA07C8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199" y="1238249"/>
            <a:ext cx="8109751" cy="362671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Horn B &amp; C maximum voltage and voltage drop is defined.</a:t>
            </a:r>
          </a:p>
          <a:p>
            <a:r>
              <a:rPr lang="en-US" sz="1800" dirty="0">
                <a:solidFill>
                  <a:schemeClr val="tx1"/>
                </a:solidFill>
              </a:rPr>
              <a:t>Analysis work used these nominal voltages to meet acceptable safety factors for corona inception in an ionizing environment based on BNB operational history.</a:t>
            </a:r>
          </a:p>
          <a:p>
            <a:r>
              <a:rPr lang="en-US" sz="1800" dirty="0">
                <a:solidFill>
                  <a:schemeClr val="tx1"/>
                </a:solidFill>
              </a:rPr>
              <a:t>Pulsed power parameters have remained unchanged since inception of LBNF optimized design: (300kA, 0.8ms half sine pulse, 1.43Hz rep rate).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F8DAA9-ABE3-4BC4-BE18-13C19987E3C7}"/>
              </a:ext>
            </a:extLst>
          </p:cNvPr>
          <p:cNvSpPr/>
          <p:nvPr/>
        </p:nvSpPr>
        <p:spPr>
          <a:xfrm>
            <a:off x="5267521" y="4030461"/>
            <a:ext cx="1177667" cy="31959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26E39C-0D99-4E33-911D-6208086A32ED}"/>
              </a:ext>
            </a:extLst>
          </p:cNvPr>
          <p:cNvSpPr/>
          <p:nvPr/>
        </p:nvSpPr>
        <p:spPr>
          <a:xfrm>
            <a:off x="7343486" y="5676697"/>
            <a:ext cx="894249" cy="1348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884FC2-FFF5-4CE1-9707-EC3984DD7E40}"/>
              </a:ext>
            </a:extLst>
          </p:cNvPr>
          <p:cNvSpPr/>
          <p:nvPr/>
        </p:nvSpPr>
        <p:spPr>
          <a:xfrm>
            <a:off x="5620085" y="4350058"/>
            <a:ext cx="409523" cy="31959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86505A-B5D9-49FF-AA40-F1CCBC116EBE}"/>
              </a:ext>
            </a:extLst>
          </p:cNvPr>
          <p:cNvSpPr/>
          <p:nvPr/>
        </p:nvSpPr>
        <p:spPr>
          <a:xfrm>
            <a:off x="5267521" y="5676697"/>
            <a:ext cx="1106119" cy="1348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253888-6C6F-45DA-8D73-4167E4CD41FB}"/>
              </a:ext>
            </a:extLst>
          </p:cNvPr>
          <p:cNvSpPr/>
          <p:nvPr/>
        </p:nvSpPr>
        <p:spPr>
          <a:xfrm>
            <a:off x="7343486" y="5948984"/>
            <a:ext cx="894249" cy="3202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ECD7C01-D489-4802-8A47-0869BD056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CBE8DD-DBFE-4779-8C86-18FD40E8C9CD}"/>
              </a:ext>
            </a:extLst>
          </p:cNvPr>
          <p:cNvSpPr/>
          <p:nvPr/>
        </p:nvSpPr>
        <p:spPr>
          <a:xfrm>
            <a:off x="5267521" y="5948984"/>
            <a:ext cx="1106119" cy="3202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3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Radioactive Water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953CD-B1CE-4A45-AE6B-BAC0AD70E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23" y="3934219"/>
            <a:ext cx="3974114" cy="2211403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24092E3-F8FE-4D59-B0F7-1CF6AA07C8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49"/>
            <a:ext cx="8293100" cy="2407811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Interface has understood line loads, supports, and overall routing.</a:t>
            </a:r>
          </a:p>
          <a:p>
            <a:r>
              <a:rPr lang="en-US" sz="2000" dirty="0">
                <a:solidFill>
                  <a:schemeClr val="tx1"/>
                </a:solidFill>
              </a:rPr>
              <a:t>Line loads flow through module utilities to Horn B &amp; C hangers.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Loads on Horn B &amp; C hangers affect conductor position.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And by default, integrated crosshair position.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Heat load from MARS is verified with FEA &amp; transferred to RAW for exchanger sizing given pressure, flow, and temperature requirements.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854571-0F92-4947-B114-6447A9EE6424}"/>
              </a:ext>
            </a:extLst>
          </p:cNvPr>
          <p:cNvSpPr/>
          <p:nvPr/>
        </p:nvSpPr>
        <p:spPr>
          <a:xfrm>
            <a:off x="457200" y="3790142"/>
            <a:ext cx="4247965" cy="249956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5AC09E-CC18-4DC4-BA54-8EA1F8A8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9" y="3885783"/>
            <a:ext cx="4083565" cy="23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65CA74-052F-4D6D-80A3-67FD3323F113}"/>
              </a:ext>
            </a:extLst>
          </p:cNvPr>
          <p:cNvSpPr/>
          <p:nvPr/>
        </p:nvSpPr>
        <p:spPr>
          <a:xfrm>
            <a:off x="4705165" y="3790142"/>
            <a:ext cx="4045135" cy="249956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7240B562-4C89-42A0-8DC2-C8DA3D84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910316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Radioactive Water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24092E3-F8FE-4D59-B0F7-1CF6AA07C8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49"/>
            <a:ext cx="6538404" cy="4984998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Critical Interfaces (Identical for all horns):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Maximum filter element pass through sizing (20 micron).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Maximum purge system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  flow (~9L min).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All manifold pressures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   (40 PSIG nominal).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Material Allowances.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RAW supply temp range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   (70F Nominal, +5F / -10F).</a:t>
            </a:r>
            <a:endParaRPr lang="en-US" sz="1600" dirty="0">
              <a:solidFill>
                <a:schemeClr val="tx1"/>
              </a:solidFill>
            </a:endParaRPr>
          </a:p>
          <a:p>
            <a:pPr lvl="1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-   </a:t>
            </a:r>
            <a:r>
              <a:rPr lang="en-US" sz="1800" dirty="0">
                <a:solidFill>
                  <a:schemeClr val="tx1"/>
                </a:solidFill>
              </a:rPr>
              <a:t>Line weights through module.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8ED28-F399-464B-9324-FAD1D571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105" y="2159586"/>
            <a:ext cx="4613195" cy="4063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DB3628-0DEA-4E68-A432-D02E592C52B1}"/>
              </a:ext>
            </a:extLst>
          </p:cNvPr>
          <p:cNvSpPr/>
          <p:nvPr/>
        </p:nvSpPr>
        <p:spPr>
          <a:xfrm>
            <a:off x="4137104" y="2142141"/>
            <a:ext cx="4613195" cy="409854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19F044A5-1245-4948-9652-AF7E9848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3874567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Radioactive Water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1D00-000011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88" y="3721406"/>
            <a:ext cx="3121877" cy="2479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1D00-00001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39" y="3721410"/>
            <a:ext cx="4054013" cy="2479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7BA6B1-9E2D-4504-8D0F-BEE5DDD0908B}"/>
              </a:ext>
            </a:extLst>
          </p:cNvPr>
          <p:cNvSpPr/>
          <p:nvPr/>
        </p:nvSpPr>
        <p:spPr>
          <a:xfrm>
            <a:off x="881488" y="3721407"/>
            <a:ext cx="3121877" cy="247964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E451B0-60A0-4237-B8E3-86E95F909922}"/>
              </a:ext>
            </a:extLst>
          </p:cNvPr>
          <p:cNvSpPr/>
          <p:nvPr/>
        </p:nvSpPr>
        <p:spPr>
          <a:xfrm>
            <a:off x="4358939" y="3721408"/>
            <a:ext cx="4054016" cy="247964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BCFB4AD-EBC0-48BB-872F-56D6449E5B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1986552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All horn water system details are accounted for in RAW pressure / flow / heat removal software (FATHOM).</a:t>
            </a:r>
          </a:p>
          <a:p>
            <a:r>
              <a:rPr lang="en-US" sz="2000" dirty="0">
                <a:solidFill>
                  <a:schemeClr val="tx1"/>
                </a:solidFill>
              </a:rPr>
              <a:t>Dedicated P&amp;ID’s exist between each horn and the supporting RAW skid.</a:t>
            </a:r>
          </a:p>
          <a:p>
            <a:r>
              <a:rPr lang="en-US" sz="2000" dirty="0">
                <a:solidFill>
                  <a:schemeClr val="tx1"/>
                </a:solidFill>
              </a:rPr>
              <a:t>A comprehensive </a:t>
            </a:r>
            <a:r>
              <a:rPr lang="en-US" sz="2000" dirty="0" err="1">
                <a:solidFill>
                  <a:schemeClr val="tx1"/>
                </a:solidFill>
              </a:rPr>
              <a:t>Ar</a:t>
            </a:r>
            <a:r>
              <a:rPr lang="en-US" sz="2000" dirty="0">
                <a:solidFill>
                  <a:schemeClr val="tx1"/>
                </a:solidFill>
              </a:rPr>
              <a:t> / H / O purge system is documented.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Horn &amp; water tank analysis accounts for these pressures.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FE4027C-9514-466D-97A5-84D8CEED6264}"/>
              </a:ext>
            </a:extLst>
          </p:cNvPr>
          <p:cNvSpPr txBox="1">
            <a:spLocks/>
          </p:cNvSpPr>
          <p:nvPr/>
        </p:nvSpPr>
        <p:spPr>
          <a:xfrm>
            <a:off x="4764495" y="1550655"/>
            <a:ext cx="3573747" cy="359293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Credit: Des D. &amp; Shyamala S.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6A77EA5-8B57-483E-A141-DE2901ED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174109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Overview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703989-AC3B-406E-A64D-BAB105E756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4563210"/>
            <a:ext cx="8293100" cy="1669736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Horns B &amp; C complete the 3-horn system in the optimized beamline.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Horn B is a result of a segmented Horn A, which was split apart for manufacturing, and accounts for roughly 25% of the neutrino flux.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Approximately 50% of Horn A components carried over to Horns B &amp; C.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Horns B &amp; C are designed for 1.2MW, though upgradable to 2.4MW.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EBDAAE8-C055-448E-A1E2-5723E497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09" y="1001878"/>
            <a:ext cx="7464582" cy="34785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0141E6-9FCB-423B-9D8B-4348E04A083F}"/>
              </a:ext>
            </a:extLst>
          </p:cNvPr>
          <p:cNvSpPr/>
          <p:nvPr/>
        </p:nvSpPr>
        <p:spPr>
          <a:xfrm>
            <a:off x="839709" y="1061354"/>
            <a:ext cx="7464581" cy="341911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03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4B59B24-D9EC-4BD8-BF5B-F07BEAA5A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372" y="4590107"/>
            <a:ext cx="2433812" cy="13672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523582-8E84-410A-A64C-A7957F46D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9" r="11511"/>
          <a:stretch/>
        </p:blipFill>
        <p:spPr>
          <a:xfrm>
            <a:off x="525882" y="4144137"/>
            <a:ext cx="2714468" cy="2108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6DE4D-5749-43DA-8302-24054C57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874" y="4191964"/>
            <a:ext cx="2927532" cy="2005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Remote Handling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BCFB4AD-EBC0-48BB-872F-56D6449E5B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49"/>
            <a:ext cx="8293100" cy="259690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Remote handling points mimic Horn A design &amp; allow for C.G. of both Horn B &amp; C assemblies to be located within lift clamps.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Current C.G. + weight totals are well defined &amp; not anticipated to move appreciably. Horn C </a:t>
            </a:r>
            <a:r>
              <a:rPr lang="en-US" sz="2000" dirty="0" err="1">
                <a:solidFill>
                  <a:schemeClr val="tx1"/>
                </a:solidFill>
              </a:rPr>
              <a:t>stripline</a:t>
            </a:r>
            <a:r>
              <a:rPr lang="en-US" sz="2000" dirty="0">
                <a:solidFill>
                  <a:schemeClr val="tx1"/>
                </a:solidFill>
              </a:rPr>
              <a:t> modeling will be slight modification.</a:t>
            </a:r>
          </a:p>
          <a:p>
            <a:r>
              <a:rPr lang="en-US" sz="2000" dirty="0">
                <a:solidFill>
                  <a:schemeClr val="tx1"/>
                </a:solidFill>
              </a:rPr>
              <a:t>Assembly support feet locations are locked &amp; agreed on.</a:t>
            </a:r>
          </a:p>
          <a:p>
            <a:r>
              <a:rPr lang="en-US" sz="2000" dirty="0">
                <a:solidFill>
                  <a:schemeClr val="tx1"/>
                </a:solidFill>
              </a:rPr>
              <a:t>All remote handling parameters for weight, lift clamp spacing, and support feet position are agreed on &amp; present in specification sheet.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7D9985-8F58-4B51-A929-0C07D61C3F39}"/>
              </a:ext>
            </a:extLst>
          </p:cNvPr>
          <p:cNvSpPr/>
          <p:nvPr/>
        </p:nvSpPr>
        <p:spPr>
          <a:xfrm>
            <a:off x="3311372" y="4144137"/>
            <a:ext cx="2432480" cy="210151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338BA8-B20A-4137-9FCF-3455F45EB89A}"/>
              </a:ext>
            </a:extLst>
          </p:cNvPr>
          <p:cNvSpPr/>
          <p:nvPr/>
        </p:nvSpPr>
        <p:spPr>
          <a:xfrm>
            <a:off x="525882" y="4144137"/>
            <a:ext cx="2714468" cy="210600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3309E0-FD28-4368-9FD5-AB38731052F8}"/>
              </a:ext>
            </a:extLst>
          </p:cNvPr>
          <p:cNvSpPr/>
          <p:nvPr/>
        </p:nvSpPr>
        <p:spPr>
          <a:xfrm>
            <a:off x="5814874" y="4144137"/>
            <a:ext cx="2927532" cy="210600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EB9B9A1-2627-42D5-849F-70711C6A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1763560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B9D4F7-9A7F-428F-BB24-1053B90EB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982" y="4144137"/>
            <a:ext cx="2421315" cy="2081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42C2D5-E16D-44FC-8F5C-0ABF4CCD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03" y="4127346"/>
            <a:ext cx="2694647" cy="2101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Remote Handling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BCFB4AD-EBC0-48BB-872F-56D6449E5B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49"/>
            <a:ext cx="4313976" cy="259690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Horn C </a:t>
            </a:r>
            <a:r>
              <a:rPr lang="en-US" sz="2000" dirty="0" err="1">
                <a:solidFill>
                  <a:schemeClr val="tx1"/>
                </a:solidFill>
              </a:rPr>
              <a:t>stripline</a:t>
            </a:r>
            <a:r>
              <a:rPr lang="en-US" sz="2000" dirty="0">
                <a:solidFill>
                  <a:schemeClr val="tx1"/>
                </a:solidFill>
              </a:rPr>
              <a:t> &amp; module connection is identical to B’s, though beamline transition angle of 5.789 degrees must be switched to opposite end (weldment only).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Horn C </a:t>
            </a:r>
            <a:r>
              <a:rPr lang="en-US" sz="2000" dirty="0" err="1">
                <a:solidFill>
                  <a:schemeClr val="tx1"/>
                </a:solidFill>
              </a:rPr>
              <a:t>Stripline</a:t>
            </a:r>
            <a:r>
              <a:rPr lang="en-US" sz="2000" dirty="0">
                <a:solidFill>
                  <a:schemeClr val="tx1"/>
                </a:solidFill>
              </a:rPr>
              <a:t> modeling underway; isolator group placement &amp; most piece parts are identical.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7D9985-8F58-4B51-A929-0C07D61C3F39}"/>
              </a:ext>
            </a:extLst>
          </p:cNvPr>
          <p:cNvSpPr/>
          <p:nvPr/>
        </p:nvSpPr>
        <p:spPr>
          <a:xfrm>
            <a:off x="3311372" y="4144137"/>
            <a:ext cx="2432480" cy="210151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338BA8-B20A-4137-9FCF-3455F45EB89A}"/>
              </a:ext>
            </a:extLst>
          </p:cNvPr>
          <p:cNvSpPr/>
          <p:nvPr/>
        </p:nvSpPr>
        <p:spPr>
          <a:xfrm>
            <a:off x="525882" y="4144137"/>
            <a:ext cx="2714468" cy="210600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3309E0-FD28-4368-9FD5-AB38731052F8}"/>
              </a:ext>
            </a:extLst>
          </p:cNvPr>
          <p:cNvSpPr/>
          <p:nvPr/>
        </p:nvSpPr>
        <p:spPr>
          <a:xfrm>
            <a:off x="5814874" y="4144137"/>
            <a:ext cx="2927532" cy="210600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EB9B9A1-2627-42D5-849F-70711C6A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92776F-70F6-4CCC-B689-FE49EBD4B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033" y="4190064"/>
            <a:ext cx="2357158" cy="2009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863217-6AF9-4E94-8FDD-9E95765D0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452" y="1238249"/>
            <a:ext cx="3883953" cy="28183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3FEA78D-AA6D-4789-A440-E41FC5C43207}"/>
              </a:ext>
            </a:extLst>
          </p:cNvPr>
          <p:cNvSpPr/>
          <p:nvPr/>
        </p:nvSpPr>
        <p:spPr>
          <a:xfrm>
            <a:off x="4858451" y="1213373"/>
            <a:ext cx="3883953" cy="283933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09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– Procurement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0F4CF0B-3A0F-4466-BAFC-39F0AA2F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BCFB4AD-EBC0-48BB-872F-56D6449E5B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49"/>
            <a:ext cx="8285206" cy="496337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Horn A procurement is complex, but not “expensive” (&lt;250k items). Has generally been straightforward to procure.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Horn B &amp; C procurements happen in tandem due to design similarities.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Some production Horn A parts lumped in, but not driving cost…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Forgings: 							745k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 &amp; C Inner Conductor Machining: 		722k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Ceramics: 							579k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B &amp; C Nickel Plating:					464k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 &amp; C Outer Conductor Machining: 	376k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Many more in 100-200k range.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Likely </a:t>
            </a:r>
            <a:r>
              <a:rPr lang="en-US" sz="2000" dirty="0">
                <a:solidFill>
                  <a:srgbClr val="FF0000"/>
                </a:solidFill>
              </a:rPr>
              <a:t>sole sources 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DOE site office approval (2X) needed past 250K + procurement plan. Procurement lead times of 6-12 months.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Interfacing with procurement and vendor base is non-trivial effort.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EB9B9A1-2627-42D5-849F-70711C6A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4137007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&amp; Specifications Document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73960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Parameters &amp; Specifications Document captures all engineering details that are being created to meet requirements &amp; interfaces.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Let’s </a:t>
            </a:r>
            <a:r>
              <a:rPr lang="en-US" sz="2000" dirty="0">
                <a:solidFill>
                  <a:schemeClr val="tx1"/>
                </a:solidFill>
                <a:hlinkClick r:id="rId2"/>
              </a:rPr>
              <a:t>take a look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4AF47AB-6910-4F0C-9586-57D83239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B85C4-E299-476C-976C-5C547EE61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35" y="2529880"/>
            <a:ext cx="6471514" cy="3655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4C8791-D8EF-4EC1-8BC4-DDC66D05EE30}"/>
              </a:ext>
            </a:extLst>
          </p:cNvPr>
          <p:cNvSpPr/>
          <p:nvPr/>
        </p:nvSpPr>
        <p:spPr>
          <a:xfrm>
            <a:off x="1331935" y="2529880"/>
            <a:ext cx="6480129" cy="365525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7B6AEDF-9300-4860-AAE6-CC3982C3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2429936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8AC8EF8-537B-44F0-B363-50C1784799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5026748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Requirements are known, clearly stated, and drive the design of Horn Systems, continuing with Horn B &amp; C.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Interfaces for Horn B &amp; C are entered, &amp; peer reviewed.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Horn B / C Parameters + Specifications are well defined and are represented in the design and fabrication plans.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chemeClr val="tx1"/>
                </a:solidFill>
              </a:rPr>
              <a:t>The work required for Horn A interface definitions &amp; design directly carried over to Horns B + C. The highly complex target interface was replaced with crosshairs + larger ejector system, both of which entail much less complexity.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						 </a:t>
            </a:r>
            <a:r>
              <a:rPr lang="en-US" sz="2400" dirty="0">
                <a:solidFill>
                  <a:schemeClr val="tx1"/>
                </a:solidFill>
              </a:rPr>
              <a:t>Questions?</a:t>
            </a:r>
          </a:p>
          <a:p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2F4C9BA-9B69-4E12-8AA8-43D39569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CBF855-BA9F-444C-9E0A-04DEF59419AA}"/>
              </a:ext>
            </a:extLst>
          </p:cNvPr>
          <p:cNvSpPr/>
          <p:nvPr/>
        </p:nvSpPr>
        <p:spPr>
          <a:xfrm>
            <a:off x="1762896" y="3325454"/>
            <a:ext cx="5681708" cy="73096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16A8D-23E6-452D-80C6-76D81F85B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25" y="3386138"/>
            <a:ext cx="5353050" cy="60960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09910DE2-BCBE-4CEE-AB88-E2542581D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144515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2A61F3-E5CC-47FB-A339-78BBA3B41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57" y="1132668"/>
            <a:ext cx="4812043" cy="1774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Engineered Horn Parameters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703989-AC3B-406E-A64D-BAB105E756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53601" y="3089809"/>
            <a:ext cx="4893524" cy="2858317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Horns B &amp; C retain nearly all dimensions from the Beam Optimization Task Force Report, DUNE-doc-2901.</a:t>
            </a:r>
          </a:p>
          <a:p>
            <a:r>
              <a:rPr lang="en-US" sz="1800" dirty="0">
                <a:solidFill>
                  <a:schemeClr val="tx1"/>
                </a:solidFill>
              </a:rPr>
              <a:t>Focal Radius R1 for Horn C reduced from 284mm to 270mm, allowing for flexibility in weld sample generation (billet vs. forging)*.</a:t>
            </a:r>
          </a:p>
          <a:p>
            <a:r>
              <a:rPr lang="en-US" sz="1800" dirty="0">
                <a:solidFill>
                  <a:schemeClr val="tx1"/>
                </a:solidFill>
              </a:rPr>
              <a:t>O.C. Radii lowered from 634 to 600**.</a:t>
            </a:r>
          </a:p>
          <a:p>
            <a:r>
              <a:rPr lang="en-US" sz="1800" dirty="0">
                <a:solidFill>
                  <a:schemeClr val="tx1"/>
                </a:solidFill>
              </a:rPr>
              <a:t>Current equalization sections are appended to conductors at lengths of 0.67% outer conductor O.D.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141E6-9FCB-423B-9D8B-4348E04A083F}"/>
              </a:ext>
            </a:extLst>
          </p:cNvPr>
          <p:cNvSpPr/>
          <p:nvPr/>
        </p:nvSpPr>
        <p:spPr>
          <a:xfrm>
            <a:off x="3856776" y="1087050"/>
            <a:ext cx="4893524" cy="187196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51150043-EE94-4F0B-B031-6989FC370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83099"/>
              </p:ext>
            </p:extLst>
          </p:nvPr>
        </p:nvGraphicFramePr>
        <p:xfrm>
          <a:off x="457200" y="1066147"/>
          <a:ext cx="3227559" cy="5083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723">
                  <a:extLst>
                    <a:ext uri="{9D8B030D-6E8A-4147-A177-3AD203B41FA5}">
                      <a16:colId xmlns:a16="http://schemas.microsoft.com/office/drawing/2014/main" val="1946049402"/>
                    </a:ext>
                  </a:extLst>
                </a:gridCol>
                <a:gridCol w="851026">
                  <a:extLst>
                    <a:ext uri="{9D8B030D-6E8A-4147-A177-3AD203B41FA5}">
                      <a16:colId xmlns:a16="http://schemas.microsoft.com/office/drawing/2014/main" val="3993940193"/>
                    </a:ext>
                  </a:extLst>
                </a:gridCol>
                <a:gridCol w="814810">
                  <a:extLst>
                    <a:ext uri="{9D8B030D-6E8A-4147-A177-3AD203B41FA5}">
                      <a16:colId xmlns:a16="http://schemas.microsoft.com/office/drawing/2014/main" val="2606591692"/>
                    </a:ext>
                  </a:extLst>
                </a:gridCol>
              </a:tblGrid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Horn Conductor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Horn B @ 1.2MW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Horn C @ 1.2MW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586349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Horn Focal Length,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154.803 (3932)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85.984 (2184)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475351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R1,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6.260 (159)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10.630 (270)*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487567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F1,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47.989 (1218.92)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17.197 (436.8)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193818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F2,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34.057 (865.04)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7.739 (196.56)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613019"/>
                  </a:ext>
                </a:extLst>
              </a:tr>
              <a:tr h="2145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R2,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3.189 (81)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5.157 (131)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17529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F3,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3.096 (78.64)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6.019 (152.88)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603394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F4,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24.769 (629.12)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30.095 (764.4)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884178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R3,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8.858 (225)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14.252 (362)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756724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OC Radius,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23.622 (600)**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23.622 (600)**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331297"/>
                  </a:ext>
                </a:extLst>
              </a:tr>
              <a:tr h="48283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Beamline Position Relative to MC-ZERO, 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116.378 (2956)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688.701 (17493)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02430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Horn Inner Conductor Thickness,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0.118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.157 (4)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881191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Horn Outer Conductor Thickness, In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1.000 (25.4)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1.000 (25.4)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445727"/>
                  </a:ext>
                </a:extLst>
              </a:tr>
              <a:tr h="34871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Drain Hole Port Diameter, 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4.000 (101.6)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4.000 (101.6)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13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750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4731F27-B6D2-4F48-8510-88A14F86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701" y="1981947"/>
            <a:ext cx="6260597" cy="2124487"/>
          </a:xfrm>
          <a:prstGeom prst="rect">
            <a:avLst/>
          </a:prstGeom>
        </p:spPr>
      </p:pic>
      <p:pic>
        <p:nvPicPr>
          <p:cNvPr id="13" name="Picture 12" descr="A picture containing white&#10;&#10;Description automatically generated">
            <a:extLst>
              <a:ext uri="{FF2B5EF4-FFF2-40B4-BE49-F238E27FC236}">
                <a16:creationId xmlns:a16="http://schemas.microsoft.com/office/drawing/2014/main" id="{C92A37CC-3C48-4C1E-BF23-226BFD7D8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547" y="4116929"/>
            <a:ext cx="3934254" cy="2127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Engineered Horn Shapes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703989-AC3B-406E-A64D-BAB105E756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199" y="1300202"/>
            <a:ext cx="8293099" cy="2858317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BOTF parameters used to revolve engineering 3D models.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End bells, flanges, ceramics, &amp; equalization sections incorporated.</a:t>
            </a:r>
          </a:p>
          <a:p>
            <a:r>
              <a:rPr lang="en-US" sz="1800" dirty="0">
                <a:solidFill>
                  <a:schemeClr val="tx1"/>
                </a:solidFill>
              </a:rPr>
              <a:t>0.66*D approach. 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58DB6F-563B-4379-8E66-AEE6076DA8AB}"/>
              </a:ext>
            </a:extLst>
          </p:cNvPr>
          <p:cNvCxnSpPr>
            <a:cxnSpLocks/>
          </p:cNvCxnSpPr>
          <p:nvPr/>
        </p:nvCxnSpPr>
        <p:spPr>
          <a:xfrm flipV="1">
            <a:off x="7822194" y="2091350"/>
            <a:ext cx="0" cy="1919335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81C079-9A05-4052-AA01-4A18AF6CEACC}"/>
              </a:ext>
            </a:extLst>
          </p:cNvPr>
          <p:cNvCxnSpPr>
            <a:cxnSpLocks/>
          </p:cNvCxnSpPr>
          <p:nvPr/>
        </p:nvCxnSpPr>
        <p:spPr>
          <a:xfrm flipV="1">
            <a:off x="5675014" y="4226459"/>
            <a:ext cx="0" cy="1919335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57CA890-1248-45CF-AB7E-1C5B3B1B10CF}"/>
              </a:ext>
            </a:extLst>
          </p:cNvPr>
          <p:cNvSpPr/>
          <p:nvPr/>
        </p:nvSpPr>
        <p:spPr>
          <a:xfrm>
            <a:off x="7822195" y="2041500"/>
            <a:ext cx="371192" cy="1132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90F8101-2775-4424-97E6-DBE2FA2F6182}"/>
              </a:ext>
            </a:extLst>
          </p:cNvPr>
          <p:cNvSpPr/>
          <p:nvPr/>
        </p:nvSpPr>
        <p:spPr>
          <a:xfrm>
            <a:off x="7822195" y="3931658"/>
            <a:ext cx="371192" cy="1132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54EEA7B-0211-408D-8183-212B40AEA3CC}"/>
              </a:ext>
            </a:extLst>
          </p:cNvPr>
          <p:cNvSpPr/>
          <p:nvPr/>
        </p:nvSpPr>
        <p:spPr>
          <a:xfrm rot="10800000">
            <a:off x="5303822" y="4203719"/>
            <a:ext cx="371192" cy="1132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557F6C3-13A1-4AA6-B6AF-5228E90BE1EF}"/>
              </a:ext>
            </a:extLst>
          </p:cNvPr>
          <p:cNvSpPr/>
          <p:nvPr/>
        </p:nvSpPr>
        <p:spPr>
          <a:xfrm rot="10800000">
            <a:off x="5303821" y="6043064"/>
            <a:ext cx="371192" cy="1132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76A254FC-A643-41B8-B1C0-24C386DF9766}"/>
              </a:ext>
            </a:extLst>
          </p:cNvPr>
          <p:cNvSpPr txBox="1">
            <a:spLocks/>
          </p:cNvSpPr>
          <p:nvPr/>
        </p:nvSpPr>
        <p:spPr>
          <a:xfrm>
            <a:off x="457198" y="3894425"/>
            <a:ext cx="4231837" cy="2350255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Original designs had equalization sections external to water cooled conductor volumes (BNB style).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Preliminary FEA indicated material creep and eventual failure of </a:t>
            </a:r>
            <a:r>
              <a:rPr lang="en-US" sz="1800" dirty="0" err="1">
                <a:solidFill>
                  <a:schemeClr val="tx1"/>
                </a:solidFill>
              </a:rPr>
              <a:t>striplines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Striplines</a:t>
            </a:r>
            <a:r>
              <a:rPr lang="en-US" sz="1800" dirty="0">
                <a:solidFill>
                  <a:schemeClr val="tx1"/>
                </a:solidFill>
              </a:rPr>
              <a:t> need cooled terminals (+ N2) on B &amp; C in order to survive EDEP + J.</a:t>
            </a:r>
          </a:p>
        </p:txBody>
      </p:sp>
    </p:spTree>
    <p:extLst>
      <p:ext uri="{BB962C8B-B14F-4D97-AF65-F5344CB8AC3E}">
        <p14:creationId xmlns:p14="http://schemas.microsoft.com/office/powerpoint/2010/main" val="423826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Engineered Horn Shapes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6C4D3114-32AF-4D2C-A6BD-C572C99FA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42" y="1072160"/>
            <a:ext cx="4006158" cy="25797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C4607F-D438-4D20-BA9C-22BDF81BB6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27" y="1001878"/>
            <a:ext cx="3852373" cy="264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BD15B7-3792-4B17-A2A8-71FAE41335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27" y="3722156"/>
            <a:ext cx="3852373" cy="253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14A7BE-D8C0-4BA0-9768-D6ED4C8C16E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2" y="3722155"/>
            <a:ext cx="4187227" cy="253713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3DF8DF6-3964-47C0-915D-35C44B412A9F}"/>
              </a:ext>
            </a:extLst>
          </p:cNvPr>
          <p:cNvSpPr/>
          <p:nvPr/>
        </p:nvSpPr>
        <p:spPr>
          <a:xfrm>
            <a:off x="4834426" y="1001878"/>
            <a:ext cx="3852373" cy="264999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4F2D82-649A-4B4F-ACB8-2CF1E07297F7}"/>
              </a:ext>
            </a:extLst>
          </p:cNvPr>
          <p:cNvSpPr/>
          <p:nvPr/>
        </p:nvSpPr>
        <p:spPr>
          <a:xfrm>
            <a:off x="4834427" y="3722155"/>
            <a:ext cx="3852373" cy="254801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4054B6-8765-4C75-9D20-081912E127BF}"/>
              </a:ext>
            </a:extLst>
          </p:cNvPr>
          <p:cNvSpPr/>
          <p:nvPr/>
        </p:nvSpPr>
        <p:spPr>
          <a:xfrm>
            <a:off x="565842" y="3722155"/>
            <a:ext cx="4187227" cy="257971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87A1F7-6776-461D-BC3B-ED1FB669CF84}"/>
              </a:ext>
            </a:extLst>
          </p:cNvPr>
          <p:cNvSpPr/>
          <p:nvPr/>
        </p:nvSpPr>
        <p:spPr>
          <a:xfrm>
            <a:off x="565842" y="1001877"/>
            <a:ext cx="4187227" cy="264999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8246EB-8B6A-464F-8352-20E819593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59019"/>
            <a:ext cx="8279424" cy="323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Beam-Sheet Positions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141E6-9FCB-423B-9D8B-4348E04A083F}"/>
              </a:ext>
            </a:extLst>
          </p:cNvPr>
          <p:cNvSpPr/>
          <p:nvPr/>
        </p:nvSpPr>
        <p:spPr>
          <a:xfrm>
            <a:off x="457200" y="2959019"/>
            <a:ext cx="8279424" cy="323731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DB60B4-4CEA-433C-BAFB-6194EC516DFE}"/>
              </a:ext>
            </a:extLst>
          </p:cNvPr>
          <p:cNvSpPr/>
          <p:nvPr/>
        </p:nvSpPr>
        <p:spPr>
          <a:xfrm>
            <a:off x="454025" y="5939073"/>
            <a:ext cx="2796169" cy="2572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C919442-EABB-4727-9D24-97CC5DB3243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66405"/>
            <a:ext cx="8293100" cy="2715527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Final Horn B &amp; C positions are reflected on the beam-sheet, DUNE-doc-418.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HRNBIP &amp; HRNCIP are the “insertion points” and coincide with the start of the focal length.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The focal lengths ignore the current equalization section (U.S. end on Horn C), and split the transition bell depth (U.S. end on Horn B).</a:t>
            </a:r>
          </a:p>
        </p:txBody>
      </p:sp>
    </p:spTree>
    <p:extLst>
      <p:ext uri="{BB962C8B-B14F-4D97-AF65-F5344CB8AC3E}">
        <p14:creationId xmlns:p14="http://schemas.microsoft.com/office/powerpoint/2010/main" val="32673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EDMS Requirement Listing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96C0C8E-C09B-48E0-B66D-8B1D195D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58F0D6-474E-499F-8740-7246F5362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18" y="1631823"/>
            <a:ext cx="8093331" cy="24777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83BA92-7811-4782-BE35-1D2BE7CB4280}"/>
              </a:ext>
            </a:extLst>
          </p:cNvPr>
          <p:cNvSpPr/>
          <p:nvPr/>
        </p:nvSpPr>
        <p:spPr>
          <a:xfrm>
            <a:off x="1085795" y="2862373"/>
            <a:ext cx="2060686" cy="1577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71998-D52D-4E6C-B744-30DD16AD1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035" y="4668578"/>
            <a:ext cx="5638800" cy="1295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3F42F1-DD26-4E7E-A857-EE0B0E946055}"/>
              </a:ext>
            </a:extLst>
          </p:cNvPr>
          <p:cNvSpPr/>
          <p:nvPr/>
        </p:nvSpPr>
        <p:spPr>
          <a:xfrm>
            <a:off x="1922035" y="5316278"/>
            <a:ext cx="4266460" cy="2675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09E144-65D3-4649-8251-441867136C86}"/>
              </a:ext>
            </a:extLst>
          </p:cNvPr>
          <p:cNvSpPr/>
          <p:nvPr/>
        </p:nvSpPr>
        <p:spPr>
          <a:xfrm>
            <a:off x="736847" y="1709298"/>
            <a:ext cx="7847860" cy="231228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09CAC3-F25A-4838-9864-0D08002815FC}"/>
              </a:ext>
            </a:extLst>
          </p:cNvPr>
          <p:cNvSpPr/>
          <p:nvPr/>
        </p:nvSpPr>
        <p:spPr>
          <a:xfrm>
            <a:off x="1752600" y="4570741"/>
            <a:ext cx="5977670" cy="158129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0FC91CE0-94FF-49D0-B7B4-B00491AB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2379352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EDMS Requirement Listing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96C0C8E-C09B-48E0-B66D-8B1D195D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Requirements, Interfaces, Parameters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8D77FA5-9378-45B8-9640-90C2752F8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067468"/>
              </p:ext>
            </p:extLst>
          </p:nvPr>
        </p:nvGraphicFramePr>
        <p:xfrm>
          <a:off x="457200" y="1158776"/>
          <a:ext cx="8289925" cy="4889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3898">
                  <a:extLst>
                    <a:ext uri="{9D8B030D-6E8A-4147-A177-3AD203B41FA5}">
                      <a16:colId xmlns:a16="http://schemas.microsoft.com/office/drawing/2014/main" val="317367503"/>
                    </a:ext>
                  </a:extLst>
                </a:gridCol>
                <a:gridCol w="1298636">
                  <a:extLst>
                    <a:ext uri="{9D8B030D-6E8A-4147-A177-3AD203B41FA5}">
                      <a16:colId xmlns:a16="http://schemas.microsoft.com/office/drawing/2014/main" val="2903191293"/>
                    </a:ext>
                  </a:extLst>
                </a:gridCol>
                <a:gridCol w="2810747">
                  <a:extLst>
                    <a:ext uri="{9D8B030D-6E8A-4147-A177-3AD203B41FA5}">
                      <a16:colId xmlns:a16="http://schemas.microsoft.com/office/drawing/2014/main" val="2419853403"/>
                    </a:ext>
                  </a:extLst>
                </a:gridCol>
                <a:gridCol w="3326644">
                  <a:extLst>
                    <a:ext uri="{9D8B030D-6E8A-4147-A177-3AD203B41FA5}">
                      <a16:colId xmlns:a16="http://schemas.microsoft.com/office/drawing/2014/main" val="3086375120"/>
                    </a:ext>
                  </a:extLst>
                </a:gridCol>
              </a:tblGrid>
              <a:tr h="1257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Artifact 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Primary Text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2127686952"/>
                  </a:ext>
                </a:extLst>
              </a:tr>
              <a:tr h="685770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1299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Requirement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Horns - event rate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The horns shall be designed to maximize the neutrino event rate in the far detectors in the desired energy range that covers the first and second neutrino oscillation maxima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1614540053"/>
                  </a:ext>
                </a:extLst>
              </a:tr>
              <a:tr h="411462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Requirement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Horns - conductor heating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The horns shall have conductors that are able to endure the combined heat load from beam heating and resistive heating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1491618141"/>
                  </a:ext>
                </a:extLst>
              </a:tr>
              <a:tr h="411462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Requirement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Horns - conductor thickness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The horns shall have inner conductors whose thicknesses are minimized to avoid absorbing the mesons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2748856233"/>
                  </a:ext>
                </a:extLst>
              </a:tr>
              <a:tr h="411462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Requirement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Horns - conductor stresses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The horns shall survive repetitive thermal and magnetic stresses over a minimum of 100,000,000 pulses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2227134765"/>
                  </a:ext>
                </a:extLst>
              </a:tr>
              <a:tr h="411462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Requirement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Horns - remote operation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The horns shall have connections that are able to be made or unmade remotely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3841193225"/>
                  </a:ext>
                </a:extLst>
              </a:tr>
              <a:tr h="552592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Requirement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Horns - inert gas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The horns shall be filled and actively flushed with inert gas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3243228371"/>
                  </a:ext>
                </a:extLst>
              </a:tr>
              <a:tr h="274308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Requirement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Horns - exhaust hydrogen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The horns shall have the provision to exhaust accumulated hydrogen gas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141112609"/>
                  </a:ext>
                </a:extLst>
              </a:tr>
              <a:tr h="274308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Requirement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Horns - conductor shape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The horns shall be constructed of aluminum for maximum event rate and ease of manufacturing.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1436729820"/>
                  </a:ext>
                </a:extLst>
              </a:tr>
              <a:tr h="411462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1308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Requirement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Horns - water drain port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2" marR="4782" marT="478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The horns shall minimize the required size and locational impact of the water drain ports, to minimize magnetic field distortion.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/>
                </a:tc>
                <a:extLst>
                  <a:ext uri="{0D108BD9-81ED-4DB2-BD59-A6C34878D82A}">
                    <a16:rowId xmlns:a16="http://schemas.microsoft.com/office/drawing/2014/main" val="2106885867"/>
                  </a:ext>
                </a:extLst>
              </a:tr>
              <a:tr h="548615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1316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Specification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Horns - life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The horns shall be designed to last for at least 2 years or 100 million pulses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17" marR="5217" marT="5217" marB="0"/>
                </a:tc>
                <a:extLst>
                  <a:ext uri="{0D108BD9-81ED-4DB2-BD59-A6C34878D82A}">
                    <a16:rowId xmlns:a16="http://schemas.microsoft.com/office/drawing/2014/main" val="119569824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582932E-8BE8-4924-A59D-B56373415443}"/>
              </a:ext>
            </a:extLst>
          </p:cNvPr>
          <p:cNvSpPr/>
          <p:nvPr/>
        </p:nvSpPr>
        <p:spPr>
          <a:xfrm>
            <a:off x="457200" y="1158775"/>
            <a:ext cx="8293100" cy="488931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253E0C1-5792-4C87-9C52-16265C0E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</p:spTree>
    <p:extLst>
      <p:ext uri="{BB962C8B-B14F-4D97-AF65-F5344CB8AC3E}">
        <p14:creationId xmlns:p14="http://schemas.microsoft.com/office/powerpoint/2010/main" val="764423043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36342</TotalTime>
  <Words>2704</Words>
  <Application>Microsoft Office PowerPoint</Application>
  <PresentationFormat>On-screen Show (4:3)</PresentationFormat>
  <Paragraphs>499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Neutrino Beamline Horns B &amp; C Preliminary Design Review</vt:lpstr>
      <vt:lpstr>Outline </vt:lpstr>
      <vt:lpstr>System Overview </vt:lpstr>
      <vt:lpstr>Engineered Horn Parameters </vt:lpstr>
      <vt:lpstr>Engineered Horn Shapes </vt:lpstr>
      <vt:lpstr>Engineered Horn Shapes </vt:lpstr>
      <vt:lpstr>Beam-Sheet Positions </vt:lpstr>
      <vt:lpstr>CERN EDMS Requirement Listing</vt:lpstr>
      <vt:lpstr>CERN EDMS Requirement Listing</vt:lpstr>
      <vt:lpstr>CERN EDMS Requirement Listing</vt:lpstr>
      <vt:lpstr>Interface Matrix</vt:lpstr>
      <vt:lpstr>Horn B + C Overall Dimensions </vt:lpstr>
      <vt:lpstr>Horn B Overview </vt:lpstr>
      <vt:lpstr>Horn C Overview </vt:lpstr>
      <vt:lpstr>Horn / Module Assemblies </vt:lpstr>
      <vt:lpstr>Interfaces – Beam Instrumentation (Crosshairs) </vt:lpstr>
      <vt:lpstr>Interfaces – Beam Instrumentation (Crosshairs)</vt:lpstr>
      <vt:lpstr>Interfaces – Testing + Field Probe Fitment</vt:lpstr>
      <vt:lpstr>Interfaces – Testing + Field Probe Fitment</vt:lpstr>
      <vt:lpstr>Interfaces - Alignment</vt:lpstr>
      <vt:lpstr>Interfaces – Module</vt:lpstr>
      <vt:lpstr>Interfaces – Nitrogen Handling System</vt:lpstr>
      <vt:lpstr>Interfaces – Nitrogen Handling System</vt:lpstr>
      <vt:lpstr>Interfaces – Power Supply</vt:lpstr>
      <vt:lpstr>Major Interfaces – Power Supply</vt:lpstr>
      <vt:lpstr>Major Interfaces – Power Supply</vt:lpstr>
      <vt:lpstr>Interfaces – Radioactive Water Systems</vt:lpstr>
      <vt:lpstr>Interfaces – Radioactive Water Systems</vt:lpstr>
      <vt:lpstr>Interfaces – Radioactive Water Systems</vt:lpstr>
      <vt:lpstr>Interfaces – Remote Handling</vt:lpstr>
      <vt:lpstr>Interfaces – Remote Handling</vt:lpstr>
      <vt:lpstr>Interface – Procurement</vt:lpstr>
      <vt:lpstr>Parameters &amp; Specifications Document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Cory F. Crowley</cp:lastModifiedBy>
  <cp:revision>531</cp:revision>
  <cp:lastPrinted>2015-05-22T11:54:13Z</cp:lastPrinted>
  <dcterms:created xsi:type="dcterms:W3CDTF">2015-04-30T14:29:22Z</dcterms:created>
  <dcterms:modified xsi:type="dcterms:W3CDTF">2021-11-19T14:17:10Z</dcterms:modified>
</cp:coreProperties>
</file>