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5"/>
  </p:notesMasterIdLst>
  <p:handoutMasterIdLst>
    <p:handoutMasterId r:id="rId26"/>
  </p:handoutMasterIdLst>
  <p:sldIdLst>
    <p:sldId id="263" r:id="rId3"/>
    <p:sldId id="1798" r:id="rId4"/>
    <p:sldId id="1817" r:id="rId5"/>
    <p:sldId id="1840" r:id="rId6"/>
    <p:sldId id="1843" r:id="rId7"/>
    <p:sldId id="1844" r:id="rId8"/>
    <p:sldId id="1831" r:id="rId9"/>
    <p:sldId id="1841" r:id="rId10"/>
    <p:sldId id="1845" r:id="rId11"/>
    <p:sldId id="1838" r:id="rId12"/>
    <p:sldId id="1832" r:id="rId13"/>
    <p:sldId id="1837" r:id="rId14"/>
    <p:sldId id="1846" r:id="rId15"/>
    <p:sldId id="1834" r:id="rId16"/>
    <p:sldId id="1835" r:id="rId17"/>
    <p:sldId id="1842" r:id="rId18"/>
    <p:sldId id="1852" r:id="rId19"/>
    <p:sldId id="1850" r:id="rId20"/>
    <p:sldId id="1830" r:id="rId21"/>
    <p:sldId id="1848" r:id="rId22"/>
    <p:sldId id="1849" r:id="rId23"/>
    <p:sldId id="339" r:id="rId24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>
          <p15:clr>
            <a:srgbClr val="A4A3A4"/>
          </p15:clr>
        </p15:guide>
        <p15:guide id="2" orient="horz" pos="4186">
          <p15:clr>
            <a:srgbClr val="A4A3A4"/>
          </p15:clr>
        </p15:guide>
        <p15:guide id="3" orient="horz" pos="3394">
          <p15:clr>
            <a:srgbClr val="A4A3A4"/>
          </p15:clr>
        </p15:guide>
        <p15:guide id="4" orient="horz" pos="777">
          <p15:clr>
            <a:srgbClr val="A4A3A4"/>
          </p15:clr>
        </p15:guide>
        <p15:guide id="5" orient="horz" pos="1749">
          <p15:clr>
            <a:srgbClr val="A4A3A4"/>
          </p15:clr>
        </p15:guide>
        <p15:guide id="6" orient="horz" pos="457">
          <p15:clr>
            <a:srgbClr val="A4A3A4"/>
          </p15:clr>
        </p15:guide>
        <p15:guide id="7" pos="285">
          <p15:clr>
            <a:srgbClr val="A4A3A4"/>
          </p15:clr>
        </p15:guide>
        <p15:guide id="8" pos="55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FFFF99"/>
    <a:srgbClr val="4F81BD"/>
    <a:srgbClr val="C0504D"/>
    <a:srgbClr val="004C97"/>
    <a:srgbClr val="00B5E2"/>
    <a:srgbClr val="63666A"/>
    <a:srgbClr val="5A5A5A"/>
    <a:srgbClr val="67676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35" autoAdjust="0"/>
    <p:restoredTop sz="98464" autoAdjust="0"/>
  </p:normalViewPr>
  <p:slideViewPr>
    <p:cSldViewPr snapToGrid="0" snapToObjects="1">
      <p:cViewPr varScale="1">
        <p:scale>
          <a:sx n="106" d="100"/>
          <a:sy n="106" d="100"/>
        </p:scale>
        <p:origin x="234" y="114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285"/>
        <p:guide pos="55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1746"/>
            <a:ext cx="8293100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3209907"/>
            <a:ext cx="8296275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name | talk title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 txBox="1">
            <a:spLocks/>
          </p:cNvSpPr>
          <p:nvPr/>
        </p:nvSpPr>
        <p:spPr>
          <a:xfrm>
            <a:off x="985866" y="195263"/>
            <a:ext cx="4381500" cy="2476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Long-Baseline Neutrino Facility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475760"/>
            <a:ext cx="8302625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7"/>
          <p:cNvSpPr txBox="1">
            <a:spLocks/>
          </p:cNvSpPr>
          <p:nvPr/>
        </p:nvSpPr>
        <p:spPr>
          <a:xfrm>
            <a:off x="457200" y="196850"/>
            <a:ext cx="506413" cy="2460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LBNF</a:t>
            </a:r>
          </a:p>
        </p:txBody>
      </p: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154906"/>
            <a:ext cx="1594477" cy="28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57200" y="5728951"/>
            <a:ext cx="830262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56" y="6003296"/>
            <a:ext cx="6540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24" y="5916605"/>
            <a:ext cx="1857669" cy="6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09" y="6083428"/>
            <a:ext cx="2202053" cy="368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8337550" y="6483731"/>
            <a:ext cx="4191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name | talk title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 bwMode="auto">
          <a:xfrm>
            <a:off x="464343" y="1381504"/>
            <a:ext cx="8218488" cy="145165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Neutrino Beamline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Horns B &amp; C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Preliminary Design Review</a:t>
            </a: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461168" y="4670423"/>
            <a:ext cx="8221663" cy="79378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Cory Crowley</a:t>
            </a:r>
          </a:p>
          <a:p>
            <a:r>
              <a:rPr lang="en-US" dirty="0">
                <a:latin typeface="Helvetica" charset="0"/>
              </a:rPr>
              <a:t>3 December 2021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DE82728-9F5E-49DE-A354-8C40A65F00D7}"/>
              </a:ext>
            </a:extLst>
          </p:cNvPr>
          <p:cNvSpPr txBox="1">
            <a:spLocks/>
          </p:cNvSpPr>
          <p:nvPr/>
        </p:nvSpPr>
        <p:spPr bwMode="auto">
          <a:xfrm>
            <a:off x="461168" y="3489122"/>
            <a:ext cx="8221663" cy="525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20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Helvetica" charset="0"/>
              </a:rPr>
              <a:t>NRE Applied from Horn 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11BD2A6-92AF-400C-8392-24E87662B5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8" b="8924"/>
          <a:stretch/>
        </p:blipFill>
        <p:spPr bwMode="auto">
          <a:xfrm>
            <a:off x="3203329" y="3061285"/>
            <a:ext cx="2766379" cy="148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023527B-2774-410B-AC57-3DE100C06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7" r="5119"/>
          <a:stretch/>
        </p:blipFill>
        <p:spPr bwMode="auto">
          <a:xfrm rot="5400000">
            <a:off x="6540689" y="2333031"/>
            <a:ext cx="1859925" cy="255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37CB96AD-8BE1-4035-B67F-82EAA548A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25" b="20111"/>
          <a:stretch/>
        </p:blipFill>
        <p:spPr bwMode="auto">
          <a:xfrm>
            <a:off x="451009" y="5026726"/>
            <a:ext cx="4213354" cy="1202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92CB08D4-4DDE-4E70-870E-C73670024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6" r="7211" b="5343"/>
          <a:stretch/>
        </p:blipFill>
        <p:spPr bwMode="auto">
          <a:xfrm>
            <a:off x="469145" y="3061285"/>
            <a:ext cx="2504297" cy="173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Prototyped Clamp &amp; Hanger Components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88F2BF-E4FB-42FC-8050-08DFFE1A1536}"/>
              </a:ext>
            </a:extLst>
          </p:cNvPr>
          <p:cNvSpPr/>
          <p:nvPr/>
        </p:nvSpPr>
        <p:spPr>
          <a:xfrm>
            <a:off x="469144" y="5036730"/>
            <a:ext cx="4195219" cy="120422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E9B840-22EF-4BEE-B41F-2D35AAB39B63}"/>
              </a:ext>
            </a:extLst>
          </p:cNvPr>
          <p:cNvSpPr/>
          <p:nvPr/>
        </p:nvSpPr>
        <p:spPr>
          <a:xfrm>
            <a:off x="469145" y="3061285"/>
            <a:ext cx="2504297" cy="1738836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1A1EED-003C-4E61-ABAB-A521A69874CC}"/>
              </a:ext>
            </a:extLst>
          </p:cNvPr>
          <p:cNvSpPr/>
          <p:nvPr/>
        </p:nvSpPr>
        <p:spPr>
          <a:xfrm>
            <a:off x="6191003" y="2671165"/>
            <a:ext cx="2565034" cy="188096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D93EE1C0-CAC6-4572-9E46-063BCE361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9" b="24775"/>
          <a:stretch/>
        </p:blipFill>
        <p:spPr bwMode="auto">
          <a:xfrm rot="10800000">
            <a:off x="4895506" y="4753186"/>
            <a:ext cx="2837207" cy="147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988B4D-9BA1-4E97-82B9-3C27CCD51723}"/>
              </a:ext>
            </a:extLst>
          </p:cNvPr>
          <p:cNvSpPr/>
          <p:nvPr/>
        </p:nvSpPr>
        <p:spPr>
          <a:xfrm>
            <a:off x="4881650" y="4753186"/>
            <a:ext cx="2837208" cy="1479256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8B2A81-2077-404C-B339-5B6A6DA29953}"/>
              </a:ext>
            </a:extLst>
          </p:cNvPr>
          <p:cNvSpPr/>
          <p:nvPr/>
        </p:nvSpPr>
        <p:spPr>
          <a:xfrm>
            <a:off x="3220560" y="3059881"/>
            <a:ext cx="2766379" cy="148135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B1157D29-F968-4CF2-B7B5-9B7DB1C9368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145122"/>
            <a:ext cx="8293100" cy="1420671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Drawing generation / tolerances / vendor base has been mostly successful for incoming clamp &amp; hanger parts.</a:t>
            </a:r>
          </a:p>
          <a:p>
            <a:r>
              <a:rPr lang="en-US" sz="2000" dirty="0">
                <a:solidFill>
                  <a:schemeClr val="tx1"/>
                </a:solidFill>
              </a:rPr>
              <a:t>Fitment to one-another feels appropriate and no-rework has been required to date (for received parts).</a:t>
            </a:r>
            <a:endParaRPr lang="en-US" sz="1800" dirty="0">
              <a:solidFill>
                <a:schemeClr val="tx1"/>
              </a:solidFill>
            </a:endParaRPr>
          </a:p>
          <a:p>
            <a:pPr lvl="1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F14915F9-7C30-4308-9389-3B57630B5A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FBFCF2A6-D9C6-425B-B38C-DE38912E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NRE Applied from Horn A</a:t>
            </a:r>
          </a:p>
        </p:txBody>
      </p:sp>
    </p:spTree>
    <p:extLst>
      <p:ext uri="{BB962C8B-B14F-4D97-AF65-F5344CB8AC3E}">
        <p14:creationId xmlns:p14="http://schemas.microsoft.com/office/powerpoint/2010/main" val="2663246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Tank Design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200" y="1287248"/>
            <a:ext cx="3200392" cy="5013964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Horn B &amp; C water tank designs are near complete replicas of Horn A.</a:t>
            </a:r>
          </a:p>
          <a:p>
            <a:r>
              <a:rPr lang="en-US" sz="1800" dirty="0">
                <a:solidFill>
                  <a:schemeClr val="tx1"/>
                </a:solidFill>
              </a:rPr>
              <a:t>“Stretch the airplane”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Same tank, but longer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All supporting hardware same as currently prototyped.</a:t>
            </a:r>
          </a:p>
          <a:p>
            <a:r>
              <a:rPr lang="en-US" sz="1800" dirty="0">
                <a:solidFill>
                  <a:schemeClr val="tx1"/>
                </a:solidFill>
              </a:rPr>
              <a:t>Conductor mounting brackets are wider for larger horns.</a:t>
            </a:r>
          </a:p>
          <a:p>
            <a:r>
              <a:rPr lang="en-US" sz="1800" dirty="0">
                <a:solidFill>
                  <a:schemeClr val="tx1"/>
                </a:solidFill>
              </a:rPr>
              <a:t>Drain ports increased to 4”.</a:t>
            </a:r>
          </a:p>
          <a:p>
            <a:r>
              <a:rPr lang="en-US" sz="1800" dirty="0">
                <a:solidFill>
                  <a:schemeClr val="tx1"/>
                </a:solidFill>
              </a:rPr>
              <a:t>Ejector system at capacity with 2 circuits installed.</a:t>
            </a:r>
          </a:p>
          <a:p>
            <a:r>
              <a:rPr lang="en-US" sz="1800" dirty="0">
                <a:solidFill>
                  <a:schemeClr val="tx1"/>
                </a:solidFill>
              </a:rPr>
              <a:t>Stabilizer brackets made for long ejector stalks.</a:t>
            </a:r>
          </a:p>
          <a:p>
            <a:pPr lvl="1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2DA3FE11-AB01-4AAB-99DF-56C0BFBA7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239913"/>
            <a:ext cx="5092700" cy="228621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1F621F-B366-47CE-A342-35F6D0D5935A}"/>
              </a:ext>
            </a:extLst>
          </p:cNvPr>
          <p:cNvCxnSpPr>
            <a:cxnSpLocks/>
          </p:cNvCxnSpPr>
          <p:nvPr/>
        </p:nvCxnSpPr>
        <p:spPr>
          <a:xfrm>
            <a:off x="7209211" y="3224618"/>
            <a:ext cx="0" cy="67222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693C212-3C1B-4786-8923-F82925D9E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448" y="3896838"/>
            <a:ext cx="4389003" cy="240437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B04F358-3B4A-41B9-98B5-BD80C3EE09B9}"/>
              </a:ext>
            </a:extLst>
          </p:cNvPr>
          <p:cNvCxnSpPr>
            <a:cxnSpLocks/>
          </p:cNvCxnSpPr>
          <p:nvPr/>
        </p:nvCxnSpPr>
        <p:spPr>
          <a:xfrm>
            <a:off x="4849320" y="3206255"/>
            <a:ext cx="0" cy="67222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B8FAB04-08F3-4530-B15A-9C98BF56D530}"/>
              </a:ext>
            </a:extLst>
          </p:cNvPr>
          <p:cNvSpPr/>
          <p:nvPr/>
        </p:nvSpPr>
        <p:spPr>
          <a:xfrm>
            <a:off x="3657592" y="1189097"/>
            <a:ext cx="5094842" cy="5112116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A241FDC3-C292-4BEF-BDF2-A2145DD5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3F13DE2-BF06-4EA1-A49C-9D65CBC7C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NRE Applied from Horn A</a:t>
            </a:r>
          </a:p>
        </p:txBody>
      </p:sp>
    </p:spTree>
    <p:extLst>
      <p:ext uri="{BB962C8B-B14F-4D97-AF65-F5344CB8AC3E}">
        <p14:creationId xmlns:p14="http://schemas.microsoft.com/office/powerpoint/2010/main" val="3756611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Prototyped Tank to Horn Components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AA82F93-DEF3-4894-BFD8-DC2339F14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7" t="3297" r="19788" b="10969"/>
          <a:stretch/>
        </p:blipFill>
        <p:spPr bwMode="auto">
          <a:xfrm>
            <a:off x="7006675" y="4505796"/>
            <a:ext cx="1743625" cy="17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06FDFA05-FDBA-4AB1-B5E4-49F21DAB6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8" b="36736"/>
          <a:stretch/>
        </p:blipFill>
        <p:spPr bwMode="auto">
          <a:xfrm>
            <a:off x="460528" y="4505796"/>
            <a:ext cx="6429799" cy="175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B73CAD2-90FA-4624-A036-AC814C8E5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4" r="20790"/>
          <a:stretch/>
        </p:blipFill>
        <p:spPr bwMode="auto">
          <a:xfrm rot="5400000">
            <a:off x="1174562" y="826394"/>
            <a:ext cx="2852392" cy="429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FC926CFC-CDF5-4C54-A9D1-FB54782282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3" r="17745"/>
          <a:stretch/>
        </p:blipFill>
        <p:spPr bwMode="auto">
          <a:xfrm rot="5400000">
            <a:off x="5374399" y="1034153"/>
            <a:ext cx="2852391" cy="390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4B3456-6E64-47DF-931F-6FC5F592DD2F}"/>
              </a:ext>
            </a:extLst>
          </p:cNvPr>
          <p:cNvSpPr/>
          <p:nvPr/>
        </p:nvSpPr>
        <p:spPr>
          <a:xfrm>
            <a:off x="457199" y="4505796"/>
            <a:ext cx="6433127" cy="1753939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8FAB04-08F3-4530-B15A-9C98BF56D530}"/>
              </a:ext>
            </a:extLst>
          </p:cNvPr>
          <p:cNvSpPr/>
          <p:nvPr/>
        </p:nvSpPr>
        <p:spPr>
          <a:xfrm>
            <a:off x="7006674" y="4505797"/>
            <a:ext cx="1745759" cy="1753939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E50205-0812-431B-B29A-F17F8405E89F}"/>
              </a:ext>
            </a:extLst>
          </p:cNvPr>
          <p:cNvSpPr/>
          <p:nvPr/>
        </p:nvSpPr>
        <p:spPr>
          <a:xfrm>
            <a:off x="4848755" y="1559797"/>
            <a:ext cx="3900503" cy="285239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A26C0B-FF63-4CC2-8BA8-6E680D1B16BC}"/>
              </a:ext>
            </a:extLst>
          </p:cNvPr>
          <p:cNvSpPr/>
          <p:nvPr/>
        </p:nvSpPr>
        <p:spPr>
          <a:xfrm>
            <a:off x="450848" y="1559797"/>
            <a:ext cx="4293468" cy="285654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561C258B-9AEA-4806-91C8-116693B545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31E3E820-8665-409E-AE03-F7A19F381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NRE Applied from Horn A</a:t>
            </a:r>
          </a:p>
        </p:txBody>
      </p:sp>
    </p:spTree>
    <p:extLst>
      <p:ext uri="{BB962C8B-B14F-4D97-AF65-F5344CB8AC3E}">
        <p14:creationId xmlns:p14="http://schemas.microsoft.com/office/powerpoint/2010/main" val="1348532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Prototyped Tank Components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717F75-7D28-446F-9B4E-D082D3E4C2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8" t="9164" r="12872" b="13741"/>
          <a:stretch/>
        </p:blipFill>
        <p:spPr>
          <a:xfrm rot="5400000">
            <a:off x="-282183" y="1822624"/>
            <a:ext cx="5174247" cy="3701832"/>
          </a:xfrm>
          <a:prstGeom prst="rect">
            <a:avLst/>
          </a:prstGeom>
        </p:spPr>
      </p:pic>
      <p:pic>
        <p:nvPicPr>
          <p:cNvPr id="8" name="Picture 7" descr="A picture containing indoor, cluttered, miller&#10;&#10;Description automatically generated">
            <a:extLst>
              <a:ext uri="{FF2B5EF4-FFF2-40B4-BE49-F238E27FC236}">
                <a16:creationId xmlns:a16="http://schemas.microsoft.com/office/drawing/2014/main" id="{36A177D2-3CCC-4F7E-BE00-51260DE47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70" t="15148" r="6308"/>
          <a:stretch/>
        </p:blipFill>
        <p:spPr>
          <a:xfrm rot="5400000">
            <a:off x="3965671" y="1476038"/>
            <a:ext cx="5174247" cy="439500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0A26C0B-FF63-4CC2-8BA8-6E680D1B16BC}"/>
              </a:ext>
            </a:extLst>
          </p:cNvPr>
          <p:cNvSpPr/>
          <p:nvPr/>
        </p:nvSpPr>
        <p:spPr>
          <a:xfrm>
            <a:off x="457199" y="1072141"/>
            <a:ext cx="3698657" cy="518852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4B3456-6E64-47DF-931F-6FC5F592DD2F}"/>
              </a:ext>
            </a:extLst>
          </p:cNvPr>
          <p:cNvSpPr/>
          <p:nvPr/>
        </p:nvSpPr>
        <p:spPr>
          <a:xfrm>
            <a:off x="4355292" y="1086415"/>
            <a:ext cx="4395007" cy="5174249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FE582329-DC37-4A13-86CC-8BEBA9FE2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7898835-366C-459C-966F-6DCF36B47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NRE Applied from Horn A</a:t>
            </a:r>
          </a:p>
        </p:txBody>
      </p:sp>
    </p:spTree>
    <p:extLst>
      <p:ext uri="{BB962C8B-B14F-4D97-AF65-F5344CB8AC3E}">
        <p14:creationId xmlns:p14="http://schemas.microsoft.com/office/powerpoint/2010/main" val="2881693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Hanger Stabilizer Assemblies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200" y="1145122"/>
            <a:ext cx="3734554" cy="515609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Horn B &amp; C stabilizers use reconfigured parts from A.</a:t>
            </a:r>
          </a:p>
          <a:p>
            <a:r>
              <a:rPr lang="en-US" sz="1800" dirty="0">
                <a:solidFill>
                  <a:schemeClr val="tx1"/>
                </a:solidFill>
              </a:rPr>
              <a:t>Brackets flipped upside down &amp; extension arms added to reach hangers.</a:t>
            </a:r>
          </a:p>
          <a:p>
            <a:r>
              <a:rPr lang="en-US" sz="1800" dirty="0">
                <a:solidFill>
                  <a:schemeClr val="tx1"/>
                </a:solidFill>
              </a:rPr>
              <a:t>Part fitment good to date.</a:t>
            </a:r>
          </a:p>
          <a:p>
            <a:r>
              <a:rPr lang="en-US" sz="1800" dirty="0">
                <a:solidFill>
                  <a:schemeClr val="tx1"/>
                </a:solidFill>
              </a:rPr>
              <a:t>Need to fine-tune spring rate during build so hangers stay in position but allow compliance during module hookup without breaking.</a:t>
            </a:r>
          </a:p>
          <a:p>
            <a:pPr lvl="1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54A16963-AC33-490F-A684-00A156509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737" y="1124245"/>
            <a:ext cx="4480563" cy="33497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10312A-5C1B-4B4A-90AE-DFC12C697108}"/>
              </a:ext>
            </a:extLst>
          </p:cNvPr>
          <p:cNvSpPr/>
          <p:nvPr/>
        </p:nvSpPr>
        <p:spPr>
          <a:xfrm>
            <a:off x="4269736" y="1124245"/>
            <a:ext cx="4480564" cy="334978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AE4071F-940B-4EC7-A03D-7BE1ACD49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" t="12802" r="42154" b="10168"/>
          <a:stretch/>
        </p:blipFill>
        <p:spPr bwMode="auto">
          <a:xfrm rot="5400000">
            <a:off x="4237607" y="4675673"/>
            <a:ext cx="1428879" cy="161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B3B7B63A-9130-4DFA-867E-1438B6444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74" t="43235" r="1203" b="24697"/>
          <a:stretch/>
        </p:blipFill>
        <p:spPr bwMode="auto">
          <a:xfrm>
            <a:off x="6039813" y="4774091"/>
            <a:ext cx="2710487" cy="142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748BF7EB-BB48-437C-9CF3-EB18296B4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94B7949-7ABB-42D1-8AD1-A4B18A456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NRE Applied from Horn 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B3D331-AAF3-495E-8318-0731400A1486}"/>
              </a:ext>
            </a:extLst>
          </p:cNvPr>
          <p:cNvSpPr/>
          <p:nvPr/>
        </p:nvSpPr>
        <p:spPr>
          <a:xfrm>
            <a:off x="4146489" y="4774091"/>
            <a:ext cx="1611113" cy="142157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175F62-43D1-440B-996A-1BFB5C76F30D}"/>
              </a:ext>
            </a:extLst>
          </p:cNvPr>
          <p:cNvSpPr/>
          <p:nvPr/>
        </p:nvSpPr>
        <p:spPr>
          <a:xfrm>
            <a:off x="6039813" y="4766790"/>
            <a:ext cx="2710487" cy="142888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2A0208-36B0-41F6-A481-9E373DEDF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953" y="4774091"/>
            <a:ext cx="3196369" cy="14240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158B1D0-42A3-40FD-A8B6-D839B9E108D3}"/>
              </a:ext>
            </a:extLst>
          </p:cNvPr>
          <p:cNvSpPr/>
          <p:nvPr/>
        </p:nvSpPr>
        <p:spPr>
          <a:xfrm>
            <a:off x="512944" y="4766789"/>
            <a:ext cx="3201378" cy="142888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35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CA867FE-5023-47BB-843A-BC1D34983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63" y="3561245"/>
            <a:ext cx="2567629" cy="2653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Spider Supports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 descr="A picture containing chain&#10;&#10;Description automatically generated">
            <a:extLst>
              <a:ext uri="{FF2B5EF4-FFF2-40B4-BE49-F238E27FC236}">
                <a16:creationId xmlns:a16="http://schemas.microsoft.com/office/drawing/2014/main" id="{67ADE3E8-9495-4F58-A228-6F47AD10D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671" y="1156526"/>
            <a:ext cx="2568164" cy="2503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B56D55-A11D-4367-8602-EE7265DCD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206" y="3818537"/>
            <a:ext cx="2567629" cy="2387732"/>
          </a:xfrm>
          <a:prstGeom prst="rect">
            <a:avLst/>
          </a:prstGeom>
        </p:spPr>
      </p:pic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EEA332AA-868A-4B6E-9550-014988FCA6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E1532E51-EBD5-45D2-A47A-395C17177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NRE Applied from Horn 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D807B7-98CB-4A8E-A4E6-43F36789041C}"/>
              </a:ext>
            </a:extLst>
          </p:cNvPr>
          <p:cNvSpPr/>
          <p:nvPr/>
        </p:nvSpPr>
        <p:spPr>
          <a:xfrm>
            <a:off x="502264" y="3561245"/>
            <a:ext cx="2567628" cy="262004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1F8970-4C3A-4614-9F12-6D922803FABF}"/>
              </a:ext>
            </a:extLst>
          </p:cNvPr>
          <p:cNvSpPr/>
          <p:nvPr/>
        </p:nvSpPr>
        <p:spPr>
          <a:xfrm>
            <a:off x="6182671" y="3781440"/>
            <a:ext cx="2567629" cy="240424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9E3FDC82-DE3A-4291-BB7A-D57AD28C1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825466"/>
            <a:ext cx="3645942" cy="2710912"/>
          </a:xfrm>
          <a:prstGeom prst="rect">
            <a:avLst/>
          </a:prstGeom>
        </p:spPr>
      </p:pic>
      <p:pic>
        <p:nvPicPr>
          <p:cNvPr id="17" name="Picture 16" descr="Arrow&#10;&#10;Description automatically generated with low confidence">
            <a:extLst>
              <a:ext uri="{FF2B5EF4-FFF2-40B4-BE49-F238E27FC236}">
                <a16:creationId xmlns:a16="http://schemas.microsoft.com/office/drawing/2014/main" id="{087B54E0-5183-41B0-9FA9-93EB63D0B9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223"/>
          <a:stretch/>
        </p:blipFill>
        <p:spPr>
          <a:xfrm>
            <a:off x="3782428" y="2027555"/>
            <a:ext cx="2271028" cy="415373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DDA665F-3C5A-490D-ABFB-0565C86C9BCA}"/>
              </a:ext>
            </a:extLst>
          </p:cNvPr>
          <p:cNvSpPr/>
          <p:nvPr/>
        </p:nvSpPr>
        <p:spPr>
          <a:xfrm>
            <a:off x="6177439" y="1123596"/>
            <a:ext cx="2567629" cy="2536126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210841-983F-4725-9FD5-C9427C8EAFD7}"/>
              </a:ext>
            </a:extLst>
          </p:cNvPr>
          <p:cNvSpPr/>
          <p:nvPr/>
        </p:nvSpPr>
        <p:spPr>
          <a:xfrm>
            <a:off x="3782428" y="2027555"/>
            <a:ext cx="2271028" cy="415373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57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448E587D-294B-4E5D-98A6-7F2CBA598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151" y="96564"/>
            <a:ext cx="3261059" cy="2817779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74822FB-3F4F-4C30-BE89-59A55C316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837" y="3023823"/>
            <a:ext cx="3137463" cy="2810924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402BCC53-A082-46F8-B687-9D003BE444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471610" y="2463922"/>
            <a:ext cx="3234120" cy="3805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Connections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0" name="Arrow: Left-Up 19">
            <a:extLst>
              <a:ext uri="{FF2B5EF4-FFF2-40B4-BE49-F238E27FC236}">
                <a16:creationId xmlns:a16="http://schemas.microsoft.com/office/drawing/2014/main" id="{44E2A1B6-1A25-4750-A71B-2F2511D0E18C}"/>
              </a:ext>
            </a:extLst>
          </p:cNvPr>
          <p:cNvSpPr/>
          <p:nvPr/>
        </p:nvSpPr>
        <p:spPr>
          <a:xfrm rot="10800000">
            <a:off x="1925519" y="1337923"/>
            <a:ext cx="1112332" cy="1125998"/>
          </a:xfrm>
          <a:prstGeom prst="leftUpArrow">
            <a:avLst>
              <a:gd name="adj1" fmla="val 14734"/>
              <a:gd name="adj2" fmla="val 15506"/>
              <a:gd name="adj3" fmla="val 2219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Left-Up 22">
            <a:extLst>
              <a:ext uri="{FF2B5EF4-FFF2-40B4-BE49-F238E27FC236}">
                <a16:creationId xmlns:a16="http://schemas.microsoft.com/office/drawing/2014/main" id="{3A73D060-FB13-4FD6-BC5B-8E1804EFB71D}"/>
              </a:ext>
            </a:extLst>
          </p:cNvPr>
          <p:cNvSpPr/>
          <p:nvPr/>
        </p:nvSpPr>
        <p:spPr>
          <a:xfrm rot="10800000" flipH="1">
            <a:off x="6220976" y="1337923"/>
            <a:ext cx="1202866" cy="1685899"/>
          </a:xfrm>
          <a:prstGeom prst="leftUpArrow">
            <a:avLst>
              <a:gd name="adj1" fmla="val 12948"/>
              <a:gd name="adj2" fmla="val 15506"/>
              <a:gd name="adj3" fmla="val 211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Left-Right 23">
            <a:extLst>
              <a:ext uri="{FF2B5EF4-FFF2-40B4-BE49-F238E27FC236}">
                <a16:creationId xmlns:a16="http://schemas.microsoft.com/office/drawing/2014/main" id="{917C9B86-3992-4C31-AA94-CD28D330C90F}"/>
              </a:ext>
            </a:extLst>
          </p:cNvPr>
          <p:cNvSpPr/>
          <p:nvPr/>
        </p:nvSpPr>
        <p:spPr>
          <a:xfrm>
            <a:off x="3522016" y="4344717"/>
            <a:ext cx="2163467" cy="458163"/>
          </a:xfrm>
          <a:prstGeom prst="leftRightArrow">
            <a:avLst>
              <a:gd name="adj1" fmla="val 36767"/>
              <a:gd name="adj2" fmla="val 658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44BC39AA-9E9A-47A4-844B-C33FC8B02A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9292872-5675-4C71-862C-DD40BC2CC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NRE Applied from Horn A</a:t>
            </a:r>
          </a:p>
        </p:txBody>
      </p:sp>
    </p:spTree>
    <p:extLst>
      <p:ext uri="{BB962C8B-B14F-4D97-AF65-F5344CB8AC3E}">
        <p14:creationId xmlns:p14="http://schemas.microsoft.com/office/powerpoint/2010/main" val="330509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Connections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748BF7EB-BB48-437C-9CF3-EB18296B4A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94B7949-7ABB-42D1-8AD1-A4B18A456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NRE Applied from Horn A</a:t>
            </a:r>
          </a:p>
        </p:txBody>
      </p:sp>
      <p:pic>
        <p:nvPicPr>
          <p:cNvPr id="16" name="Picture 15" descr="A close up of a device&#10;&#10;Description automatically generated">
            <a:extLst>
              <a:ext uri="{FF2B5EF4-FFF2-40B4-BE49-F238E27FC236}">
                <a16:creationId xmlns:a16="http://schemas.microsoft.com/office/drawing/2014/main" id="{2CBABC0E-1862-4BC7-A334-C72DD5B480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56"/>
          <a:stretch/>
        </p:blipFill>
        <p:spPr>
          <a:xfrm>
            <a:off x="654537" y="2399168"/>
            <a:ext cx="3754465" cy="382506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12AC5B0-56A8-4FA5-94CA-406CB02D855B}"/>
              </a:ext>
            </a:extLst>
          </p:cNvPr>
          <p:cNvSpPr/>
          <p:nvPr/>
        </p:nvSpPr>
        <p:spPr>
          <a:xfrm>
            <a:off x="677927" y="2399168"/>
            <a:ext cx="3754465" cy="382506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4620D5-8412-474B-8B3D-6D0A3A240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242" y="2399168"/>
            <a:ext cx="3964945" cy="382506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8ED6315-1088-4893-90FB-716C12143FC2}"/>
              </a:ext>
            </a:extLst>
          </p:cNvPr>
          <p:cNvSpPr/>
          <p:nvPr/>
        </p:nvSpPr>
        <p:spPr>
          <a:xfrm>
            <a:off x="4563242" y="2399168"/>
            <a:ext cx="3964945" cy="382506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55A8C596-0158-491C-A7EE-4DD02916867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145122"/>
            <a:ext cx="8293100" cy="910015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Water, gas, T.C. line counts are same as A + in identical locations.</a:t>
            </a:r>
          </a:p>
          <a:p>
            <a:r>
              <a:rPr lang="en-US" sz="2000" dirty="0">
                <a:solidFill>
                  <a:schemeClr val="tx1"/>
                </a:solidFill>
              </a:rPr>
              <a:t>Ejector line present on B.R. side, so only 1 spare spot for B / C.</a:t>
            </a:r>
          </a:p>
          <a:p>
            <a:pPr lvl="1"/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05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5863577-A745-40F6-A256-A36ED4EB8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483" y="2507952"/>
            <a:ext cx="2309127" cy="15467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43565B-F4D3-44AB-9505-36B4DB684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20"/>
          <a:stretch/>
        </p:blipFill>
        <p:spPr>
          <a:xfrm>
            <a:off x="6447483" y="699361"/>
            <a:ext cx="2300907" cy="16439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CE7F19-F526-4756-B483-55FE1945A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70"/>
          <a:stretch/>
        </p:blipFill>
        <p:spPr bwMode="auto">
          <a:xfrm>
            <a:off x="4700084" y="4184559"/>
            <a:ext cx="4048306" cy="205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8859AD-75FF-4266-B576-A37D94B4F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459" y="4205444"/>
            <a:ext cx="1925884" cy="2023339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6621506-D968-47BE-8D76-16E8496E7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9" r="3675"/>
          <a:stretch/>
        </p:blipFill>
        <p:spPr bwMode="auto">
          <a:xfrm rot="5400000">
            <a:off x="440304" y="4232293"/>
            <a:ext cx="2044224" cy="197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Ceramics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C27224E-B1A5-4B3D-9B88-42F728CB6F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5616575" cy="2816486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No additional ceramic prototyping warranted for larger horns.</a:t>
            </a:r>
          </a:p>
          <a:p>
            <a:r>
              <a:rPr lang="en-US" sz="1800" dirty="0">
                <a:solidFill>
                  <a:schemeClr val="tx1"/>
                </a:solidFill>
              </a:rPr>
              <a:t>Old designs fully propagated to new assemblies and will test with prototype Horn A.</a:t>
            </a:r>
          </a:p>
          <a:p>
            <a:r>
              <a:rPr lang="en-US" sz="1800" dirty="0">
                <a:solidFill>
                  <a:schemeClr val="tx1"/>
                </a:solidFill>
              </a:rPr>
              <a:t>Large ceramic rings are single point ceramic risk due to limited vendor base. Ensured company would quote rings larger than that in baseline design.</a:t>
            </a:r>
          </a:p>
          <a:p>
            <a:r>
              <a:rPr lang="en-US" sz="1800" dirty="0">
                <a:solidFill>
                  <a:schemeClr val="tx1"/>
                </a:solidFill>
              </a:rPr>
              <a:t>Pricing somewhat dated; vendor unlikely to update.</a:t>
            </a:r>
          </a:p>
          <a:p>
            <a:pPr lvl="1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51244-C283-46E0-94F4-B8755B6CDC76}"/>
              </a:ext>
            </a:extLst>
          </p:cNvPr>
          <p:cNvSpPr/>
          <p:nvPr/>
        </p:nvSpPr>
        <p:spPr>
          <a:xfrm>
            <a:off x="4698175" y="4205444"/>
            <a:ext cx="4052126" cy="202334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5D8FF-6725-486D-9F23-8225F3B67507}"/>
              </a:ext>
            </a:extLst>
          </p:cNvPr>
          <p:cNvSpPr/>
          <p:nvPr/>
        </p:nvSpPr>
        <p:spPr>
          <a:xfrm>
            <a:off x="460968" y="4198482"/>
            <a:ext cx="1989752" cy="2030301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8CC13B-063B-4F45-A2B2-7E71FD284A6C}"/>
              </a:ext>
            </a:extLst>
          </p:cNvPr>
          <p:cNvSpPr/>
          <p:nvPr/>
        </p:nvSpPr>
        <p:spPr>
          <a:xfrm>
            <a:off x="2612459" y="4198484"/>
            <a:ext cx="1925884" cy="2030299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D1F507-D5C8-4D20-BCEF-52AE29AD0E84}"/>
              </a:ext>
            </a:extLst>
          </p:cNvPr>
          <p:cNvSpPr/>
          <p:nvPr/>
        </p:nvSpPr>
        <p:spPr>
          <a:xfrm>
            <a:off x="6447483" y="2494028"/>
            <a:ext cx="2309127" cy="156070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45D3D433-8590-43B5-BAA1-D329364C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5C3F3E2E-4793-4EA8-B192-7A647E2AD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NRE Applied from Horn 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E49609A-B816-4A10-A75F-22461395C9AD}"/>
              </a:ext>
            </a:extLst>
          </p:cNvPr>
          <p:cNvSpPr/>
          <p:nvPr/>
        </p:nvSpPr>
        <p:spPr>
          <a:xfrm>
            <a:off x="6447483" y="699361"/>
            <a:ext cx="2309127" cy="1643959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4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Connections &amp; Line Routing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C27224E-B1A5-4B3D-9B88-42F728CB6F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5483479" cy="25649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12 thermocouples per horn mimic that for Horn A.</a:t>
            </a:r>
          </a:p>
          <a:p>
            <a:r>
              <a:rPr lang="en-US" sz="1800" dirty="0">
                <a:solidFill>
                  <a:schemeClr val="tx1"/>
                </a:solidFill>
              </a:rPr>
              <a:t>Horn A has 8 spares available.</a:t>
            </a:r>
          </a:p>
          <a:p>
            <a:r>
              <a:rPr lang="en-US" sz="1800" dirty="0">
                <a:solidFill>
                  <a:schemeClr val="tx1"/>
                </a:solidFill>
              </a:rPr>
              <a:t>B / C likely need to use more TC’s since they are so large.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Upper to lower conductor temperature variation.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Hanger temperature checks.</a:t>
            </a:r>
          </a:p>
          <a:p>
            <a:pPr lvl="1"/>
            <a:r>
              <a:rPr lang="en-US" sz="1600" dirty="0" err="1">
                <a:solidFill>
                  <a:schemeClr val="tx1"/>
                </a:solidFill>
              </a:rPr>
              <a:t>Stripline</a:t>
            </a:r>
            <a:r>
              <a:rPr lang="en-US" sz="1600" dirty="0">
                <a:solidFill>
                  <a:schemeClr val="tx1"/>
                </a:solidFill>
              </a:rPr>
              <a:t> Terminals?</a:t>
            </a:r>
          </a:p>
          <a:p>
            <a:pPr lvl="1"/>
            <a:endParaRPr lang="en-US" dirty="0"/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880B7582-81A2-4BE0-8885-6C1501BE5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505" y="629216"/>
            <a:ext cx="2614795" cy="3160668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35586B00-0238-4032-A2FA-6C9A3EC5A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244" y="4024054"/>
            <a:ext cx="1780435" cy="2214012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C12F12BE-B4DB-4EBB-8D46-7825D8D5B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85" y="4014772"/>
            <a:ext cx="3328761" cy="2186539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348292C3-D6B6-4982-87DF-846717FA6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505" y="4014772"/>
            <a:ext cx="2614795" cy="22232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251244-C283-46E0-94F4-B8755B6CDC76}"/>
              </a:ext>
            </a:extLst>
          </p:cNvPr>
          <p:cNvSpPr/>
          <p:nvPr/>
        </p:nvSpPr>
        <p:spPr>
          <a:xfrm>
            <a:off x="6135505" y="4014772"/>
            <a:ext cx="2614795" cy="221401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5D8FF-6725-486D-9F23-8225F3B67507}"/>
              </a:ext>
            </a:extLst>
          </p:cNvPr>
          <p:cNvSpPr/>
          <p:nvPr/>
        </p:nvSpPr>
        <p:spPr>
          <a:xfrm>
            <a:off x="460967" y="4014772"/>
            <a:ext cx="3504452" cy="221401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8CC13B-063B-4F45-A2B2-7E71FD284A6C}"/>
              </a:ext>
            </a:extLst>
          </p:cNvPr>
          <p:cNvSpPr/>
          <p:nvPr/>
        </p:nvSpPr>
        <p:spPr>
          <a:xfrm>
            <a:off x="4160243" y="4014772"/>
            <a:ext cx="1780435" cy="222329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D1F507-D5C8-4D20-BCEF-52AE29AD0E84}"/>
              </a:ext>
            </a:extLst>
          </p:cNvPr>
          <p:cNvSpPr/>
          <p:nvPr/>
        </p:nvSpPr>
        <p:spPr>
          <a:xfrm>
            <a:off x="6135505" y="629216"/>
            <a:ext cx="2614795" cy="317398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6A0DA1FE-65B5-4ED7-A9CC-5F38CD45FD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0DFFCC18-D42F-4771-BEF1-CBE544578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NRE Applied from Horn A</a:t>
            </a:r>
          </a:p>
        </p:txBody>
      </p:sp>
    </p:spTree>
    <p:extLst>
      <p:ext uri="{BB962C8B-B14F-4D97-AF65-F5344CB8AC3E}">
        <p14:creationId xmlns:p14="http://schemas.microsoft.com/office/powerpoint/2010/main" val="1525954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7703989-AC3B-406E-A64D-BAB105E7560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Horn A – B – C Standardization</a:t>
            </a:r>
          </a:p>
          <a:p>
            <a:r>
              <a:rPr lang="en-US" dirty="0">
                <a:solidFill>
                  <a:schemeClr val="tx1"/>
                </a:solidFill>
              </a:rPr>
              <a:t>Engineering Analysis + Component Design</a:t>
            </a:r>
          </a:p>
          <a:p>
            <a:r>
              <a:rPr lang="en-US" dirty="0">
                <a:solidFill>
                  <a:schemeClr val="tx1"/>
                </a:solidFill>
              </a:rPr>
              <a:t>Component Carry-Over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Hangers &amp; Water Lines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Water Tank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Stabilizers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Spider Supports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Ceramics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Utilities / Instrumentation</a:t>
            </a:r>
          </a:p>
          <a:p>
            <a:r>
              <a:rPr lang="en-US" dirty="0">
                <a:solidFill>
                  <a:schemeClr val="tx1"/>
                </a:solidFill>
              </a:rPr>
              <a:t>Remote Handling</a:t>
            </a:r>
          </a:p>
          <a:p>
            <a:r>
              <a:rPr lang="en-US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1671ACC-74F9-42DC-ACAB-73450082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EA31F69-A9BB-4308-B862-86BB92C3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NRE Applied from Horn A</a:t>
            </a:r>
          </a:p>
        </p:txBody>
      </p:sp>
    </p:spTree>
    <p:extLst>
      <p:ext uri="{BB962C8B-B14F-4D97-AF65-F5344CB8AC3E}">
        <p14:creationId xmlns:p14="http://schemas.microsoft.com/office/powerpoint/2010/main" val="412190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1F947-218E-4F4B-A3F1-44E83C244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807" y="1568227"/>
            <a:ext cx="2439099" cy="1864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BB9DC7-0747-4300-83DD-9F2AE47F3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4" y="3731730"/>
            <a:ext cx="4888019" cy="25492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FA1C37-D2F5-481D-8AD5-F5E085916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737" y="3829972"/>
            <a:ext cx="3040613" cy="2398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Handling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C27224E-B1A5-4B3D-9B88-42F728CB6F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4096044" cy="2384047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Main lift clamp span set to 42” for all beamline devices (including baffle).</a:t>
            </a:r>
          </a:p>
          <a:p>
            <a:r>
              <a:rPr lang="en-US" sz="1800" dirty="0">
                <a:solidFill>
                  <a:schemeClr val="tx1"/>
                </a:solidFill>
              </a:rPr>
              <a:t>Span relocated on each horn to ensure C.G. is within range.</a:t>
            </a:r>
          </a:p>
          <a:p>
            <a:r>
              <a:rPr lang="en-US" sz="1800" dirty="0">
                <a:solidFill>
                  <a:schemeClr val="tx1"/>
                </a:solidFill>
              </a:rPr>
              <a:t>Scope of weights known.</a:t>
            </a:r>
          </a:p>
          <a:p>
            <a:r>
              <a:rPr lang="en-US" sz="1800" dirty="0">
                <a:solidFill>
                  <a:schemeClr val="tx1"/>
                </a:solidFill>
              </a:rPr>
              <a:t>Not missing major parts.</a:t>
            </a:r>
          </a:p>
          <a:p>
            <a:pPr lvl="1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51244-C283-46E0-94F4-B8755B6CDC76}"/>
              </a:ext>
            </a:extLst>
          </p:cNvPr>
          <p:cNvSpPr/>
          <p:nvPr/>
        </p:nvSpPr>
        <p:spPr>
          <a:xfrm>
            <a:off x="5709687" y="3731729"/>
            <a:ext cx="3040613" cy="249705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5D8FF-6725-486D-9F23-8225F3B67507}"/>
              </a:ext>
            </a:extLst>
          </p:cNvPr>
          <p:cNvSpPr/>
          <p:nvPr/>
        </p:nvSpPr>
        <p:spPr>
          <a:xfrm>
            <a:off x="460966" y="3731729"/>
            <a:ext cx="4953005" cy="249705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8CC13B-063B-4F45-A2B2-7E71FD284A6C}"/>
              </a:ext>
            </a:extLst>
          </p:cNvPr>
          <p:cNvSpPr/>
          <p:nvPr/>
        </p:nvSpPr>
        <p:spPr>
          <a:xfrm>
            <a:off x="4661807" y="1516456"/>
            <a:ext cx="2547662" cy="1937066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Left-Up 20">
            <a:extLst>
              <a:ext uri="{FF2B5EF4-FFF2-40B4-BE49-F238E27FC236}">
                <a16:creationId xmlns:a16="http://schemas.microsoft.com/office/drawing/2014/main" id="{3AD63B6D-79A6-4655-B2A1-9305FCB223C3}"/>
              </a:ext>
            </a:extLst>
          </p:cNvPr>
          <p:cNvSpPr/>
          <p:nvPr/>
        </p:nvSpPr>
        <p:spPr>
          <a:xfrm rot="16200000">
            <a:off x="7189365" y="2515950"/>
            <a:ext cx="1268396" cy="944298"/>
          </a:xfrm>
          <a:prstGeom prst="leftUpArrow">
            <a:avLst>
              <a:gd name="adj1" fmla="val 14734"/>
              <a:gd name="adj2" fmla="val 15506"/>
              <a:gd name="adj3" fmla="val 2219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Left-Up 21">
            <a:extLst>
              <a:ext uri="{FF2B5EF4-FFF2-40B4-BE49-F238E27FC236}">
                <a16:creationId xmlns:a16="http://schemas.microsoft.com/office/drawing/2014/main" id="{A1D7374A-673E-43B4-9FB7-2BCD6C0A4BED}"/>
              </a:ext>
            </a:extLst>
          </p:cNvPr>
          <p:cNvSpPr/>
          <p:nvPr/>
        </p:nvSpPr>
        <p:spPr>
          <a:xfrm rot="10800000">
            <a:off x="3594207" y="2353901"/>
            <a:ext cx="944298" cy="1268396"/>
          </a:xfrm>
          <a:prstGeom prst="leftUpArrow">
            <a:avLst>
              <a:gd name="adj1" fmla="val 14734"/>
              <a:gd name="adj2" fmla="val 15506"/>
              <a:gd name="adj3" fmla="val 2219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A9F5E85A-78B1-4378-BBDE-CC698C5191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4A54E50E-5EC9-4D84-9228-8267014CA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NRE Applied from Horn A</a:t>
            </a:r>
          </a:p>
        </p:txBody>
      </p:sp>
    </p:spTree>
    <p:extLst>
      <p:ext uri="{BB962C8B-B14F-4D97-AF65-F5344CB8AC3E}">
        <p14:creationId xmlns:p14="http://schemas.microsoft.com/office/powerpoint/2010/main" val="2014388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D8F0668-01B8-423E-A9A0-5A16E0307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869" y="1578740"/>
            <a:ext cx="2808288" cy="1961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2AC738-8432-4904-8F5A-6900DEF9D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018" y="4128380"/>
            <a:ext cx="3349281" cy="20142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0D78AC-DA4F-4991-A202-3313126349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3" r="-1"/>
          <a:stretch/>
        </p:blipFill>
        <p:spPr>
          <a:xfrm>
            <a:off x="454025" y="4139880"/>
            <a:ext cx="4525381" cy="2079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Handling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C27224E-B1A5-4B3D-9B88-42F728CB6F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3761715" cy="1577378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3-point supports utilized for all horns with 60” width.</a:t>
            </a:r>
          </a:p>
          <a:p>
            <a:r>
              <a:rPr lang="en-US" sz="1800" dirty="0">
                <a:solidFill>
                  <a:schemeClr val="tx1"/>
                </a:solidFill>
              </a:rPr>
              <a:t>Length is different for each horn and corresponds to best placement for water tank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51244-C283-46E0-94F4-B8755B6CDC76}"/>
              </a:ext>
            </a:extLst>
          </p:cNvPr>
          <p:cNvSpPr/>
          <p:nvPr/>
        </p:nvSpPr>
        <p:spPr>
          <a:xfrm>
            <a:off x="5401017" y="4014772"/>
            <a:ext cx="3349284" cy="221401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5D8FF-6725-486D-9F23-8225F3B67507}"/>
              </a:ext>
            </a:extLst>
          </p:cNvPr>
          <p:cNvSpPr/>
          <p:nvPr/>
        </p:nvSpPr>
        <p:spPr>
          <a:xfrm>
            <a:off x="460968" y="4014772"/>
            <a:ext cx="4605072" cy="221401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D1F507-D5C8-4D20-BCEF-52AE29AD0E84}"/>
              </a:ext>
            </a:extLst>
          </p:cNvPr>
          <p:cNvSpPr/>
          <p:nvPr/>
        </p:nvSpPr>
        <p:spPr>
          <a:xfrm>
            <a:off x="4300397" y="1452641"/>
            <a:ext cx="3213979" cy="221401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Left-Up 16">
            <a:extLst>
              <a:ext uri="{FF2B5EF4-FFF2-40B4-BE49-F238E27FC236}">
                <a16:creationId xmlns:a16="http://schemas.microsoft.com/office/drawing/2014/main" id="{9D95FDC8-0A2F-4198-9514-30C7B58509CE}"/>
              </a:ext>
            </a:extLst>
          </p:cNvPr>
          <p:cNvSpPr/>
          <p:nvPr/>
        </p:nvSpPr>
        <p:spPr>
          <a:xfrm rot="16200000">
            <a:off x="7316999" y="2802223"/>
            <a:ext cx="1345369" cy="787651"/>
          </a:xfrm>
          <a:prstGeom prst="leftUpArrow">
            <a:avLst>
              <a:gd name="adj1" fmla="val 19332"/>
              <a:gd name="adj2" fmla="val 15506"/>
              <a:gd name="adj3" fmla="val 2219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Left-Up 17">
            <a:extLst>
              <a:ext uri="{FF2B5EF4-FFF2-40B4-BE49-F238E27FC236}">
                <a16:creationId xmlns:a16="http://schemas.microsoft.com/office/drawing/2014/main" id="{E5FF59A8-1191-493D-A7BB-37BD701D8B4C}"/>
              </a:ext>
            </a:extLst>
          </p:cNvPr>
          <p:cNvSpPr/>
          <p:nvPr/>
        </p:nvSpPr>
        <p:spPr>
          <a:xfrm rot="10800000">
            <a:off x="3431264" y="2523364"/>
            <a:ext cx="787651" cy="1345369"/>
          </a:xfrm>
          <a:prstGeom prst="leftUpArrow">
            <a:avLst>
              <a:gd name="adj1" fmla="val 17033"/>
              <a:gd name="adj2" fmla="val 15506"/>
              <a:gd name="adj3" fmla="val 2219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8888F0FE-BF6B-4A98-AC79-7BA5D1D99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8CBB00F5-8641-4453-AA1D-41D793FE4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NRE Applied from Horn A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9D9BFB-F746-4D47-B9B5-87B457B98829}"/>
              </a:ext>
            </a:extLst>
          </p:cNvPr>
          <p:cNvSpPr txBox="1">
            <a:spLocks/>
          </p:cNvSpPr>
          <p:nvPr/>
        </p:nvSpPr>
        <p:spPr>
          <a:xfrm>
            <a:off x="464144" y="2751619"/>
            <a:ext cx="3048602" cy="2630484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    support bracket / load path.</a:t>
            </a:r>
          </a:p>
          <a:p>
            <a:r>
              <a:rPr lang="en-US" sz="1800" dirty="0">
                <a:solidFill>
                  <a:schemeClr val="tx1"/>
                </a:solidFill>
              </a:rPr>
              <a:t>“Clean” number not required.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774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564D-1385-439C-A29C-80920A66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7A991-1904-406A-B52E-D4644C1D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8AC8EF8-537B-44F0-B363-50C1784799C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574075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Horn B &amp; C are direct conceptual copies of Horn A.</a:t>
            </a:r>
            <a:endParaRPr lang="en-US" sz="1800" dirty="0">
              <a:solidFill>
                <a:schemeClr val="tx1"/>
              </a:solidFill>
            </a:endParaRP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100’s of piece parts are shared across the horns.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High level subassemblies share many of the same configurations.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Fabrication and assembly of Horn A will largely apply to Horn B &amp; C.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Assembly fixturing, fabrication procedures, weldment details, &amp; specialized tooling carries over across all horns.</a:t>
            </a:r>
          </a:p>
          <a:p>
            <a:r>
              <a:rPr lang="en-US" sz="2000" dirty="0">
                <a:solidFill>
                  <a:schemeClr val="tx1"/>
                </a:solidFill>
              </a:rPr>
              <a:t>Specialized items need to be made that are specific to the size of Horn B &amp; C.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Nickel plating fixtures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Anodizing fixtures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I.C. &amp; water line weldment tooling.</a:t>
            </a:r>
          </a:p>
          <a:p>
            <a:pPr marL="342900" indent="-342900"/>
            <a:r>
              <a:rPr lang="en-US" sz="2000" dirty="0">
                <a:solidFill>
                  <a:schemeClr val="tx1"/>
                </a:solidFill>
              </a:rPr>
              <a:t>Engineering efforts for design &amp; analysis have captured worst case loading for any combination of components.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</a:t>
            </a:r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C45141A-EBF6-4FF2-A72E-95C7E17735E4}"/>
              </a:ext>
            </a:extLst>
          </p:cNvPr>
          <p:cNvSpPr txBox="1">
            <a:spLocks/>
          </p:cNvSpPr>
          <p:nvPr/>
        </p:nvSpPr>
        <p:spPr>
          <a:xfrm>
            <a:off x="454025" y="5903693"/>
            <a:ext cx="8293100" cy="379412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>
                <a:solidFill>
                  <a:schemeClr val="tx1"/>
                </a:solidFill>
              </a:rPr>
              <a:t>							 </a:t>
            </a:r>
            <a:r>
              <a:rPr lang="en-US" sz="2400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C754B66F-6685-4CC2-BFBB-1C2ACB6A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FCB3D8E9-5933-45A1-9773-C20DC65A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NRE Applied from Horn A</a:t>
            </a:r>
          </a:p>
        </p:txBody>
      </p:sp>
    </p:spTree>
    <p:extLst>
      <p:ext uri="{BB962C8B-B14F-4D97-AF65-F5344CB8AC3E}">
        <p14:creationId xmlns:p14="http://schemas.microsoft.com/office/powerpoint/2010/main" val="1445154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Standardization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4" name="Picture 3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38A940E7-2233-4D3D-94D5-72E1F32DE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968" y="809872"/>
            <a:ext cx="4225700" cy="2833764"/>
          </a:xfrm>
          <a:prstGeom prst="rect">
            <a:avLst/>
          </a:prstGeom>
        </p:spPr>
      </p:pic>
      <p:pic>
        <p:nvPicPr>
          <p:cNvPr id="11" name="Picture 10" descr="A picture containing transport, power shovel&#10;&#10;Description automatically generated">
            <a:extLst>
              <a:ext uri="{FF2B5EF4-FFF2-40B4-BE49-F238E27FC236}">
                <a16:creationId xmlns:a16="http://schemas.microsoft.com/office/drawing/2014/main" id="{E64F11D5-EC5F-4303-8CF8-7F531D38B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132" y="3979290"/>
            <a:ext cx="3152168" cy="2313356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5C1FCAD-0644-49F8-9CB4-066E341B89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20" t="48137"/>
          <a:stretch/>
        </p:blipFill>
        <p:spPr>
          <a:xfrm>
            <a:off x="2226965" y="4202061"/>
            <a:ext cx="2815155" cy="21192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F07917-87B2-46DA-B0D1-5ABEF920E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466" y="1189096"/>
            <a:ext cx="2815155" cy="1959721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6293E6B-155B-44BE-9A46-6FFE459B9D05}"/>
              </a:ext>
            </a:extLst>
          </p:cNvPr>
          <p:cNvCxnSpPr>
            <a:cxnSpLocks/>
          </p:cNvCxnSpPr>
          <p:nvPr/>
        </p:nvCxnSpPr>
        <p:spPr>
          <a:xfrm>
            <a:off x="2725093" y="3285161"/>
            <a:ext cx="579422" cy="103678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7B070C4-6EAD-4EEB-B765-F264FC9D53FF}"/>
              </a:ext>
            </a:extLst>
          </p:cNvPr>
          <p:cNvCxnSpPr>
            <a:cxnSpLocks/>
          </p:cNvCxnSpPr>
          <p:nvPr/>
        </p:nvCxnSpPr>
        <p:spPr>
          <a:xfrm flipV="1">
            <a:off x="4194326" y="3475473"/>
            <a:ext cx="579422" cy="84647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86FF482-7581-45D2-B180-AB64A3616FD3}"/>
              </a:ext>
            </a:extLst>
          </p:cNvPr>
          <p:cNvCxnSpPr>
            <a:cxnSpLocks/>
          </p:cNvCxnSpPr>
          <p:nvPr/>
        </p:nvCxnSpPr>
        <p:spPr>
          <a:xfrm>
            <a:off x="6636190" y="3285161"/>
            <a:ext cx="655857" cy="88475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07AB5746-EB8A-4019-AD66-FF9F95A3882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3285160"/>
            <a:ext cx="2117216" cy="300748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~80% of A is procured.</a:t>
            </a:r>
          </a:p>
          <a:p>
            <a:r>
              <a:rPr lang="en-US" dirty="0">
                <a:solidFill>
                  <a:schemeClr val="tx1"/>
                </a:solidFill>
              </a:rPr>
              <a:t>50% of A “shared” with Horn B.</a:t>
            </a:r>
          </a:p>
          <a:p>
            <a:r>
              <a:rPr lang="en-US" dirty="0">
                <a:solidFill>
                  <a:schemeClr val="tx1"/>
                </a:solidFill>
              </a:rPr>
              <a:t>95% of B “shared” with Horn C.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8F27C896-BAE7-4438-BFE3-A0E0206C3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691FA1EC-FD71-439B-A18E-0E22B9B24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NRE Applied from Horn A</a:t>
            </a:r>
          </a:p>
        </p:txBody>
      </p:sp>
    </p:spTree>
    <p:extLst>
      <p:ext uri="{BB962C8B-B14F-4D97-AF65-F5344CB8AC3E}">
        <p14:creationId xmlns:p14="http://schemas.microsoft.com/office/powerpoint/2010/main" val="1683379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Standardization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07AB5746-EB8A-4019-AD66-FF9F95A3882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4025" y="1248130"/>
            <a:ext cx="3266949" cy="3007486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Horn A </a:t>
            </a:r>
            <a:r>
              <a:rPr lang="en-US" sz="1800" dirty="0" err="1">
                <a:solidFill>
                  <a:schemeClr val="tx1"/>
                </a:solidFill>
              </a:rPr>
              <a:t>stripline</a:t>
            </a:r>
            <a:r>
              <a:rPr lang="en-US" sz="1800" dirty="0">
                <a:solidFill>
                  <a:schemeClr val="tx1"/>
                </a:solidFill>
              </a:rPr>
              <a:t> is of different geometry at horn terminals, though overall layout and bolt group spacing carries over to B &amp; C.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1931A4D-5939-431B-BE4A-2287D56AF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97" y="2721542"/>
            <a:ext cx="2376318" cy="35165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72CFA41-EC39-4ACE-B80E-05AD6366AB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0" r="4582"/>
          <a:stretch/>
        </p:blipFill>
        <p:spPr>
          <a:xfrm>
            <a:off x="3911096" y="3132212"/>
            <a:ext cx="2417276" cy="31995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A399235-C209-4DEF-B312-608E6E43F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372" y="3132211"/>
            <a:ext cx="2421928" cy="319066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29CA49A-8931-4B0D-9570-C9386D91D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5028231" y="106398"/>
            <a:ext cx="2600281" cy="2869116"/>
          </a:xfrm>
          <a:prstGeom prst="rect">
            <a:avLst/>
          </a:prstGeom>
        </p:spPr>
      </p:pic>
      <p:sp>
        <p:nvSpPr>
          <p:cNvPr id="42" name="Arrow: Left-Up 41">
            <a:extLst>
              <a:ext uri="{FF2B5EF4-FFF2-40B4-BE49-F238E27FC236}">
                <a16:creationId xmlns:a16="http://schemas.microsoft.com/office/drawing/2014/main" id="{A4BE6269-36DB-4AB1-87BD-D4B9788D62AE}"/>
              </a:ext>
            </a:extLst>
          </p:cNvPr>
          <p:cNvSpPr/>
          <p:nvPr/>
        </p:nvSpPr>
        <p:spPr>
          <a:xfrm rot="10800000">
            <a:off x="4318503" y="1360437"/>
            <a:ext cx="709728" cy="1771774"/>
          </a:xfrm>
          <a:prstGeom prst="leftUpArrow">
            <a:avLst>
              <a:gd name="adj1" fmla="val 14734"/>
              <a:gd name="adj2" fmla="val 15506"/>
              <a:gd name="adj3" fmla="val 2219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Left-Up 42">
            <a:extLst>
              <a:ext uri="{FF2B5EF4-FFF2-40B4-BE49-F238E27FC236}">
                <a16:creationId xmlns:a16="http://schemas.microsoft.com/office/drawing/2014/main" id="{4C988D7D-6622-4563-AA7F-617FA6445CAE}"/>
              </a:ext>
            </a:extLst>
          </p:cNvPr>
          <p:cNvSpPr/>
          <p:nvPr/>
        </p:nvSpPr>
        <p:spPr>
          <a:xfrm rot="10800000" flipH="1">
            <a:off x="7582277" y="1360438"/>
            <a:ext cx="709728" cy="1771774"/>
          </a:xfrm>
          <a:prstGeom prst="leftUpArrow">
            <a:avLst>
              <a:gd name="adj1" fmla="val 14734"/>
              <a:gd name="adj2" fmla="val 15506"/>
              <a:gd name="adj3" fmla="val 2219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28D79DA9-C1ED-4FED-B894-C332C1494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AC7C5B3-14E4-4D16-9D3D-56C8EC83F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NRE Applied from Horn A</a:t>
            </a:r>
          </a:p>
        </p:txBody>
      </p:sp>
    </p:spTree>
    <p:extLst>
      <p:ext uri="{BB962C8B-B14F-4D97-AF65-F5344CB8AC3E}">
        <p14:creationId xmlns:p14="http://schemas.microsoft.com/office/powerpoint/2010/main" val="1022990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Analysis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0DD3BD-9085-4565-8871-E04A9A154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863" y="1238250"/>
            <a:ext cx="5816437" cy="5030086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168C1CDF-54A4-4975-8C05-9DE7EEACC0F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2394642" cy="5030086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All engineering nearly complete.</a:t>
            </a:r>
          </a:p>
          <a:p>
            <a:r>
              <a:rPr lang="en-US" sz="1800" dirty="0">
                <a:solidFill>
                  <a:schemeClr val="tx1"/>
                </a:solidFill>
              </a:rPr>
              <a:t>Fabrication procedures carry over.</a:t>
            </a:r>
          </a:p>
          <a:p>
            <a:r>
              <a:rPr lang="en-US" sz="1800" dirty="0">
                <a:solidFill>
                  <a:schemeClr val="tx1"/>
                </a:solidFill>
              </a:rPr>
              <a:t>General bolt group / hanger / </a:t>
            </a:r>
            <a:r>
              <a:rPr lang="en-US" sz="1800" dirty="0" err="1">
                <a:solidFill>
                  <a:schemeClr val="tx1"/>
                </a:solidFill>
              </a:rPr>
              <a:t>stripline</a:t>
            </a:r>
            <a:r>
              <a:rPr lang="en-US" sz="1800" dirty="0">
                <a:solidFill>
                  <a:schemeClr val="tx1"/>
                </a:solidFill>
              </a:rPr>
              <a:t> / spider support &amp; ancillary engineering carries over.</a:t>
            </a:r>
          </a:p>
          <a:p>
            <a:r>
              <a:rPr lang="en-US" sz="1800" dirty="0">
                <a:solidFill>
                  <a:schemeClr val="tx1"/>
                </a:solidFill>
              </a:rPr>
              <a:t>All other analysis followed Horn A blueprint with updated geometry &amp; appropriate EDEP (nominal + 15%).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54DD6B99-18D1-4831-B1E6-26FBC0F6ED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1C8C92B8-A791-414A-B949-B53788F6E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NRE Applied from Horn A</a:t>
            </a:r>
          </a:p>
        </p:txBody>
      </p:sp>
    </p:spTree>
    <p:extLst>
      <p:ext uri="{BB962C8B-B14F-4D97-AF65-F5344CB8AC3E}">
        <p14:creationId xmlns:p14="http://schemas.microsoft.com/office/powerpoint/2010/main" val="2734764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22EAC6AD-7F68-4180-99B8-7805E640D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158" y="4204166"/>
            <a:ext cx="2458142" cy="20915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Analysis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07AB5746-EB8A-4019-AD66-FF9F95A3882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4025" y="1248129"/>
            <a:ext cx="8304667" cy="2905663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All shared components or scaled concepts were analyzed for worst case scenario across all horns. Example: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Horn A drove water tank thermal loads.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Horn B drove water tank expansion.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R.H. drove water tank structural considerations.</a:t>
            </a:r>
          </a:p>
          <a:p>
            <a:r>
              <a:rPr lang="en-US" sz="1800" dirty="0">
                <a:solidFill>
                  <a:schemeClr val="tx1"/>
                </a:solidFill>
              </a:rPr>
              <a:t>Horn C drives peak ceramic isolation voltage.</a:t>
            </a:r>
          </a:p>
          <a:p>
            <a:r>
              <a:rPr lang="en-US" sz="1800" dirty="0">
                <a:solidFill>
                  <a:schemeClr val="tx1"/>
                </a:solidFill>
              </a:rPr>
              <a:t>Horn B dives peak delta V at terminals.</a:t>
            </a:r>
          </a:p>
          <a:p>
            <a:r>
              <a:rPr lang="en-US" sz="1800" dirty="0">
                <a:solidFill>
                  <a:schemeClr val="tx1"/>
                </a:solidFill>
              </a:rPr>
              <a:t>All captured in Horn A engineering effort.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8FBF3BD7-D557-4668-8416-EAECA66BB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561" y="2570654"/>
            <a:ext cx="3245132" cy="1537168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9B5E635-989E-43DA-962F-88700CDAB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549"/>
          <a:stretch/>
        </p:blipFill>
        <p:spPr>
          <a:xfrm>
            <a:off x="4189688" y="4200819"/>
            <a:ext cx="1977502" cy="20492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59FB06-5E5D-4173-A958-1891A1B8393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57201" y="4200818"/>
            <a:ext cx="3607519" cy="2049271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6DEB7544-99D5-423A-9532-786C095FF5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03A0B195-6FC8-4023-B421-7EADB4797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NRE Applied from Horn 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269879-C995-45BC-B7FE-842C9532FF95}"/>
              </a:ext>
            </a:extLst>
          </p:cNvPr>
          <p:cNvSpPr/>
          <p:nvPr/>
        </p:nvSpPr>
        <p:spPr>
          <a:xfrm>
            <a:off x="5513560" y="2563574"/>
            <a:ext cx="3245133" cy="153716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DFD1EF-DF1B-45E0-98AC-CEDEAB3BE433}"/>
              </a:ext>
            </a:extLst>
          </p:cNvPr>
          <p:cNvSpPr/>
          <p:nvPr/>
        </p:nvSpPr>
        <p:spPr>
          <a:xfrm>
            <a:off x="4189688" y="4199446"/>
            <a:ext cx="1977502" cy="209157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E169DB-C9D4-4142-AA96-39718A88817B}"/>
              </a:ext>
            </a:extLst>
          </p:cNvPr>
          <p:cNvSpPr/>
          <p:nvPr/>
        </p:nvSpPr>
        <p:spPr>
          <a:xfrm>
            <a:off x="457201" y="4204165"/>
            <a:ext cx="3607519" cy="209157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4C6D10-DCCA-4D26-8CE8-E7AC51E7747B}"/>
              </a:ext>
            </a:extLst>
          </p:cNvPr>
          <p:cNvSpPr/>
          <p:nvPr/>
        </p:nvSpPr>
        <p:spPr>
          <a:xfrm>
            <a:off x="6292157" y="4200818"/>
            <a:ext cx="2458141" cy="209020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51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Ancillary Component Carryover to Horns B &amp; C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200" y="1145122"/>
            <a:ext cx="8293100" cy="5156090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All ancillary hardware has direct carryover. Many horn A ancillary spare parts have future life on B or C if not used on A.</a:t>
            </a:r>
          </a:p>
          <a:p>
            <a:r>
              <a:rPr lang="en-US" sz="1800" dirty="0">
                <a:solidFill>
                  <a:schemeClr val="tx1"/>
                </a:solidFill>
              </a:rPr>
              <a:t>Assembly differences do not negate shared piece parts for weldments, </a:t>
            </a:r>
            <a:r>
              <a:rPr lang="en-US" sz="1800" dirty="0" err="1">
                <a:solidFill>
                  <a:schemeClr val="tx1"/>
                </a:solidFill>
              </a:rPr>
              <a:t>etc</a:t>
            </a:r>
            <a:r>
              <a:rPr lang="en-US" sz="1800" dirty="0">
                <a:solidFill>
                  <a:schemeClr val="tx1"/>
                </a:solidFill>
              </a:rPr>
              <a:t>…</a:t>
            </a:r>
          </a:p>
          <a:p>
            <a:pPr lvl="1"/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A414245-BBDE-4876-9480-F5419A733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481" y="2456757"/>
            <a:ext cx="6695038" cy="37511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D88F2BF-E4FB-42FC-8050-08DFFE1A1536}"/>
              </a:ext>
            </a:extLst>
          </p:cNvPr>
          <p:cNvSpPr/>
          <p:nvPr/>
        </p:nvSpPr>
        <p:spPr>
          <a:xfrm>
            <a:off x="1224481" y="2456757"/>
            <a:ext cx="6695038" cy="377202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AAD96742-7DCD-4B2C-BAB0-A86546BCDB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3954CD34-AF53-4D0B-9668-F21102992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NRE Applied from Horn A</a:t>
            </a:r>
          </a:p>
        </p:txBody>
      </p:sp>
    </p:spTree>
    <p:extLst>
      <p:ext uri="{BB962C8B-B14F-4D97-AF65-F5344CB8AC3E}">
        <p14:creationId xmlns:p14="http://schemas.microsoft.com/office/powerpoint/2010/main" val="3699057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F2319EB-1835-4A70-BD72-DD4BA7FADB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14"/>
          <a:stretch/>
        </p:blipFill>
        <p:spPr>
          <a:xfrm>
            <a:off x="1923862" y="2556153"/>
            <a:ext cx="5635782" cy="3672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Hanger Cooling Loop Routing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200" y="1145122"/>
            <a:ext cx="8293100" cy="677193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Routing &amp; passage sizes identical to Horn A.</a:t>
            </a:r>
          </a:p>
          <a:p>
            <a:r>
              <a:rPr lang="en-US" sz="2000" dirty="0">
                <a:solidFill>
                  <a:schemeClr val="tx1"/>
                </a:solidFill>
              </a:rPr>
              <a:t>Longer run between hangers is negligible due to tube I.D.</a:t>
            </a:r>
          </a:p>
          <a:p>
            <a:r>
              <a:rPr lang="en-US" sz="2000" dirty="0">
                <a:solidFill>
                  <a:schemeClr val="tx1"/>
                </a:solidFill>
              </a:rPr>
              <a:t>Utilizes same weld preps / tubes / plugs / water bearing structures.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88F2BF-E4FB-42FC-8050-08DFFE1A1536}"/>
              </a:ext>
            </a:extLst>
          </p:cNvPr>
          <p:cNvSpPr/>
          <p:nvPr/>
        </p:nvSpPr>
        <p:spPr>
          <a:xfrm>
            <a:off x="1923862" y="2556152"/>
            <a:ext cx="5635782" cy="367263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82100757-9D0B-4E39-BC7C-54FF6060A0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F8CC544-A451-42B5-82E5-6BD4B3185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NRE Applied from Horn A</a:t>
            </a:r>
          </a:p>
        </p:txBody>
      </p:sp>
    </p:spTree>
    <p:extLst>
      <p:ext uri="{BB962C8B-B14F-4D97-AF65-F5344CB8AC3E}">
        <p14:creationId xmlns:p14="http://schemas.microsoft.com/office/powerpoint/2010/main" val="3390774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10FDE76-FDDC-42E1-A1E9-207A50BD1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506" y="3902045"/>
            <a:ext cx="3541794" cy="2289447"/>
          </a:xfrm>
          <a:prstGeom prst="rect">
            <a:avLst/>
          </a:prstGeom>
        </p:spPr>
      </p:pic>
      <p:pic>
        <p:nvPicPr>
          <p:cNvPr id="13" name="Picture 12" descr="Diagram, engineering drawing&#10;&#10;Description automatically generated">
            <a:extLst>
              <a:ext uri="{FF2B5EF4-FFF2-40B4-BE49-F238E27FC236}">
                <a16:creationId xmlns:a16="http://schemas.microsoft.com/office/drawing/2014/main" id="{8C85A826-CC32-48BC-AD0C-9C2508B0D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95" y="3902044"/>
            <a:ext cx="4580987" cy="23055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Connections / Pivot Links / Electrical Isolation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7200" y="1145122"/>
            <a:ext cx="4598182" cy="261137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HLS brackets for Horn A were fitted to larger conductor clamps on B / C.</a:t>
            </a:r>
          </a:p>
          <a:p>
            <a:r>
              <a:rPr lang="en-US" sz="1800" dirty="0">
                <a:solidFill>
                  <a:schemeClr val="tx1"/>
                </a:solidFill>
              </a:rPr>
              <a:t>Drawbar attachment and cooling identical to A, also required for acceptable steady state operation on Horn B.</a:t>
            </a:r>
          </a:p>
          <a:p>
            <a:r>
              <a:rPr lang="en-US" sz="1800" dirty="0">
                <a:solidFill>
                  <a:schemeClr val="tx1"/>
                </a:solidFill>
              </a:rPr>
              <a:t>Grounded isolation bolt scheme on sandwiched ceramics remains (SL equivalent spacing).</a:t>
            </a:r>
          </a:p>
          <a:p>
            <a:pPr lvl="1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88F2BF-E4FB-42FC-8050-08DFFE1A1536}"/>
              </a:ext>
            </a:extLst>
          </p:cNvPr>
          <p:cNvSpPr/>
          <p:nvPr/>
        </p:nvSpPr>
        <p:spPr>
          <a:xfrm>
            <a:off x="474395" y="3902045"/>
            <a:ext cx="4580987" cy="232674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E7338F-B73D-44C0-BB8B-006474EE3D4B}"/>
              </a:ext>
            </a:extLst>
          </p:cNvPr>
          <p:cNvSpPr/>
          <p:nvPr/>
        </p:nvSpPr>
        <p:spPr>
          <a:xfrm>
            <a:off x="5208506" y="3899742"/>
            <a:ext cx="3541794" cy="232674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appliance&#10;&#10;Description automatically generated">
            <a:extLst>
              <a:ext uri="{FF2B5EF4-FFF2-40B4-BE49-F238E27FC236}">
                <a16:creationId xmlns:a16="http://schemas.microsoft.com/office/drawing/2014/main" id="{810A9D19-754E-4079-84C2-F271639C7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460" y="1846906"/>
            <a:ext cx="3551840" cy="1909591"/>
          </a:xfrm>
          <a:prstGeom prst="rect">
            <a:avLst/>
          </a:prstGeom>
        </p:spPr>
      </p:pic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A841615A-EB55-4E91-817C-F54E400F2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B6163349-5AB4-4F77-B58F-068E4261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NRE Applied from Horn 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5B6963-FEC7-42FC-BBBE-799375645EB6}"/>
              </a:ext>
            </a:extLst>
          </p:cNvPr>
          <p:cNvSpPr/>
          <p:nvPr/>
        </p:nvSpPr>
        <p:spPr>
          <a:xfrm>
            <a:off x="5198460" y="1846905"/>
            <a:ext cx="3551840" cy="1909591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39582"/>
      </p:ext>
    </p:extLst>
  </p:cSld>
  <p:clrMapOvr>
    <a:masterClrMapping/>
  </p:clrMapOvr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35720</TotalTime>
  <Words>1067</Words>
  <Application>Microsoft Office PowerPoint</Application>
  <PresentationFormat>On-screen Show (4:3)</PresentationFormat>
  <Paragraphs>168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Helvetica</vt:lpstr>
      <vt:lpstr>Lucida Grande</vt:lpstr>
      <vt:lpstr>LBNF Template_051215</vt:lpstr>
      <vt:lpstr>LBNF Content-Footer Theme</vt:lpstr>
      <vt:lpstr>Neutrino Beamline Horns B &amp; C Preliminary Design Review</vt:lpstr>
      <vt:lpstr>Outline </vt:lpstr>
      <vt:lpstr>Horn Standardization </vt:lpstr>
      <vt:lpstr>Horn Standardization </vt:lpstr>
      <vt:lpstr>Engineering Analysis </vt:lpstr>
      <vt:lpstr>Engineering Analysis </vt:lpstr>
      <vt:lpstr>Ancillary Component Carryover to Horns B &amp; C </vt:lpstr>
      <vt:lpstr>Hanger Cooling Loop Routing </vt:lpstr>
      <vt:lpstr>Module Connections / Pivot Links / Electrical Isolation </vt:lpstr>
      <vt:lpstr>Prototyped Clamp &amp; Hanger Components </vt:lpstr>
      <vt:lpstr>Water Tank Design </vt:lpstr>
      <vt:lpstr>Prototyped Tank to Horn Components </vt:lpstr>
      <vt:lpstr>Prototyped Tank Components </vt:lpstr>
      <vt:lpstr>Hanger Stabilizer Assemblies </vt:lpstr>
      <vt:lpstr>Spider Supports </vt:lpstr>
      <vt:lpstr>Utility Connections</vt:lpstr>
      <vt:lpstr>Utility Connections </vt:lpstr>
      <vt:lpstr>Ceramics</vt:lpstr>
      <vt:lpstr>Utility Connections &amp; Line Routing</vt:lpstr>
      <vt:lpstr>Remote Handling</vt:lpstr>
      <vt:lpstr>Remote Handling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Cory F. Crowley</cp:lastModifiedBy>
  <cp:revision>649</cp:revision>
  <cp:lastPrinted>2015-05-22T11:54:13Z</cp:lastPrinted>
  <dcterms:created xsi:type="dcterms:W3CDTF">2015-04-30T14:29:22Z</dcterms:created>
  <dcterms:modified xsi:type="dcterms:W3CDTF">2021-11-19T19:53:12Z</dcterms:modified>
</cp:coreProperties>
</file>